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omments/comment1.xml" ContentType="application/vnd.openxmlformats-officedocument.presentationml.comments+xml"/>
  <Override PartName="/ppt/comments/comment2.xml" ContentType="application/vnd.openxmlformats-officedocument.presentationml.comments+xml"/>
  <Override PartName="/ppt/comments/comment3.xml" ContentType="application/vnd.openxmlformats-officedocument.presentationml.comment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comments/comment4.xml" ContentType="application/vnd.openxmlformats-officedocument.presentationml.comments+xml"/>
  <Override PartName="/ppt/comments/comment5.xml" ContentType="application/vnd.openxmlformats-officedocument.presentationml.comment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comments/comment6.xml" ContentType="application/vnd.openxmlformats-officedocument.presentationml.comment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comments/comment7.xml" ContentType="application/vnd.openxmlformats-officedocument.presentationml.comments+xml"/>
  <Override PartName="/ppt/comments/comment8.xml" ContentType="application/vnd.openxmlformats-officedocument.presentationml.comments+xml"/>
  <Override PartName="/ppt/tags/tag60.xml" ContentType="application/vnd.openxmlformats-officedocument.presentationml.tags+xml"/>
  <Override PartName="/ppt/comments/comment9.xml" ContentType="application/vnd.openxmlformats-officedocument.presentationml.comment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comments/comment10.xml" ContentType="application/vnd.openxmlformats-officedocument.presentationml.comment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60" r:id="rId2"/>
  </p:sldMasterIdLst>
  <p:notesMasterIdLst>
    <p:notesMasterId r:id="rId40"/>
  </p:notesMasterIdLst>
  <p:sldIdLst>
    <p:sldId id="256" r:id="rId3"/>
    <p:sldId id="257" r:id="rId4"/>
    <p:sldId id="258" r:id="rId5"/>
    <p:sldId id="307" r:id="rId6"/>
    <p:sldId id="315" r:id="rId7"/>
    <p:sldId id="317" r:id="rId8"/>
    <p:sldId id="3769" r:id="rId9"/>
    <p:sldId id="318" r:id="rId10"/>
    <p:sldId id="319" r:id="rId11"/>
    <p:sldId id="3770" r:id="rId12"/>
    <p:sldId id="320" r:id="rId13"/>
    <p:sldId id="321" r:id="rId14"/>
    <p:sldId id="3771" r:id="rId15"/>
    <p:sldId id="3772" r:id="rId16"/>
    <p:sldId id="323" r:id="rId17"/>
    <p:sldId id="322" r:id="rId18"/>
    <p:sldId id="325" r:id="rId19"/>
    <p:sldId id="326" r:id="rId20"/>
    <p:sldId id="3774" r:id="rId21"/>
    <p:sldId id="3773" r:id="rId22"/>
    <p:sldId id="324" r:id="rId23"/>
    <p:sldId id="328" r:id="rId24"/>
    <p:sldId id="3776" r:id="rId25"/>
    <p:sldId id="3777" r:id="rId26"/>
    <p:sldId id="3775" r:id="rId27"/>
    <p:sldId id="331" r:id="rId28"/>
    <p:sldId id="332" r:id="rId29"/>
    <p:sldId id="333" r:id="rId30"/>
    <p:sldId id="335" r:id="rId31"/>
    <p:sldId id="346" r:id="rId32"/>
    <p:sldId id="337" r:id="rId33"/>
    <p:sldId id="341" r:id="rId34"/>
    <p:sldId id="334" r:id="rId35"/>
    <p:sldId id="338" r:id="rId36"/>
    <p:sldId id="339" r:id="rId37"/>
    <p:sldId id="278" r:id="rId38"/>
    <p:sldId id="3765" r:id="rId3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dministrator" initials="A" lastIdx="27" clrIdx="0">
    <p:extLst>
      <p:ext uri="{19B8F6BF-5375-455C-9EA6-DF929625EA0E}">
        <p15:presenceInfo xmlns:p15="http://schemas.microsoft.com/office/powerpoint/2012/main" userId="Administrato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4ECDC4"/>
    <a:srgbClr val="7FA650"/>
    <a:srgbClr val="EDF2F7"/>
    <a:srgbClr val="FFF8ED"/>
    <a:srgbClr val="FFF3E0"/>
    <a:srgbClr val="F8F9FA"/>
    <a:srgbClr val="E67474"/>
    <a:srgbClr val="106E7C"/>
    <a:srgbClr val="8C1E3D"/>
    <a:srgbClr val="FDF6E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6301"/>
    <p:restoredTop sz="96327"/>
  </p:normalViewPr>
  <p:slideViewPr>
    <p:cSldViewPr snapToGrid="0">
      <p:cViewPr varScale="1">
        <p:scale>
          <a:sx n="106" d="100"/>
          <a:sy n="106" d="100"/>
        </p:scale>
        <p:origin x="144" y="28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viewProps" Target="viewProp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5-05-16T15:57:17.610" idx="24">
    <p:pos x="10" y="10"/>
    <p:text>目的很重要，为什么要这么做？
不需要算法流程图</p:text>
    <p:extLst>
      <p:ext uri="{C676402C-5697-4E1C-873F-D02D1690AC5C}">
        <p15:threadingInfo xmlns:p15="http://schemas.microsoft.com/office/powerpoint/2012/main" timeZoneBias="-480"/>
      </p:ext>
    </p:extLst>
  </p:cm>
  <p:cm authorId="1" dt="2025-05-16T16:02:49.777" idx="25">
    <p:pos x="10" y="146"/>
    <p:text>不留坑的讲哪些</p:text>
    <p:extLst>
      <p:ext uri="{C676402C-5697-4E1C-873F-D02D1690AC5C}">
        <p15:threadingInfo xmlns:p15="http://schemas.microsoft.com/office/powerpoint/2012/main" timeZoneBias="-480">
          <p15:parentCm authorId="1" idx="24"/>
        </p15:threadingInfo>
      </p:ext>
    </p:extLst>
  </p:cm>
  <p:cm authorId="1" dt="2025-05-16T16:12:31.751" idx="26">
    <p:pos x="10" y="282"/>
    <p:text>每一页ppt都要达到一定的目的</p:text>
    <p:extLst>
      <p:ext uri="{C676402C-5697-4E1C-873F-D02D1690AC5C}">
        <p15:threadingInfo xmlns:p15="http://schemas.microsoft.com/office/powerpoint/2012/main" timeZoneBias="-480">
          <p15:parentCm authorId="1" idx="24"/>
        </p15:threadingInfo>
      </p:ext>
    </p:extLst>
  </p:cm>
</p:cmLst>
</file>

<file path=ppt/comments/comment10.xml><?xml version="1.0" encoding="utf-8"?>
<p:cmLst xmlns:a="http://schemas.openxmlformats.org/drawingml/2006/main" xmlns:r="http://schemas.openxmlformats.org/officeDocument/2006/relationships" xmlns:p="http://schemas.openxmlformats.org/presentationml/2006/main">
  <p:cm authorId="1" dt="2025-05-16T15:43:18.528" idx="23">
    <p:pos x="10" y="10"/>
    <p:text>不用这些图，直接文字，有条理，精炼性的列出来</p:text>
    <p:extLst>
      <p:ext uri="{C676402C-5697-4E1C-873F-D02D1690AC5C}">
        <p15:threadingInfo xmlns:p15="http://schemas.microsoft.com/office/powerpoint/2012/main" timeZoneBias="-48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5-05-16T15:02:45.861" idx="2">
    <p:pos x="10" y="10"/>
    <p:text>弄成一页</p:text>
    <p:extLst>
      <p:ext uri="{C676402C-5697-4E1C-873F-D02D1690AC5C}">
        <p15:threadingInfo xmlns:p15="http://schemas.microsoft.com/office/powerpoint/2012/main" timeZoneBias="-480"/>
      </p:ext>
    </p:extLst>
  </p:cm>
  <p:cm authorId="1" dt="2025-05-16T15:04:01.130" idx="4">
    <p:pos x="10" y="146"/>
    <p:text>实际的研究问题的背景，怎么来的</p:text>
    <p:extLst>
      <p:ext uri="{C676402C-5697-4E1C-873F-D02D1690AC5C}">
        <p15:threadingInfo xmlns:p15="http://schemas.microsoft.com/office/powerpoint/2012/main" timeZoneBias="-480">
          <p15:parentCm authorId="1" idx="2"/>
        </p15:threadingInfo>
      </p:ext>
    </p:extLst>
  </p:cm>
  <p:cm authorId="1" dt="2025-05-16T15:08:40.396" idx="7">
    <p:pos x="10" y="282"/>
    <p:text>在这里就要把PU、对齐样本等引出来</p:text>
    <p:extLst>
      <p:ext uri="{C676402C-5697-4E1C-873F-D02D1690AC5C}">
        <p15:threadingInfo xmlns:p15="http://schemas.microsoft.com/office/powerpoint/2012/main" timeZoneBias="-480">
          <p15:parentCm authorId="1" idx="2"/>
        </p15:threadingInfo>
      </p:ext>
    </p:extLst>
  </p:cm>
  <p:cm authorId="1" dt="2025-05-16T15:09:18.035" idx="8">
    <p:pos x="10" y="418"/>
    <p:text>引出UDDP-PU</p:text>
    <p:extLst>
      <p:ext uri="{C676402C-5697-4E1C-873F-D02D1690AC5C}">
        <p15:threadingInfo xmlns:p15="http://schemas.microsoft.com/office/powerpoint/2012/main" timeZoneBias="-480">
          <p15:parentCm authorId="1" idx="2"/>
        </p15:threadingInfo>
      </p:ext>
    </p:extLst>
  </p:cm>
  <p:cm authorId="1" dt="2025-05-16T15:09:26.229" idx="9">
    <p:pos x="10" y="554"/>
    <p:text>样本对齐不足</p:text>
    <p:extLst>
      <p:ext uri="{C676402C-5697-4E1C-873F-D02D1690AC5C}">
        <p15:threadingInfo xmlns:p15="http://schemas.microsoft.com/office/powerpoint/2012/main" timeZoneBias="-480">
          <p15:parentCm authorId="1" idx="2"/>
        </p15:threadingInfo>
      </p:ext>
    </p:extLst>
  </p:cm>
  <p:cm authorId="1" dt="2025-05-16T15:03:41.079" idx="3">
    <p:pos x="146" y="146"/>
    <p:text/>
    <p:extLst>
      <p:ext uri="{C676402C-5697-4E1C-873F-D02D1690AC5C}">
        <p15:threadingInfo xmlns:p15="http://schemas.microsoft.com/office/powerpoint/2012/main" timeZoneBias="-48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25-05-16T15:06:19.301" idx="5">
    <p:pos x="5600" y="1254"/>
    <p:text>涉及到哪些技术</p:text>
    <p:extLst>
      <p:ext uri="{C676402C-5697-4E1C-873F-D02D1690AC5C}">
        <p15:threadingInfo xmlns:p15="http://schemas.microsoft.com/office/powerpoint/2012/main" timeZoneBias="-480"/>
      </p:ext>
    </p:extLst>
  </p:cm>
  <p:cm authorId="1" dt="2025-05-16T15:08:02.605" idx="6">
    <p:pos x="5600" y="1390"/>
    <p:text>在</p:text>
    <p:extLst>
      <p:ext uri="{C676402C-5697-4E1C-873F-D02D1690AC5C}">
        <p15:threadingInfo xmlns:p15="http://schemas.microsoft.com/office/powerpoint/2012/main" timeZoneBias="-480">
          <p15:parentCm authorId="1" idx="5"/>
        </p15:threadingInfo>
      </p:ext>
    </p:extLst>
  </p:cm>
  <p:cm authorId="1" dt="2025-05-16T15:13:33.295" idx="12">
    <p:pos x="5600" y="1526"/>
    <p:text>PU、-&gt; UDD-PU，生成</p:text>
    <p:extLst>
      <p:ext uri="{C676402C-5697-4E1C-873F-D02D1690AC5C}">
        <p15:threadingInfo xmlns:p15="http://schemas.microsoft.com/office/powerpoint/2012/main" timeZoneBias="-480">
          <p15:parentCm authorId="1" idx="5"/>
        </p15:threadingInfo>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1" dt="2025-05-16T15:10:44.213" idx="10">
    <p:pos x="10" y="10"/>
    <p:text>这个研究动机就是问题，没有必要画一页ppt</p:text>
    <p:extLst>
      <p:ext uri="{C676402C-5697-4E1C-873F-D02D1690AC5C}">
        <p15:threadingInfo xmlns:p15="http://schemas.microsoft.com/office/powerpoint/2012/main" timeZoneBias="-480"/>
      </p:ext>
    </p:extLst>
  </p:cm>
  <p:cm authorId="1" dt="2025-05-16T15:11:20.681" idx="11">
    <p:pos x="10" y="146"/>
    <p:text>1. udd pu
2. 怎么做生成</p:text>
    <p:extLst>
      <p:ext uri="{C676402C-5697-4E1C-873F-D02D1690AC5C}">
        <p15:threadingInfo xmlns:p15="http://schemas.microsoft.com/office/powerpoint/2012/main" timeZoneBias="-480">
          <p15:parentCm authorId="1" idx="10"/>
        </p15:threadingInfo>
      </p:ext>
    </p:extLst>
  </p:cm>
  <p:cm authorId="1" dt="2025-05-16T16:34:16.970" idx="27">
    <p:pos x="10" y="282"/>
    <p:text>一、太长了
二、ppt上不要给自己挖坑
三、重点是把思路讲清楚
四、重点步骤
五、文字用不同底色
六、正常的步骤</p:text>
    <p:extLst>
      <p:ext uri="{C676402C-5697-4E1C-873F-D02D1690AC5C}">
        <p15:threadingInfo xmlns:p15="http://schemas.microsoft.com/office/powerpoint/2012/main" timeZoneBias="-480">
          <p15:parentCm authorId="1" idx="10"/>
        </p15:threadingInfo>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1" dt="2025-05-16T15:14:20.662" idx="13">
    <p:pos x="10" y="10"/>
    <p:text>怎么做</p:text>
    <p:extLst>
      <p:ext uri="{C676402C-5697-4E1C-873F-D02D1690AC5C}">
        <p15:threadingInfo xmlns:p15="http://schemas.microsoft.com/office/powerpoint/2012/main" timeZoneBias="-480"/>
      </p:ext>
    </p:extLst>
  </p:cm>
  <p:cm authorId="1" dt="2025-05-16T15:17:11.140" idx="15">
    <p:pos x="10" y="146"/>
    <p:text>用一个图把整个思路讲出来，每一部分</p:text>
    <p:extLst>
      <p:ext uri="{C676402C-5697-4E1C-873F-D02D1690AC5C}">
        <p15:threadingInfo xmlns:p15="http://schemas.microsoft.com/office/powerpoint/2012/main" timeZoneBias="-480">
          <p15:parentCm authorId="1" idx="13"/>
        </p15:threadingInfo>
      </p:ext>
    </p:extLst>
  </p:cm>
  <p:cm authorId="1" dt="2025-05-16T15:16:15.210" idx="14">
    <p:pos x="146" y="146"/>
    <p:text/>
    <p:extLst>
      <p:ext uri="{C676402C-5697-4E1C-873F-D02D1690AC5C}">
        <p15:threadingInfo xmlns:p15="http://schemas.microsoft.com/office/powerpoint/2012/main" timeZoneBias="-480"/>
      </p:ext>
    </p:extLst>
  </p:cm>
</p:cmLst>
</file>

<file path=ppt/comments/comment6.xml><?xml version="1.0" encoding="utf-8"?>
<p:cmLst xmlns:a="http://schemas.openxmlformats.org/drawingml/2006/main" xmlns:r="http://schemas.openxmlformats.org/officeDocument/2006/relationships" xmlns:p="http://schemas.openxmlformats.org/presentationml/2006/main">
  <p:cm authorId="1" dt="2025-05-16T15:31:55.912" idx="16">
    <p:pos x="4059" y="1523"/>
    <p:text>实验结论就一句话，太多了</p:text>
    <p:extLst>
      <p:ext uri="{C676402C-5697-4E1C-873F-D02D1690AC5C}">
        <p15:threadingInfo xmlns:p15="http://schemas.microsoft.com/office/powerpoint/2012/main" timeZoneBias="-480"/>
      </p:ext>
    </p:extLst>
  </p:cm>
  <p:cm authorId="1" dt="2025-05-16T15:32:43.356" idx="17">
    <p:pos x="4059" y="1659"/>
    <p:text>实验目的
实验结论</p:text>
    <p:extLst>
      <p:ext uri="{C676402C-5697-4E1C-873F-D02D1690AC5C}">
        <p15:threadingInfo xmlns:p15="http://schemas.microsoft.com/office/powerpoint/2012/main" timeZoneBias="-480">
          <p15:parentCm authorId="1" idx="16"/>
        </p15:threadingInfo>
      </p:ext>
    </p:extLst>
  </p:cm>
</p:cmLst>
</file>

<file path=ppt/comments/comment7.xml><?xml version="1.0" encoding="utf-8"?>
<p:cmLst xmlns:a="http://schemas.openxmlformats.org/drawingml/2006/main" xmlns:r="http://schemas.openxmlformats.org/officeDocument/2006/relationships" xmlns:p="http://schemas.openxmlformats.org/presentationml/2006/main">
  <p:cm authorId="1" dt="2025-05-16T15:35:42.813" idx="18">
    <p:pos x="4634" y="2022"/>
    <p:text>这里元素不需要
精炼以下研究</p:text>
    <p:extLst>
      <p:ext uri="{C676402C-5697-4E1C-873F-D02D1690AC5C}">
        <p15:threadingInfo xmlns:p15="http://schemas.microsoft.com/office/powerpoint/2012/main" timeZoneBias="-480"/>
      </p:ext>
    </p:extLst>
  </p:cm>
  <p:cm authorId="1" dt="2025-05-16T15:38:15.045" idx="19">
    <p:pos x="4634" y="2158"/>
    <p:text>重点是把自己做的工作呈现</p:text>
    <p:extLst>
      <p:ext uri="{C676402C-5697-4E1C-873F-D02D1690AC5C}">
        <p15:threadingInfo xmlns:p15="http://schemas.microsoft.com/office/powerpoint/2012/main" timeZoneBias="-480">
          <p15:parentCm authorId="1" idx="18"/>
        </p15:threadingInfo>
      </p:ext>
    </p:extLst>
  </p:cm>
  <p:cm authorId="1" dt="2025-05-16T15:39:13.468" idx="20">
    <p:pos x="2107" y="1770"/>
    <p:text>这种话都不需要</p:text>
    <p:extLst>
      <p:ext uri="{C676402C-5697-4E1C-873F-D02D1690AC5C}">
        <p15:threadingInfo xmlns:p15="http://schemas.microsoft.com/office/powerpoint/2012/main" timeZoneBias="-480"/>
      </p:ext>
    </p:extLst>
  </p:cm>
</p:cmLst>
</file>

<file path=ppt/comments/comment8.xml><?xml version="1.0" encoding="utf-8"?>
<p:cmLst xmlns:a="http://schemas.openxmlformats.org/drawingml/2006/main" xmlns:r="http://schemas.openxmlformats.org/officeDocument/2006/relationships" xmlns:p="http://schemas.openxmlformats.org/presentationml/2006/main">
  <p:cm authorId="1" dt="2025-05-16T15:40:43.248" idx="21">
    <p:pos x="7230" y="1475"/>
    <p:text>算法不要放到上面去</p:text>
    <p:extLst>
      <p:ext uri="{C676402C-5697-4E1C-873F-D02D1690AC5C}">
        <p15:threadingInfo xmlns:p15="http://schemas.microsoft.com/office/powerpoint/2012/main" timeZoneBias="-480"/>
      </p:ext>
    </p:extLst>
  </p:cm>
</p:cmLst>
</file>

<file path=ppt/comments/comment9.xml><?xml version="1.0" encoding="utf-8"?>
<p:cmLst xmlns:a="http://schemas.openxmlformats.org/drawingml/2006/main" xmlns:r="http://schemas.openxmlformats.org/officeDocument/2006/relationships" xmlns:p="http://schemas.openxmlformats.org/presentationml/2006/main">
  <p:cm authorId="1" dt="2025-05-16T15:41:41.358" idx="22">
    <p:pos x="5374" y="1812"/>
    <p:text>思路精炼一下，更加明确，不要让别人去读</p:text>
    <p:extLst>
      <p:ext uri="{C676402C-5697-4E1C-873F-D02D1690AC5C}">
        <p15:threadingInfo xmlns:p15="http://schemas.microsoft.com/office/powerpoint/2012/main" timeZoneBias="-480"/>
      </p:ext>
    </p:extLst>
  </p:cm>
</p:cmLst>
</file>

<file path=ppt/drawings/_rels/vmlDrawing1.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2.vml.rels><?xml version="1.0" encoding="UTF-8" standalone="yes"?>
<Relationships xmlns="http://schemas.openxmlformats.org/package/2006/relationships"><Relationship Id="rId8" Type="http://schemas.openxmlformats.org/officeDocument/2006/relationships/image" Target="../media/image20.wmf"/><Relationship Id="rId3" Type="http://schemas.openxmlformats.org/officeDocument/2006/relationships/image" Target="../media/image15.wmf"/><Relationship Id="rId7" Type="http://schemas.openxmlformats.org/officeDocument/2006/relationships/image" Target="../media/image19.wmf"/><Relationship Id="rId12" Type="http://schemas.openxmlformats.org/officeDocument/2006/relationships/image" Target="../media/image24.wmf"/><Relationship Id="rId2" Type="http://schemas.openxmlformats.org/officeDocument/2006/relationships/image" Target="../media/image14.wmf"/><Relationship Id="rId1" Type="http://schemas.openxmlformats.org/officeDocument/2006/relationships/image" Target="../media/image13.emf"/><Relationship Id="rId6" Type="http://schemas.openxmlformats.org/officeDocument/2006/relationships/image" Target="../media/image18.wmf"/><Relationship Id="rId11" Type="http://schemas.openxmlformats.org/officeDocument/2006/relationships/image" Target="../media/image23.wmf"/><Relationship Id="rId5" Type="http://schemas.openxmlformats.org/officeDocument/2006/relationships/image" Target="../media/image17.wmf"/><Relationship Id="rId10" Type="http://schemas.openxmlformats.org/officeDocument/2006/relationships/image" Target="../media/image22.wmf"/><Relationship Id="rId4" Type="http://schemas.openxmlformats.org/officeDocument/2006/relationships/image" Target="../media/image16.wmf"/><Relationship Id="rId9" Type="http://schemas.openxmlformats.org/officeDocument/2006/relationships/image" Target="../media/image21.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27.wmf"/><Relationship Id="rId2" Type="http://schemas.openxmlformats.org/officeDocument/2006/relationships/image" Target="../media/image26.wmf"/><Relationship Id="rId1" Type="http://schemas.openxmlformats.org/officeDocument/2006/relationships/image" Target="../media/image25.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image" Target="../media/image45.emf"/><Relationship Id="rId1" Type="http://schemas.openxmlformats.org/officeDocument/2006/relationships/image" Target="../media/image44.emf"/><Relationship Id="rId5" Type="http://schemas.openxmlformats.org/officeDocument/2006/relationships/image" Target="../media/image48.emf"/><Relationship Id="rId4" Type="http://schemas.openxmlformats.org/officeDocument/2006/relationships/image" Target="../media/image47.e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53.emf"/><Relationship Id="rId1" Type="http://schemas.openxmlformats.org/officeDocument/2006/relationships/image" Target="../media/image52.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5CF75BE-51FD-4D8C-AB57-8A828B3039D5}" type="datetimeFigureOut">
              <a:rPr lang="zh-CN" altLang="en-US" smtClean="0"/>
              <a:t>2025-05-17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7D7750-A0BB-4C25-86F1-62CC96CDE165}" type="slidenum">
              <a:rPr lang="zh-CN" altLang="en-US" smtClean="0"/>
              <a:t>‹#›</a:t>
            </a:fld>
            <a:endParaRPr lang="zh-CN" altLang="en-US"/>
          </a:p>
        </p:txBody>
      </p:sp>
    </p:spTree>
    <p:extLst>
      <p:ext uri="{BB962C8B-B14F-4D97-AF65-F5344CB8AC3E}">
        <p14:creationId xmlns:p14="http://schemas.microsoft.com/office/powerpoint/2010/main" val="1032207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370767D-2508-46D0-B798-CD183243CD29}" type="slidenum">
              <a:rPr lang="zh-CN" altLang="en-US" smtClean="0"/>
              <a:t>37</a:t>
            </a:fld>
            <a:endParaRPr lang="zh-CN" altLang="en-US"/>
          </a:p>
        </p:txBody>
      </p:sp>
    </p:spTree>
    <p:extLst>
      <p:ext uri="{BB962C8B-B14F-4D97-AF65-F5344CB8AC3E}">
        <p14:creationId xmlns:p14="http://schemas.microsoft.com/office/powerpoint/2010/main" val="30316265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kumimoji="1"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p>
        </p:txBody>
      </p:sp>
      <p:sp>
        <p:nvSpPr>
          <p:cNvPr id="4" name="日期占位符 3"/>
          <p:cNvSpPr>
            <a:spLocks noGrp="1"/>
          </p:cNvSpPr>
          <p:nvPr>
            <p:ph type="dt" sz="half" idx="10"/>
          </p:nvPr>
        </p:nvSpPr>
        <p:spPr/>
        <p:txBody>
          <a:bodyPr/>
          <a:lstStyle/>
          <a:p>
            <a:fld id="{560721BD-5226-F746-B429-089C76D1851D}" type="datetimeFigureOut">
              <a:rPr kumimoji="1" lang="zh-CN" altLang="en-US" smtClean="0"/>
              <a:t>2025-05-17</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0F2A0E6D-F1FB-B84D-951E-B9913B63A719}" type="slidenum">
              <a:rPr kumimoji="1" lang="zh-CN" altLang="en-US" smtClean="0"/>
              <a:t>‹#›</a:t>
            </a:fld>
            <a:endParaRPr kumimoji="1"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竖排文字占位符 2"/>
          <p:cNvSpPr>
            <a:spLocks noGrp="1"/>
          </p:cNvSpPr>
          <p:nvPr>
            <p:ph type="body" orient="vert" idx="1"/>
          </p:nvPr>
        </p:nvSpPr>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560721BD-5226-F746-B429-089C76D1851D}" type="datetimeFigureOut">
              <a:rPr kumimoji="1" lang="zh-CN" altLang="en-US" smtClean="0"/>
              <a:t>2025-05-17</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0F2A0E6D-F1FB-B84D-951E-B9913B63A719}" type="slidenum">
              <a:rPr kumimoji="1" lang="zh-CN" altLang="en-US" smtClean="0"/>
              <a:t>‹#›</a:t>
            </a:fld>
            <a:endParaRPr kumimoji="1"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kumimoji="1"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560721BD-5226-F746-B429-089C76D1851D}" type="datetimeFigureOut">
              <a:rPr kumimoji="1" lang="zh-CN" altLang="en-US" smtClean="0"/>
              <a:t>2025-05-17</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0F2A0E6D-F1FB-B84D-951E-B9913B63A719}" type="slidenum">
              <a:rPr kumimoji="1" lang="zh-CN" altLang="en-US" smtClean="0"/>
              <a:t>‹#›</a:t>
            </a:fld>
            <a:endParaRPr kumimoji="1"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kumimoji="1"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p>
        </p:txBody>
      </p:sp>
      <p:sp>
        <p:nvSpPr>
          <p:cNvPr id="4" name="日期占位符 3"/>
          <p:cNvSpPr>
            <a:spLocks noGrp="1"/>
          </p:cNvSpPr>
          <p:nvPr>
            <p:ph type="dt" sz="half" idx="10"/>
          </p:nvPr>
        </p:nvSpPr>
        <p:spPr/>
        <p:txBody>
          <a:bodyPr/>
          <a:lstStyle/>
          <a:p>
            <a:fld id="{560721BD-5226-F746-B429-089C76D1851D}" type="datetimeFigureOut">
              <a:rPr kumimoji="1" lang="zh-CN" altLang="en-US" smtClean="0"/>
              <a:t>2025-05-17</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0F2A0E6D-F1FB-B84D-951E-B9913B63A719}" type="slidenum">
              <a:rPr kumimoji="1" lang="zh-CN" altLang="en-US" smtClean="0"/>
              <a:t>‹#›</a:t>
            </a:fld>
            <a:endParaRPr kumimoji="1"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内容占位符 2"/>
          <p:cNvSpPr>
            <a:spLocks noGrp="1"/>
          </p:cNvSpPr>
          <p:nvPr>
            <p:ph idx="1"/>
          </p:nvPr>
        </p:nvSpPr>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560721BD-5226-F746-B429-089C76D1851D}" type="datetimeFigureOut">
              <a:rPr kumimoji="1" lang="zh-CN" altLang="en-US" smtClean="0"/>
              <a:t>2025-05-17</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0F2A0E6D-F1FB-B84D-951E-B9913B63A719}" type="slidenum">
              <a:rPr kumimoji="1" lang="zh-CN" altLang="en-US" smtClean="0"/>
              <a:t>‹#›</a:t>
            </a:fld>
            <a:endParaRPr kumimoji="1"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kumimoji="1"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a:t>单击此处编辑母版文本样式</a:t>
            </a:r>
          </a:p>
        </p:txBody>
      </p:sp>
      <p:sp>
        <p:nvSpPr>
          <p:cNvPr id="4" name="日期占位符 3"/>
          <p:cNvSpPr>
            <a:spLocks noGrp="1"/>
          </p:cNvSpPr>
          <p:nvPr>
            <p:ph type="dt" sz="half" idx="10"/>
          </p:nvPr>
        </p:nvSpPr>
        <p:spPr/>
        <p:txBody>
          <a:bodyPr/>
          <a:lstStyle/>
          <a:p>
            <a:fld id="{560721BD-5226-F746-B429-089C76D1851D}" type="datetimeFigureOut">
              <a:rPr kumimoji="1" lang="zh-CN" altLang="en-US" smtClean="0"/>
              <a:t>2025-05-17</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0F2A0E6D-F1FB-B84D-951E-B9913B63A719}" type="slidenum">
              <a:rPr kumimoji="1" lang="zh-CN" altLang="en-US" smtClean="0"/>
              <a:t>‹#›</a:t>
            </a:fld>
            <a:endParaRPr kumimoji="1"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日期占位符 4"/>
          <p:cNvSpPr>
            <a:spLocks noGrp="1"/>
          </p:cNvSpPr>
          <p:nvPr>
            <p:ph type="dt" sz="half" idx="10"/>
          </p:nvPr>
        </p:nvSpPr>
        <p:spPr/>
        <p:txBody>
          <a:bodyPr/>
          <a:lstStyle/>
          <a:p>
            <a:fld id="{560721BD-5226-F746-B429-089C76D1851D}" type="datetimeFigureOut">
              <a:rPr kumimoji="1" lang="zh-CN" altLang="en-US" smtClean="0"/>
              <a:t>2025-05-17</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0F2A0E6D-F1FB-B84D-951E-B9913B63A719}" type="slidenum">
              <a:rPr kumimoji="1" lang="zh-CN" altLang="en-US" smtClean="0"/>
              <a:t>‹#›</a:t>
            </a:fld>
            <a:endParaRPr kumimoji="1"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kumimoji="1"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7" name="日期占位符 6"/>
          <p:cNvSpPr>
            <a:spLocks noGrp="1"/>
          </p:cNvSpPr>
          <p:nvPr>
            <p:ph type="dt" sz="half" idx="10"/>
          </p:nvPr>
        </p:nvSpPr>
        <p:spPr/>
        <p:txBody>
          <a:bodyPr/>
          <a:lstStyle/>
          <a:p>
            <a:fld id="{560721BD-5226-F746-B429-089C76D1851D}" type="datetimeFigureOut">
              <a:rPr kumimoji="1" lang="zh-CN" altLang="en-US" smtClean="0"/>
              <a:t>2025-05-17</a:t>
            </a:fld>
            <a:endParaRPr kumimoji="1" lang="zh-CN" altLang="en-US"/>
          </a:p>
        </p:txBody>
      </p:sp>
      <p:sp>
        <p:nvSpPr>
          <p:cNvPr id="8" name="页脚占位符 7"/>
          <p:cNvSpPr>
            <a:spLocks noGrp="1"/>
          </p:cNvSpPr>
          <p:nvPr>
            <p:ph type="ftr" sz="quarter" idx="11"/>
          </p:nvPr>
        </p:nvSpPr>
        <p:spPr/>
        <p:txBody>
          <a:bodyPr/>
          <a:lstStyle/>
          <a:p>
            <a:endParaRPr kumimoji="1" lang="zh-CN" altLang="en-US"/>
          </a:p>
        </p:txBody>
      </p:sp>
      <p:sp>
        <p:nvSpPr>
          <p:cNvPr id="9" name="灯片编号占位符 8"/>
          <p:cNvSpPr>
            <a:spLocks noGrp="1"/>
          </p:cNvSpPr>
          <p:nvPr>
            <p:ph type="sldNum" sz="quarter" idx="12"/>
          </p:nvPr>
        </p:nvSpPr>
        <p:spPr/>
        <p:txBody>
          <a:bodyPr/>
          <a:lstStyle/>
          <a:p>
            <a:fld id="{0F2A0E6D-F1FB-B84D-951E-B9913B63A719}" type="slidenum">
              <a:rPr kumimoji="1" lang="zh-CN" altLang="en-US" smtClean="0"/>
              <a:t>‹#›</a:t>
            </a:fld>
            <a:endParaRPr kumimoji="1"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日期占位符 2"/>
          <p:cNvSpPr>
            <a:spLocks noGrp="1"/>
          </p:cNvSpPr>
          <p:nvPr>
            <p:ph type="dt" sz="half" idx="10"/>
          </p:nvPr>
        </p:nvSpPr>
        <p:spPr/>
        <p:txBody>
          <a:bodyPr/>
          <a:lstStyle/>
          <a:p>
            <a:fld id="{560721BD-5226-F746-B429-089C76D1851D}" type="datetimeFigureOut">
              <a:rPr kumimoji="1" lang="zh-CN" altLang="en-US" smtClean="0"/>
              <a:t>2025-05-17</a:t>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灯片编号占位符 4"/>
          <p:cNvSpPr>
            <a:spLocks noGrp="1"/>
          </p:cNvSpPr>
          <p:nvPr>
            <p:ph type="sldNum" sz="quarter" idx="12"/>
          </p:nvPr>
        </p:nvSpPr>
        <p:spPr/>
        <p:txBody>
          <a:bodyPr/>
          <a:lstStyle/>
          <a:p>
            <a:fld id="{0F2A0E6D-F1FB-B84D-951E-B9913B63A719}" type="slidenum">
              <a:rPr kumimoji="1" lang="zh-CN" altLang="en-US" smtClean="0"/>
              <a:t>‹#›</a:t>
            </a:fld>
            <a:endParaRPr kumimoji="1"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60721BD-5226-F746-B429-089C76D1851D}" type="datetimeFigureOut">
              <a:rPr kumimoji="1" lang="zh-CN" altLang="en-US" smtClean="0"/>
              <a:t>2025-05-17</a:t>
            </a:fld>
            <a:endParaRPr kumimoji="1" lang="zh-CN" altLang="en-US"/>
          </a:p>
        </p:txBody>
      </p:sp>
      <p:sp>
        <p:nvSpPr>
          <p:cNvPr id="3" name="页脚占位符 2"/>
          <p:cNvSpPr>
            <a:spLocks noGrp="1"/>
          </p:cNvSpPr>
          <p:nvPr>
            <p:ph type="ftr" sz="quarter" idx="11"/>
          </p:nvPr>
        </p:nvSpPr>
        <p:spPr/>
        <p:txBody>
          <a:bodyPr/>
          <a:lstStyle/>
          <a:p>
            <a:endParaRPr kumimoji="1" lang="zh-CN" altLang="en-US"/>
          </a:p>
        </p:txBody>
      </p:sp>
      <p:sp>
        <p:nvSpPr>
          <p:cNvPr id="4" name="灯片编号占位符 3"/>
          <p:cNvSpPr>
            <a:spLocks noGrp="1"/>
          </p:cNvSpPr>
          <p:nvPr>
            <p:ph type="sldNum" sz="quarter" idx="12"/>
          </p:nvPr>
        </p:nvSpPr>
        <p:spPr/>
        <p:txBody>
          <a:bodyPr/>
          <a:lstStyle/>
          <a:p>
            <a:fld id="{0F2A0E6D-F1FB-B84D-951E-B9913B63A719}" type="slidenum">
              <a:rPr kumimoji="1" lang="zh-CN" altLang="en-US" smtClean="0"/>
              <a:t>‹#›</a:t>
            </a:fld>
            <a:endParaRPr kumimoji="1"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p:cNvSpPr>
            <a:spLocks noGrp="1"/>
          </p:cNvSpPr>
          <p:nvPr>
            <p:ph type="dt" sz="half" idx="10"/>
          </p:nvPr>
        </p:nvSpPr>
        <p:spPr/>
        <p:txBody>
          <a:bodyPr/>
          <a:lstStyle/>
          <a:p>
            <a:fld id="{560721BD-5226-F746-B429-089C76D1851D}" type="datetimeFigureOut">
              <a:rPr kumimoji="1" lang="zh-CN" altLang="en-US" smtClean="0"/>
              <a:t>2025-05-17</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0F2A0E6D-F1FB-B84D-951E-B9913B63A719}" type="slidenum">
              <a:rPr kumimoji="1" lang="zh-CN" altLang="en-US" smtClean="0"/>
              <a:t>‹#›</a:t>
            </a:fld>
            <a:endParaRPr kumimoji="1"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内容占位符 2"/>
          <p:cNvSpPr>
            <a:spLocks noGrp="1"/>
          </p:cNvSpPr>
          <p:nvPr>
            <p:ph idx="1"/>
          </p:nvPr>
        </p:nvSpPr>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560721BD-5226-F746-B429-089C76D1851D}" type="datetimeFigureOut">
              <a:rPr kumimoji="1" lang="zh-CN" altLang="en-US" smtClean="0"/>
              <a:t>2025-05-17</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0F2A0E6D-F1FB-B84D-951E-B9913B63A719}" type="slidenum">
              <a:rPr kumimoji="1" lang="zh-CN" altLang="en-US" smtClean="0"/>
              <a:t>‹#›</a:t>
            </a:fld>
            <a:endParaRPr kumimoji="1"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p:cNvSpPr>
            <a:spLocks noGrp="1"/>
          </p:cNvSpPr>
          <p:nvPr>
            <p:ph type="dt" sz="half" idx="10"/>
          </p:nvPr>
        </p:nvSpPr>
        <p:spPr/>
        <p:txBody>
          <a:bodyPr/>
          <a:lstStyle/>
          <a:p>
            <a:fld id="{560721BD-5226-F746-B429-089C76D1851D}" type="datetimeFigureOut">
              <a:rPr kumimoji="1" lang="zh-CN" altLang="en-US" smtClean="0"/>
              <a:t>2025-05-17</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0F2A0E6D-F1FB-B84D-951E-B9913B63A719}" type="slidenum">
              <a:rPr kumimoji="1" lang="zh-CN" altLang="en-US" smtClean="0"/>
              <a:t>‹#›</a:t>
            </a:fld>
            <a:endParaRPr kumimoji="1"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竖排文字占位符 2"/>
          <p:cNvSpPr>
            <a:spLocks noGrp="1"/>
          </p:cNvSpPr>
          <p:nvPr>
            <p:ph type="body" orient="vert" idx="1"/>
          </p:nvPr>
        </p:nvSpPr>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560721BD-5226-F746-B429-089C76D1851D}" type="datetimeFigureOut">
              <a:rPr kumimoji="1" lang="zh-CN" altLang="en-US" smtClean="0"/>
              <a:t>2025-05-17</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0F2A0E6D-F1FB-B84D-951E-B9913B63A719}" type="slidenum">
              <a:rPr kumimoji="1" lang="zh-CN" altLang="en-US" smtClean="0"/>
              <a:t>‹#›</a:t>
            </a:fld>
            <a:endParaRPr kumimoji="1"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kumimoji="1"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560721BD-5226-F746-B429-089C76D1851D}" type="datetimeFigureOut">
              <a:rPr kumimoji="1" lang="zh-CN" altLang="en-US" smtClean="0"/>
              <a:t>2025-05-17</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0F2A0E6D-F1FB-B84D-951E-B9913B63A719}" type="slidenum">
              <a:rPr kumimoji="1" lang="zh-CN" altLang="en-US" smtClean="0"/>
              <a:t>‹#›</a:t>
            </a:fld>
            <a:endParaRPr kumimoji="1"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kumimoji="1"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a:t>单击此处编辑母版文本样式</a:t>
            </a:r>
          </a:p>
        </p:txBody>
      </p:sp>
      <p:sp>
        <p:nvSpPr>
          <p:cNvPr id="4" name="日期占位符 3"/>
          <p:cNvSpPr>
            <a:spLocks noGrp="1"/>
          </p:cNvSpPr>
          <p:nvPr>
            <p:ph type="dt" sz="half" idx="10"/>
          </p:nvPr>
        </p:nvSpPr>
        <p:spPr/>
        <p:txBody>
          <a:bodyPr/>
          <a:lstStyle/>
          <a:p>
            <a:fld id="{560721BD-5226-F746-B429-089C76D1851D}" type="datetimeFigureOut">
              <a:rPr kumimoji="1" lang="zh-CN" altLang="en-US" smtClean="0"/>
              <a:t>2025-05-17</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0F2A0E6D-F1FB-B84D-951E-B9913B63A719}" type="slidenum">
              <a:rPr kumimoji="1" lang="zh-CN" altLang="en-US" smtClean="0"/>
              <a:t>‹#›</a:t>
            </a:fld>
            <a:endParaRPr kumimoji="1"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日期占位符 4"/>
          <p:cNvSpPr>
            <a:spLocks noGrp="1"/>
          </p:cNvSpPr>
          <p:nvPr>
            <p:ph type="dt" sz="half" idx="10"/>
          </p:nvPr>
        </p:nvSpPr>
        <p:spPr/>
        <p:txBody>
          <a:bodyPr/>
          <a:lstStyle/>
          <a:p>
            <a:fld id="{560721BD-5226-F746-B429-089C76D1851D}" type="datetimeFigureOut">
              <a:rPr kumimoji="1" lang="zh-CN" altLang="en-US" smtClean="0"/>
              <a:t>2025-05-17</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0F2A0E6D-F1FB-B84D-951E-B9913B63A719}" type="slidenum">
              <a:rPr kumimoji="1" lang="zh-CN" altLang="en-US" smtClean="0"/>
              <a:t>‹#›</a:t>
            </a:fld>
            <a:endParaRPr kumimoji="1"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kumimoji="1"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7" name="日期占位符 6"/>
          <p:cNvSpPr>
            <a:spLocks noGrp="1"/>
          </p:cNvSpPr>
          <p:nvPr>
            <p:ph type="dt" sz="half" idx="10"/>
          </p:nvPr>
        </p:nvSpPr>
        <p:spPr/>
        <p:txBody>
          <a:bodyPr/>
          <a:lstStyle/>
          <a:p>
            <a:fld id="{560721BD-5226-F746-B429-089C76D1851D}" type="datetimeFigureOut">
              <a:rPr kumimoji="1" lang="zh-CN" altLang="en-US" smtClean="0"/>
              <a:t>2025-05-17</a:t>
            </a:fld>
            <a:endParaRPr kumimoji="1" lang="zh-CN" altLang="en-US"/>
          </a:p>
        </p:txBody>
      </p:sp>
      <p:sp>
        <p:nvSpPr>
          <p:cNvPr id="8" name="页脚占位符 7"/>
          <p:cNvSpPr>
            <a:spLocks noGrp="1"/>
          </p:cNvSpPr>
          <p:nvPr>
            <p:ph type="ftr" sz="quarter" idx="11"/>
          </p:nvPr>
        </p:nvSpPr>
        <p:spPr/>
        <p:txBody>
          <a:bodyPr/>
          <a:lstStyle/>
          <a:p>
            <a:endParaRPr kumimoji="1" lang="zh-CN" altLang="en-US"/>
          </a:p>
        </p:txBody>
      </p:sp>
      <p:sp>
        <p:nvSpPr>
          <p:cNvPr id="9" name="灯片编号占位符 8"/>
          <p:cNvSpPr>
            <a:spLocks noGrp="1"/>
          </p:cNvSpPr>
          <p:nvPr>
            <p:ph type="sldNum" sz="quarter" idx="12"/>
          </p:nvPr>
        </p:nvSpPr>
        <p:spPr/>
        <p:txBody>
          <a:bodyPr/>
          <a:lstStyle/>
          <a:p>
            <a:fld id="{0F2A0E6D-F1FB-B84D-951E-B9913B63A719}" type="slidenum">
              <a:rPr kumimoji="1" lang="zh-CN" altLang="en-US" smtClean="0"/>
              <a:t>‹#›</a:t>
            </a:fld>
            <a:endParaRPr kumimoji="1"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日期占位符 2"/>
          <p:cNvSpPr>
            <a:spLocks noGrp="1"/>
          </p:cNvSpPr>
          <p:nvPr>
            <p:ph type="dt" sz="half" idx="10"/>
          </p:nvPr>
        </p:nvSpPr>
        <p:spPr/>
        <p:txBody>
          <a:bodyPr/>
          <a:lstStyle/>
          <a:p>
            <a:fld id="{560721BD-5226-F746-B429-089C76D1851D}" type="datetimeFigureOut">
              <a:rPr kumimoji="1" lang="zh-CN" altLang="en-US" smtClean="0"/>
              <a:t>2025-05-17</a:t>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灯片编号占位符 4"/>
          <p:cNvSpPr>
            <a:spLocks noGrp="1"/>
          </p:cNvSpPr>
          <p:nvPr>
            <p:ph type="sldNum" sz="quarter" idx="12"/>
          </p:nvPr>
        </p:nvSpPr>
        <p:spPr/>
        <p:txBody>
          <a:bodyPr/>
          <a:lstStyle/>
          <a:p>
            <a:fld id="{0F2A0E6D-F1FB-B84D-951E-B9913B63A719}" type="slidenum">
              <a:rPr kumimoji="1" lang="zh-CN" altLang="en-US" smtClean="0"/>
              <a:t>‹#›</a:t>
            </a:fld>
            <a:endParaRPr kumimoji="1"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60721BD-5226-F746-B429-089C76D1851D}" type="datetimeFigureOut">
              <a:rPr kumimoji="1" lang="zh-CN" altLang="en-US" smtClean="0"/>
              <a:t>2025-05-17</a:t>
            </a:fld>
            <a:endParaRPr kumimoji="1" lang="zh-CN" altLang="en-US"/>
          </a:p>
        </p:txBody>
      </p:sp>
      <p:sp>
        <p:nvSpPr>
          <p:cNvPr id="3" name="页脚占位符 2"/>
          <p:cNvSpPr>
            <a:spLocks noGrp="1"/>
          </p:cNvSpPr>
          <p:nvPr>
            <p:ph type="ftr" sz="quarter" idx="11"/>
          </p:nvPr>
        </p:nvSpPr>
        <p:spPr/>
        <p:txBody>
          <a:bodyPr/>
          <a:lstStyle/>
          <a:p>
            <a:endParaRPr kumimoji="1" lang="zh-CN" altLang="en-US"/>
          </a:p>
        </p:txBody>
      </p:sp>
      <p:sp>
        <p:nvSpPr>
          <p:cNvPr id="4" name="灯片编号占位符 3"/>
          <p:cNvSpPr>
            <a:spLocks noGrp="1"/>
          </p:cNvSpPr>
          <p:nvPr>
            <p:ph type="sldNum" sz="quarter" idx="12"/>
          </p:nvPr>
        </p:nvSpPr>
        <p:spPr/>
        <p:txBody>
          <a:bodyPr/>
          <a:lstStyle/>
          <a:p>
            <a:fld id="{0F2A0E6D-F1FB-B84D-951E-B9913B63A719}" type="slidenum">
              <a:rPr kumimoji="1" lang="zh-CN" altLang="en-US" smtClean="0"/>
              <a:t>‹#›</a:t>
            </a:fld>
            <a:endParaRPr kumimoji="1"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p:cNvSpPr>
            <a:spLocks noGrp="1"/>
          </p:cNvSpPr>
          <p:nvPr>
            <p:ph type="dt" sz="half" idx="10"/>
          </p:nvPr>
        </p:nvSpPr>
        <p:spPr/>
        <p:txBody>
          <a:bodyPr/>
          <a:lstStyle/>
          <a:p>
            <a:fld id="{560721BD-5226-F746-B429-089C76D1851D}" type="datetimeFigureOut">
              <a:rPr kumimoji="1" lang="zh-CN" altLang="en-US" smtClean="0"/>
              <a:t>2025-05-17</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0F2A0E6D-F1FB-B84D-951E-B9913B63A719}" type="slidenum">
              <a:rPr kumimoji="1" lang="zh-CN" altLang="en-US" smtClean="0"/>
              <a:t>‹#›</a:t>
            </a:fld>
            <a:endParaRPr kumimoji="1"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p:cNvSpPr>
            <a:spLocks noGrp="1"/>
          </p:cNvSpPr>
          <p:nvPr>
            <p:ph type="dt" sz="half" idx="10"/>
          </p:nvPr>
        </p:nvSpPr>
        <p:spPr/>
        <p:txBody>
          <a:bodyPr/>
          <a:lstStyle/>
          <a:p>
            <a:fld id="{560721BD-5226-F746-B429-089C76D1851D}" type="datetimeFigureOut">
              <a:rPr kumimoji="1" lang="zh-CN" altLang="en-US" smtClean="0"/>
              <a:t>2025-05-17</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0F2A0E6D-F1FB-B84D-951E-B9913B63A719}" type="slidenum">
              <a:rPr kumimoji="1" lang="zh-CN" altLang="en-US" smtClean="0"/>
              <a:t>‹#›</a:t>
            </a:fld>
            <a:endParaRPr kumimoji="1"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60721BD-5226-F746-B429-089C76D1851D}" type="datetimeFigureOut">
              <a:rPr kumimoji="1" lang="zh-CN" altLang="en-US" smtClean="0"/>
              <a:t>2025-05-17</a:t>
            </a:fld>
            <a:endParaRPr kumimoji="1"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F2A0E6D-F1FB-B84D-951E-B9913B63A719}" type="slidenum">
              <a:rPr kumimoji="1" lang="zh-CN" altLang="en-US" smtClean="0"/>
              <a:t>‹#›</a:t>
            </a:fld>
            <a:endParaRPr kumimoji="1"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60721BD-5226-F746-B429-089C76D1851D}" type="datetimeFigureOut">
              <a:rPr kumimoji="1" lang="zh-CN" altLang="en-US" smtClean="0"/>
              <a:t>2025-05-17</a:t>
            </a:fld>
            <a:endParaRPr kumimoji="1"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F2A0E6D-F1FB-B84D-951E-B9913B63A719}" type="slidenum">
              <a:rPr kumimoji="1" lang="zh-CN" altLang="en-US" smtClean="0"/>
              <a:t>‹#›</a:t>
            </a:fld>
            <a:endParaRPr kumimoji="1" lang="zh-CN"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comments" Target="../comments/commen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g"/><Relationship Id="rId1" Type="http://schemas.openxmlformats.org/officeDocument/2006/relationships/slideLayout" Target="../slideLayouts/slideLayout13.xml"/><Relationship Id="rId5" Type="http://schemas.openxmlformats.org/officeDocument/2006/relationships/comments" Target="../comments/comment5.xml"/><Relationship Id="rId4" Type="http://schemas.openxmlformats.org/officeDocument/2006/relationships/image" Target="../media/image3.jpeg"/></Relationships>
</file>

<file path=ppt/slides/_rels/slide11.xml.rels><?xml version="1.0" encoding="UTF-8" standalone="yes"?>
<Relationships xmlns="http://schemas.openxmlformats.org/package/2006/relationships"><Relationship Id="rId8" Type="http://schemas.openxmlformats.org/officeDocument/2006/relationships/tags" Target="../tags/tag25.xml"/><Relationship Id="rId3" Type="http://schemas.openxmlformats.org/officeDocument/2006/relationships/tags" Target="../tags/tag20.xml"/><Relationship Id="rId7" Type="http://schemas.openxmlformats.org/officeDocument/2006/relationships/tags" Target="../tags/tag24.xml"/><Relationship Id="rId2" Type="http://schemas.openxmlformats.org/officeDocument/2006/relationships/tags" Target="../tags/tag19.xml"/><Relationship Id="rId1" Type="http://schemas.openxmlformats.org/officeDocument/2006/relationships/tags" Target="../tags/tag18.xml"/><Relationship Id="rId6" Type="http://schemas.openxmlformats.org/officeDocument/2006/relationships/tags" Target="../tags/tag23.xml"/><Relationship Id="rId11" Type="http://schemas.openxmlformats.org/officeDocument/2006/relationships/image" Target="../media/image3.jpeg"/><Relationship Id="rId5" Type="http://schemas.openxmlformats.org/officeDocument/2006/relationships/tags" Target="../tags/tag22.xml"/><Relationship Id="rId10" Type="http://schemas.openxmlformats.org/officeDocument/2006/relationships/image" Target="../media/image10.jpg"/><Relationship Id="rId4" Type="http://schemas.openxmlformats.org/officeDocument/2006/relationships/tags" Target="../tags/tag21.xml"/><Relationship Id="rId9"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8" Type="http://schemas.openxmlformats.org/officeDocument/2006/relationships/image" Target="../media/image12.emf"/><Relationship Id="rId7" Type="http://schemas.openxmlformats.org/officeDocument/2006/relationships/oleObject" Target="../embeddings/oleObject1.bin"/><Relationship Id="rId2" Type="http://schemas.openxmlformats.org/officeDocument/2006/relationships/slideLayout" Target="../slideLayouts/slideLayout13.xml"/><Relationship Id="rId1" Type="http://schemas.openxmlformats.org/officeDocument/2006/relationships/vmlDrawing" Target="../drawings/vmlDrawing1.v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 Id="rId9" Type="http://schemas.openxmlformats.org/officeDocument/2006/relationships/image" Target="../media/image3.jpeg"/></Relationships>
</file>

<file path=ppt/slides/_rels/slide13.xml.rels><?xml version="1.0" encoding="UTF-8" standalone="yes"?>
<Relationships xmlns="http://schemas.openxmlformats.org/package/2006/relationships"><Relationship Id="rId8" Type="http://schemas.openxmlformats.org/officeDocument/2006/relationships/image" Target="../media/image15.wmf"/><Relationship Id="rId13" Type="http://schemas.openxmlformats.org/officeDocument/2006/relationships/oleObject" Target="../embeddings/oleObject8.bin"/><Relationship Id="rId18" Type="http://schemas.openxmlformats.org/officeDocument/2006/relationships/image" Target="../media/image19.wmf"/><Relationship Id="rId26" Type="http://schemas.openxmlformats.org/officeDocument/2006/relationships/image" Target="../media/image23.wmf"/><Relationship Id="rId3" Type="http://schemas.openxmlformats.org/officeDocument/2006/relationships/oleObject" Target="../embeddings/oleObject2.bin"/><Relationship Id="rId21" Type="http://schemas.openxmlformats.org/officeDocument/2006/relationships/oleObject" Target="../embeddings/oleObject12.bin"/><Relationship Id="rId7" Type="http://schemas.openxmlformats.org/officeDocument/2006/relationships/oleObject" Target="../embeddings/oleObject4.bin"/><Relationship Id="rId12" Type="http://schemas.openxmlformats.org/officeDocument/2006/relationships/image" Target="../media/image16.wmf"/><Relationship Id="rId17" Type="http://schemas.openxmlformats.org/officeDocument/2006/relationships/oleObject" Target="../embeddings/oleObject10.bin"/><Relationship Id="rId25" Type="http://schemas.openxmlformats.org/officeDocument/2006/relationships/oleObject" Target="../embeddings/oleObject14.bin"/><Relationship Id="rId2" Type="http://schemas.openxmlformats.org/officeDocument/2006/relationships/slideLayout" Target="../slideLayouts/slideLayout13.xml"/><Relationship Id="rId16" Type="http://schemas.openxmlformats.org/officeDocument/2006/relationships/image" Target="../media/image18.wmf"/><Relationship Id="rId20" Type="http://schemas.openxmlformats.org/officeDocument/2006/relationships/image" Target="../media/image20.wmf"/><Relationship Id="rId29" Type="http://schemas.openxmlformats.org/officeDocument/2006/relationships/image" Target="../media/image3.jpeg"/><Relationship Id="rId1" Type="http://schemas.openxmlformats.org/officeDocument/2006/relationships/vmlDrawing" Target="../drawings/vmlDrawing2.vml"/><Relationship Id="rId6" Type="http://schemas.openxmlformats.org/officeDocument/2006/relationships/image" Target="../media/image14.wmf"/><Relationship Id="rId11" Type="http://schemas.openxmlformats.org/officeDocument/2006/relationships/oleObject" Target="../embeddings/oleObject7.bin"/><Relationship Id="rId24" Type="http://schemas.openxmlformats.org/officeDocument/2006/relationships/image" Target="../media/image22.wmf"/><Relationship Id="rId5" Type="http://schemas.openxmlformats.org/officeDocument/2006/relationships/oleObject" Target="../embeddings/oleObject3.bin"/><Relationship Id="rId15" Type="http://schemas.openxmlformats.org/officeDocument/2006/relationships/oleObject" Target="../embeddings/oleObject9.bin"/><Relationship Id="rId23" Type="http://schemas.openxmlformats.org/officeDocument/2006/relationships/oleObject" Target="../embeddings/oleObject13.bin"/><Relationship Id="rId28" Type="http://schemas.openxmlformats.org/officeDocument/2006/relationships/image" Target="../media/image24.wmf"/><Relationship Id="rId10" Type="http://schemas.openxmlformats.org/officeDocument/2006/relationships/oleObject" Target="../embeddings/oleObject6.bin"/><Relationship Id="rId19" Type="http://schemas.openxmlformats.org/officeDocument/2006/relationships/oleObject" Target="../embeddings/oleObject11.bin"/><Relationship Id="rId4" Type="http://schemas.openxmlformats.org/officeDocument/2006/relationships/image" Target="../media/image13.emf"/><Relationship Id="rId9" Type="http://schemas.openxmlformats.org/officeDocument/2006/relationships/oleObject" Target="../embeddings/oleObject5.bin"/><Relationship Id="rId14" Type="http://schemas.openxmlformats.org/officeDocument/2006/relationships/image" Target="../media/image17.wmf"/><Relationship Id="rId22" Type="http://schemas.openxmlformats.org/officeDocument/2006/relationships/image" Target="../media/image21.wmf"/><Relationship Id="rId27" Type="http://schemas.openxmlformats.org/officeDocument/2006/relationships/oleObject" Target="../embeddings/oleObject15.bin"/></Relationships>
</file>

<file path=ppt/slides/_rels/slide14.xml.rels><?xml version="1.0" encoding="UTF-8" standalone="yes"?>
<Relationships xmlns="http://schemas.openxmlformats.org/package/2006/relationships"><Relationship Id="rId8" Type="http://schemas.openxmlformats.org/officeDocument/2006/relationships/image" Target="../media/image27.wmf"/><Relationship Id="rId3" Type="http://schemas.openxmlformats.org/officeDocument/2006/relationships/oleObject" Target="../embeddings/oleObject16.bin"/><Relationship Id="rId7" Type="http://schemas.openxmlformats.org/officeDocument/2006/relationships/oleObject" Target="../embeddings/oleObject18.bin"/><Relationship Id="rId12" Type="http://schemas.openxmlformats.org/officeDocument/2006/relationships/image" Target="../media/image3.jpeg"/><Relationship Id="rId2" Type="http://schemas.openxmlformats.org/officeDocument/2006/relationships/slideLayout" Target="../slideLayouts/slideLayout13.xml"/><Relationship Id="rId1" Type="http://schemas.openxmlformats.org/officeDocument/2006/relationships/vmlDrawing" Target="../drawings/vmlDrawing3.vml"/><Relationship Id="rId6" Type="http://schemas.openxmlformats.org/officeDocument/2006/relationships/image" Target="../media/image26.wmf"/><Relationship Id="rId11" Type="http://schemas.openxmlformats.org/officeDocument/2006/relationships/image" Target="../media/image35.png"/><Relationship Id="rId5" Type="http://schemas.openxmlformats.org/officeDocument/2006/relationships/oleObject" Target="../embeddings/oleObject17.bin"/><Relationship Id="rId10" Type="http://schemas.openxmlformats.org/officeDocument/2006/relationships/image" Target="../media/image34.png"/><Relationship Id="rId4" Type="http://schemas.openxmlformats.org/officeDocument/2006/relationships/image" Target="../media/image25.wmf"/></Relationships>
</file>

<file path=ppt/slides/_rels/slide15.xml.rels><?xml version="1.0" encoding="UTF-8" standalone="yes"?>
<Relationships xmlns="http://schemas.openxmlformats.org/package/2006/relationships"><Relationship Id="rId8" Type="http://schemas.openxmlformats.org/officeDocument/2006/relationships/tags" Target="../tags/tag33.xml"/><Relationship Id="rId3" Type="http://schemas.openxmlformats.org/officeDocument/2006/relationships/tags" Target="../tags/tag28.xml"/><Relationship Id="rId7" Type="http://schemas.openxmlformats.org/officeDocument/2006/relationships/tags" Target="../tags/tag32.xml"/><Relationship Id="rId2" Type="http://schemas.openxmlformats.org/officeDocument/2006/relationships/tags" Target="../tags/tag27.xml"/><Relationship Id="rId1" Type="http://schemas.openxmlformats.org/officeDocument/2006/relationships/tags" Target="../tags/tag26.xml"/><Relationship Id="rId6" Type="http://schemas.openxmlformats.org/officeDocument/2006/relationships/tags" Target="../tags/tag31.xml"/><Relationship Id="rId5" Type="http://schemas.openxmlformats.org/officeDocument/2006/relationships/tags" Target="../tags/tag30.xml"/><Relationship Id="rId10" Type="http://schemas.openxmlformats.org/officeDocument/2006/relationships/image" Target="../media/image3.jpeg"/><Relationship Id="rId4" Type="http://schemas.openxmlformats.org/officeDocument/2006/relationships/tags" Target="../tags/tag29.xml"/><Relationship Id="rId9"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8" Type="http://schemas.openxmlformats.org/officeDocument/2006/relationships/tags" Target="../tags/tag41.xml"/><Relationship Id="rId3" Type="http://schemas.openxmlformats.org/officeDocument/2006/relationships/tags" Target="../tags/tag36.xml"/><Relationship Id="rId7" Type="http://schemas.openxmlformats.org/officeDocument/2006/relationships/tags" Target="../tags/tag40.xml"/><Relationship Id="rId12" Type="http://schemas.openxmlformats.org/officeDocument/2006/relationships/image" Target="../media/image3.jpeg"/><Relationship Id="rId2" Type="http://schemas.openxmlformats.org/officeDocument/2006/relationships/tags" Target="../tags/tag35.xml"/><Relationship Id="rId1" Type="http://schemas.openxmlformats.org/officeDocument/2006/relationships/tags" Target="../tags/tag34.xml"/><Relationship Id="rId6" Type="http://schemas.openxmlformats.org/officeDocument/2006/relationships/tags" Target="../tags/tag39.xml"/><Relationship Id="rId11" Type="http://schemas.openxmlformats.org/officeDocument/2006/relationships/slideLayout" Target="../slideLayouts/slideLayout13.xml"/><Relationship Id="rId5" Type="http://schemas.openxmlformats.org/officeDocument/2006/relationships/tags" Target="../tags/tag38.xml"/><Relationship Id="rId10" Type="http://schemas.openxmlformats.org/officeDocument/2006/relationships/tags" Target="../tags/tag43.xml"/><Relationship Id="rId4" Type="http://schemas.openxmlformats.org/officeDocument/2006/relationships/tags" Target="../tags/tag37.xml"/><Relationship Id="rId9" Type="http://schemas.openxmlformats.org/officeDocument/2006/relationships/tags" Target="../tags/tag42.xml"/></Relationships>
</file>

<file path=ppt/slides/_rels/slide17.xml.rels><?xml version="1.0" encoding="UTF-8" standalone="yes"?>
<Relationships xmlns="http://schemas.openxmlformats.org/package/2006/relationships"><Relationship Id="rId8" Type="http://schemas.openxmlformats.org/officeDocument/2006/relationships/image" Target="../media/image3.jpeg"/><Relationship Id="rId3" Type="http://schemas.openxmlformats.org/officeDocument/2006/relationships/tags" Target="../tags/tag46.xml"/><Relationship Id="rId7" Type="http://schemas.openxmlformats.org/officeDocument/2006/relationships/image" Target="../media/image28.emf"/><Relationship Id="rId2" Type="http://schemas.openxmlformats.org/officeDocument/2006/relationships/tags" Target="../tags/tag45.xml"/><Relationship Id="rId1" Type="http://schemas.openxmlformats.org/officeDocument/2006/relationships/tags" Target="../tags/tag44.xml"/><Relationship Id="rId6" Type="http://schemas.openxmlformats.org/officeDocument/2006/relationships/slideLayout" Target="../slideLayouts/slideLayout13.xml"/><Relationship Id="rId5" Type="http://schemas.openxmlformats.org/officeDocument/2006/relationships/tags" Target="../tags/tag48.xml"/><Relationship Id="rId4" Type="http://schemas.openxmlformats.org/officeDocument/2006/relationships/tags" Target="../tags/tag47.xml"/><Relationship Id="rId9" Type="http://schemas.openxmlformats.org/officeDocument/2006/relationships/comments" Target="../comments/comment6.xml"/></Relationships>
</file>

<file path=ppt/slides/_rels/slide18.xml.rels><?xml version="1.0" encoding="UTF-8" standalone="yes"?>
<Relationships xmlns="http://schemas.openxmlformats.org/package/2006/relationships"><Relationship Id="rId8" Type="http://schemas.openxmlformats.org/officeDocument/2006/relationships/image" Target="../media/image3.jpeg"/><Relationship Id="rId3" Type="http://schemas.openxmlformats.org/officeDocument/2006/relationships/tags" Target="../tags/tag51.xml"/><Relationship Id="rId7" Type="http://schemas.openxmlformats.org/officeDocument/2006/relationships/image" Target="../media/image31.png"/><Relationship Id="rId2" Type="http://schemas.openxmlformats.org/officeDocument/2006/relationships/tags" Target="../tags/tag50.xml"/><Relationship Id="rId1" Type="http://schemas.openxmlformats.org/officeDocument/2006/relationships/tags" Target="../tags/tag49.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tags" Target="../tags/tag54.xml"/><Relationship Id="rId7" Type="http://schemas.openxmlformats.org/officeDocument/2006/relationships/image" Target="../media/image39.png"/><Relationship Id="rId2" Type="http://schemas.openxmlformats.org/officeDocument/2006/relationships/tags" Target="../tags/tag53.xml"/><Relationship Id="rId1" Type="http://schemas.openxmlformats.org/officeDocument/2006/relationships/tags" Target="../tags/tag52.xml"/><Relationship Id="rId6" Type="http://schemas.openxmlformats.org/officeDocument/2006/relationships/tags" Target="../tags/tag54.xml"/><Relationship Id="rId4" Type="http://schemas.openxmlformats.org/officeDocument/2006/relationships/slideLayout" Target="../slideLayouts/slideLayout13.xml"/><Relationship Id="rId9" Type="http://schemas.openxmlformats.org/officeDocument/2006/relationships/image" Target="../media/image3.jpe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33.emf"/><Relationship Id="rId3" Type="http://schemas.openxmlformats.org/officeDocument/2006/relationships/tags" Target="../tags/tag57.xml"/><Relationship Id="rId7" Type="http://schemas.openxmlformats.org/officeDocument/2006/relationships/image" Target="../media/image3.jpeg"/><Relationship Id="rId2" Type="http://schemas.openxmlformats.org/officeDocument/2006/relationships/tags" Target="../tags/tag56.xml"/><Relationship Id="rId1" Type="http://schemas.openxmlformats.org/officeDocument/2006/relationships/tags" Target="../tags/tag55.xml"/><Relationship Id="rId6" Type="http://schemas.openxmlformats.org/officeDocument/2006/relationships/slideLayout" Target="../slideLayouts/slideLayout13.xml"/><Relationship Id="rId5" Type="http://schemas.openxmlformats.org/officeDocument/2006/relationships/tags" Target="../tags/tag59.xml"/><Relationship Id="rId4" Type="http://schemas.openxmlformats.org/officeDocument/2006/relationships/tags" Target="../tags/tag58.xml"/><Relationship Id="rId9" Type="http://schemas.openxmlformats.org/officeDocument/2006/relationships/image" Target="../media/image36.png"/></Relationships>
</file>

<file path=ppt/slides/_rels/slide2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38.svg"/><Relationship Id="rId7" Type="http://schemas.openxmlformats.org/officeDocument/2006/relationships/image" Target="../media/image43.svg"/><Relationship Id="rId2" Type="http://schemas.openxmlformats.org/officeDocument/2006/relationships/image" Target="../media/image37.png"/><Relationship Id="rId1" Type="http://schemas.openxmlformats.org/officeDocument/2006/relationships/slideLayout" Target="../slideLayouts/slideLayout13.xml"/><Relationship Id="rId6" Type="http://schemas.openxmlformats.org/officeDocument/2006/relationships/image" Target="../media/image42.png"/><Relationship Id="rId11" Type="http://schemas.openxmlformats.org/officeDocument/2006/relationships/comments" Target="../comments/comment7.xml"/><Relationship Id="rId5" Type="http://schemas.openxmlformats.org/officeDocument/2006/relationships/image" Target="../media/image41.svg"/><Relationship Id="rId10" Type="http://schemas.openxmlformats.org/officeDocument/2006/relationships/image" Target="../media/image3.jpeg"/><Relationship Id="rId4" Type="http://schemas.openxmlformats.org/officeDocument/2006/relationships/image" Target="../media/image40.png"/><Relationship Id="rId9" Type="http://schemas.openxmlformats.org/officeDocument/2006/relationships/image" Target="../media/image7.svg"/></Relationships>
</file>

<file path=ppt/slides/_rels/slide22.xml.rels><?xml version="1.0" encoding="UTF-8" standalone="yes"?>
<Relationships xmlns="http://schemas.openxmlformats.org/package/2006/relationships"><Relationship Id="rId8" Type="http://schemas.openxmlformats.org/officeDocument/2006/relationships/oleObject" Target="../embeddings/oleObject19.bin"/><Relationship Id="rId13" Type="http://schemas.openxmlformats.org/officeDocument/2006/relationships/image" Target="../media/image46.emf"/><Relationship Id="rId18" Type="http://schemas.openxmlformats.org/officeDocument/2006/relationships/image" Target="../media/image3.jpeg"/><Relationship Id="rId7" Type="http://schemas.openxmlformats.org/officeDocument/2006/relationships/image" Target="../media/image50.png"/><Relationship Id="rId12" Type="http://schemas.openxmlformats.org/officeDocument/2006/relationships/oleObject" Target="../embeddings/oleObject21.bin"/><Relationship Id="rId17" Type="http://schemas.openxmlformats.org/officeDocument/2006/relationships/image" Target="../media/image48.emf"/><Relationship Id="rId2" Type="http://schemas.openxmlformats.org/officeDocument/2006/relationships/slideLayout" Target="../slideLayouts/slideLayout13.xml"/><Relationship Id="rId16" Type="http://schemas.openxmlformats.org/officeDocument/2006/relationships/oleObject" Target="../embeddings/oleObject23.bin"/><Relationship Id="rId1" Type="http://schemas.openxmlformats.org/officeDocument/2006/relationships/vmlDrawing" Target="../drawings/vmlDrawing4.vml"/><Relationship Id="rId6" Type="http://schemas.openxmlformats.org/officeDocument/2006/relationships/image" Target="../media/image49.png"/><Relationship Id="rId11" Type="http://schemas.openxmlformats.org/officeDocument/2006/relationships/image" Target="../media/image45.emf"/><Relationship Id="rId5" Type="http://schemas.openxmlformats.org/officeDocument/2006/relationships/image" Target="../media/image380.png"/><Relationship Id="rId15" Type="http://schemas.openxmlformats.org/officeDocument/2006/relationships/image" Target="../media/image47.emf"/><Relationship Id="rId10" Type="http://schemas.openxmlformats.org/officeDocument/2006/relationships/oleObject" Target="../embeddings/oleObject20.bin"/><Relationship Id="rId4" Type="http://schemas.openxmlformats.org/officeDocument/2006/relationships/image" Target="../media/image370.png"/><Relationship Id="rId9" Type="http://schemas.openxmlformats.org/officeDocument/2006/relationships/image" Target="../media/image44.emf"/><Relationship Id="rId14" Type="http://schemas.openxmlformats.org/officeDocument/2006/relationships/oleObject" Target="../embeddings/oleObject22.bin"/></Relationships>
</file>

<file path=ppt/slides/_rels/slide2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3.jpe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8" Type="http://schemas.openxmlformats.org/officeDocument/2006/relationships/oleObject" Target="../embeddings/oleObject24.bin"/><Relationship Id="rId3" Type="http://schemas.openxmlformats.org/officeDocument/2006/relationships/image" Target="../media/image54.png"/><Relationship Id="rId7" Type="http://schemas.openxmlformats.org/officeDocument/2006/relationships/image" Target="../media/image58.png"/><Relationship Id="rId12" Type="http://schemas.openxmlformats.org/officeDocument/2006/relationships/image" Target="../media/image3.jpeg"/><Relationship Id="rId2" Type="http://schemas.openxmlformats.org/officeDocument/2006/relationships/slideLayout" Target="../slideLayouts/slideLayout13.xml"/><Relationship Id="rId1" Type="http://schemas.openxmlformats.org/officeDocument/2006/relationships/vmlDrawing" Target="../drawings/vmlDrawing5.vml"/><Relationship Id="rId6" Type="http://schemas.openxmlformats.org/officeDocument/2006/relationships/image" Target="../media/image57.png"/><Relationship Id="rId11" Type="http://schemas.openxmlformats.org/officeDocument/2006/relationships/image" Target="../media/image53.emf"/><Relationship Id="rId5" Type="http://schemas.openxmlformats.org/officeDocument/2006/relationships/image" Target="../media/image56.png"/><Relationship Id="rId10" Type="http://schemas.openxmlformats.org/officeDocument/2006/relationships/oleObject" Target="../embeddings/oleObject25.bin"/><Relationship Id="rId4" Type="http://schemas.openxmlformats.org/officeDocument/2006/relationships/image" Target="../media/image55.png"/><Relationship Id="rId9" Type="http://schemas.openxmlformats.org/officeDocument/2006/relationships/image" Target="../media/image52.emf"/></Relationships>
</file>

<file path=ppt/slides/_rels/slide2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3.jpeg"/><Relationship Id="rId1" Type="http://schemas.openxmlformats.org/officeDocument/2006/relationships/slideLayout" Target="../slideLayouts/slideLayout13.xml"/><Relationship Id="rId5" Type="http://schemas.openxmlformats.org/officeDocument/2006/relationships/comments" Target="../comments/comment8.xml"/><Relationship Id="rId4" Type="http://schemas.openxmlformats.org/officeDocument/2006/relationships/image" Target="../media/image60.png"/></Relationships>
</file>

<file path=ppt/slides/_rels/slide26.xml.rels><?xml version="1.0" encoding="UTF-8" standalone="yes"?>
<Relationships xmlns="http://schemas.openxmlformats.org/package/2006/relationships"><Relationship Id="rId3" Type="http://schemas.openxmlformats.org/officeDocument/2006/relationships/image" Target="../media/image61.jpeg"/><Relationship Id="rId7" Type="http://schemas.openxmlformats.org/officeDocument/2006/relationships/comments" Target="../comments/comment9.xml"/><Relationship Id="rId2" Type="http://schemas.openxmlformats.org/officeDocument/2006/relationships/slideLayout" Target="../slideLayouts/slideLayout13.xml"/><Relationship Id="rId1" Type="http://schemas.openxmlformats.org/officeDocument/2006/relationships/tags" Target="../tags/tag60.xml"/><Relationship Id="rId6" Type="http://schemas.openxmlformats.org/officeDocument/2006/relationships/image" Target="../media/image3.jpeg"/><Relationship Id="rId5" Type="http://schemas.openxmlformats.org/officeDocument/2006/relationships/image" Target="../media/image63.png"/><Relationship Id="rId4" Type="http://schemas.openxmlformats.org/officeDocument/2006/relationships/image" Target="../media/image62.jpeg"/></Relationships>
</file>

<file path=ppt/slides/_rels/slide27.xml.rels><?xml version="1.0" encoding="UTF-8" standalone="yes"?>
<Relationships xmlns="http://schemas.openxmlformats.org/package/2006/relationships"><Relationship Id="rId8" Type="http://schemas.openxmlformats.org/officeDocument/2006/relationships/image" Target="../media/image3.jpeg"/><Relationship Id="rId3" Type="http://schemas.openxmlformats.org/officeDocument/2006/relationships/tags" Target="../tags/tag63.xml"/><Relationship Id="rId7" Type="http://schemas.openxmlformats.org/officeDocument/2006/relationships/slideLayout" Target="../slideLayouts/slideLayout13.xml"/><Relationship Id="rId2" Type="http://schemas.openxmlformats.org/officeDocument/2006/relationships/tags" Target="../tags/tag62.xml"/><Relationship Id="rId1" Type="http://schemas.openxmlformats.org/officeDocument/2006/relationships/tags" Target="../tags/tag61.xml"/><Relationship Id="rId6" Type="http://schemas.openxmlformats.org/officeDocument/2006/relationships/tags" Target="../tags/tag66.xml"/><Relationship Id="rId5" Type="http://schemas.openxmlformats.org/officeDocument/2006/relationships/tags" Target="../tags/tag65.xml"/><Relationship Id="rId4" Type="http://schemas.openxmlformats.org/officeDocument/2006/relationships/tags" Target="../tags/tag64.xml"/></Relationships>
</file>

<file path=ppt/slides/_rels/slide28.xml.rels><?xml version="1.0" encoding="UTF-8" standalone="yes"?>
<Relationships xmlns="http://schemas.openxmlformats.org/package/2006/relationships"><Relationship Id="rId8" Type="http://schemas.openxmlformats.org/officeDocument/2006/relationships/tags" Target="../tags/tag74.xml"/><Relationship Id="rId3" Type="http://schemas.openxmlformats.org/officeDocument/2006/relationships/tags" Target="../tags/tag69.xml"/><Relationship Id="rId7" Type="http://schemas.openxmlformats.org/officeDocument/2006/relationships/tags" Target="../tags/tag73.xml"/><Relationship Id="rId2" Type="http://schemas.openxmlformats.org/officeDocument/2006/relationships/tags" Target="../tags/tag68.xml"/><Relationship Id="rId1" Type="http://schemas.openxmlformats.org/officeDocument/2006/relationships/tags" Target="../tags/tag67.xml"/><Relationship Id="rId6" Type="http://schemas.openxmlformats.org/officeDocument/2006/relationships/tags" Target="../tags/tag72.xml"/><Relationship Id="rId11" Type="http://schemas.openxmlformats.org/officeDocument/2006/relationships/image" Target="../media/image3.jpeg"/><Relationship Id="rId5" Type="http://schemas.openxmlformats.org/officeDocument/2006/relationships/tags" Target="../tags/tag71.xml"/><Relationship Id="rId10" Type="http://schemas.openxmlformats.org/officeDocument/2006/relationships/slideLayout" Target="../slideLayouts/slideLayout13.xml"/><Relationship Id="rId4" Type="http://schemas.openxmlformats.org/officeDocument/2006/relationships/tags" Target="../tags/tag70.xml"/><Relationship Id="rId9" Type="http://schemas.openxmlformats.org/officeDocument/2006/relationships/tags" Target="../tags/tag75.xml"/></Relationships>
</file>

<file path=ppt/slides/_rels/slide29.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tags" Target="../tags/tag78.xml"/><Relationship Id="rId7" Type="http://schemas.openxmlformats.org/officeDocument/2006/relationships/image" Target="../media/image64.png"/><Relationship Id="rId2" Type="http://schemas.openxmlformats.org/officeDocument/2006/relationships/tags" Target="../tags/tag77.xml"/><Relationship Id="rId1" Type="http://schemas.openxmlformats.org/officeDocument/2006/relationships/tags" Target="../tags/tag76.xml"/><Relationship Id="rId6" Type="http://schemas.openxmlformats.org/officeDocument/2006/relationships/image" Target="../media/image3.jpeg"/><Relationship Id="rId5" Type="http://schemas.openxmlformats.org/officeDocument/2006/relationships/slideLayout" Target="../slideLayouts/slideLayout13.xml"/><Relationship Id="rId10" Type="http://schemas.openxmlformats.org/officeDocument/2006/relationships/image" Target="../media/image67.png"/><Relationship Id="rId4" Type="http://schemas.openxmlformats.org/officeDocument/2006/relationships/tags" Target="../tags/tag79.xml"/><Relationship Id="rId9" Type="http://schemas.openxmlformats.org/officeDocument/2006/relationships/image" Target="../media/image66.png"/></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tags" Target="../tags/tag82.xml"/><Relationship Id="rId7" Type="http://schemas.openxmlformats.org/officeDocument/2006/relationships/image" Target="../media/image3.jpeg"/><Relationship Id="rId2" Type="http://schemas.openxmlformats.org/officeDocument/2006/relationships/tags" Target="../tags/tag81.xml"/><Relationship Id="rId1" Type="http://schemas.openxmlformats.org/officeDocument/2006/relationships/tags" Target="../tags/tag80.xml"/><Relationship Id="rId6" Type="http://schemas.openxmlformats.org/officeDocument/2006/relationships/image" Target="../media/image68.png"/><Relationship Id="rId5" Type="http://schemas.openxmlformats.org/officeDocument/2006/relationships/slideLayout" Target="../slideLayouts/slideLayout13.xml"/><Relationship Id="rId4" Type="http://schemas.openxmlformats.org/officeDocument/2006/relationships/tags" Target="../tags/tag83.xml"/></Relationships>
</file>

<file path=ppt/slides/_rels/slide31.xml.rels><?xml version="1.0" encoding="UTF-8" standalone="yes"?>
<Relationships xmlns="http://schemas.openxmlformats.org/package/2006/relationships"><Relationship Id="rId3" Type="http://schemas.openxmlformats.org/officeDocument/2006/relationships/tags" Target="../tags/tag86.xml"/><Relationship Id="rId7" Type="http://schemas.openxmlformats.org/officeDocument/2006/relationships/image" Target="../media/image3.jpeg"/><Relationship Id="rId2" Type="http://schemas.openxmlformats.org/officeDocument/2006/relationships/tags" Target="../tags/tag85.xml"/><Relationship Id="rId1" Type="http://schemas.openxmlformats.org/officeDocument/2006/relationships/tags" Target="../tags/tag84.xml"/><Relationship Id="rId6" Type="http://schemas.openxmlformats.org/officeDocument/2006/relationships/image" Target="../media/image69.png"/><Relationship Id="rId5" Type="http://schemas.openxmlformats.org/officeDocument/2006/relationships/slideLayout" Target="../slideLayouts/slideLayout13.xml"/><Relationship Id="rId4" Type="http://schemas.openxmlformats.org/officeDocument/2006/relationships/tags" Target="../tags/tag87.xml"/></Relationships>
</file>

<file path=ppt/slides/_rels/slide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slideLayout" Target="../slideLayouts/slideLayout13.xml"/><Relationship Id="rId1" Type="http://schemas.openxmlformats.org/officeDocument/2006/relationships/tags" Target="../tags/tag88.xml"/><Relationship Id="rId6" Type="http://schemas.openxmlformats.org/officeDocument/2006/relationships/comments" Target="../comments/comment10.xml"/><Relationship Id="rId5" Type="http://schemas.openxmlformats.org/officeDocument/2006/relationships/image" Target="../media/image3.jpeg"/><Relationship Id="rId4" Type="http://schemas.openxmlformats.org/officeDocument/2006/relationships/image" Target="../media/image71.pn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90.xml"/><Relationship Id="rId1" Type="http://schemas.openxmlformats.org/officeDocument/2006/relationships/tags" Target="../tags/tag89.xml"/><Relationship Id="rId5" Type="http://schemas.openxmlformats.org/officeDocument/2006/relationships/image" Target="../media/image3.jpeg"/><Relationship Id="rId4" Type="http://schemas.openxmlformats.org/officeDocument/2006/relationships/image" Target="../media/image72.jpe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92.xml"/><Relationship Id="rId1" Type="http://schemas.openxmlformats.org/officeDocument/2006/relationships/tags" Target="../tags/tag91.xml"/><Relationship Id="rId5" Type="http://schemas.openxmlformats.org/officeDocument/2006/relationships/image" Target="../media/image3.jpeg"/><Relationship Id="rId4" Type="http://schemas.openxmlformats.org/officeDocument/2006/relationships/image" Target="../media/image73.png"/></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75.png"/></Relationships>
</file>

<file path=ppt/slides/_rels/slide4.xml.rels><?xml version="1.0" encoding="UTF-8" standalone="yes"?>
<Relationships xmlns="http://schemas.openxmlformats.org/package/2006/relationships"><Relationship Id="rId3" Type="http://schemas.openxmlformats.org/officeDocument/2006/relationships/comments" Target="../comments/comment2.xml"/><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13.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comments" Target="../comments/comment3.xml"/><Relationship Id="rId2" Type="http://schemas.openxmlformats.org/officeDocument/2006/relationships/image" Target="../media/image3.jpe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tags" Target="../tags/tag13.xml"/><Relationship Id="rId18" Type="http://schemas.openxmlformats.org/officeDocument/2006/relationships/slideLayout" Target="../slideLayouts/slideLayout13.xml"/><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tags" Target="../tags/tag12.xml"/><Relationship Id="rId17" Type="http://schemas.openxmlformats.org/officeDocument/2006/relationships/tags" Target="../tags/tag17.xml"/><Relationship Id="rId2" Type="http://schemas.openxmlformats.org/officeDocument/2006/relationships/tags" Target="../tags/tag2.xml"/><Relationship Id="rId16" Type="http://schemas.openxmlformats.org/officeDocument/2006/relationships/tags" Target="../tags/tag16.xml"/><Relationship Id="rId20" Type="http://schemas.openxmlformats.org/officeDocument/2006/relationships/comments" Target="../comments/comment4.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5" Type="http://schemas.openxmlformats.org/officeDocument/2006/relationships/tags" Target="../tags/tag5.xml"/><Relationship Id="rId15" Type="http://schemas.openxmlformats.org/officeDocument/2006/relationships/tags" Target="../tags/tag15.xml"/><Relationship Id="rId10" Type="http://schemas.openxmlformats.org/officeDocument/2006/relationships/tags" Target="../tags/tag10.xml"/><Relationship Id="rId19" Type="http://schemas.openxmlformats.org/officeDocument/2006/relationships/image" Target="../media/image3.jpeg"/><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tags" Target="../tags/tag14.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3.xml"/><Relationship Id="rId4" Type="http://schemas.openxmlformats.org/officeDocument/2006/relationships/image" Target="../media/image3.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16704" b="13226"/>
          <a:stretch>
            <a:fillRect/>
          </a:stretch>
        </p:blipFill>
        <p:spPr bwMode="auto">
          <a:xfrm>
            <a:off x="6919505" y="2008127"/>
            <a:ext cx="5295407" cy="2469811"/>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p:cNvSpPr/>
          <p:nvPr/>
        </p:nvSpPr>
        <p:spPr>
          <a:xfrm>
            <a:off x="-2" y="2008128"/>
            <a:ext cx="12192001" cy="2469810"/>
          </a:xfrm>
          <a:prstGeom prst="rect">
            <a:avLst/>
          </a:prstGeom>
          <a:gradFill flip="none" rotWithShape="1">
            <a:gsLst>
              <a:gs pos="57000">
                <a:schemeClr val="accent1"/>
              </a:gs>
              <a:gs pos="85000">
                <a:schemeClr val="accent1">
                  <a:alpha val="30690"/>
                </a:schemeClr>
              </a:gs>
              <a:gs pos="0">
                <a:schemeClr val="accent1"/>
              </a:gs>
              <a:gs pos="68000">
                <a:schemeClr val="accent1">
                  <a:alpha val="90000"/>
                </a:schemeClr>
              </a:gs>
              <a:gs pos="100000">
                <a:schemeClr val="accent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文本框 9"/>
          <p:cNvSpPr txBox="1"/>
          <p:nvPr/>
        </p:nvSpPr>
        <p:spPr>
          <a:xfrm>
            <a:off x="1109055" y="2293872"/>
            <a:ext cx="9144002" cy="1863725"/>
          </a:xfrm>
          <a:prstGeom prst="rect">
            <a:avLst/>
          </a:prstGeom>
          <a:noFill/>
        </p:spPr>
        <p:txBody>
          <a:bodyPr wrap="square" rtlCol="0">
            <a:spAutoFit/>
          </a:bodyPr>
          <a:lstStyle/>
          <a:p>
            <a:pPr>
              <a:lnSpc>
                <a:spcPct val="120000"/>
              </a:lnSpc>
            </a:pPr>
            <a:r>
              <a:rPr kumimoji="1" lang="zh-CN" altLang="en-US" sz="4800" b="1" spc="600" dirty="0">
                <a:solidFill>
                  <a:schemeClr val="bg1"/>
                </a:solidFill>
                <a:latin typeface="微软雅黑" panose="020B0503020204020204" pitchFamily="34" charset="-122"/>
                <a:ea typeface="微软雅黑" panose="020B0503020204020204" pitchFamily="34" charset="-122"/>
              </a:rPr>
              <a:t>联邦半监督学习方法及其</a:t>
            </a:r>
          </a:p>
          <a:p>
            <a:pPr>
              <a:lnSpc>
                <a:spcPct val="120000"/>
              </a:lnSpc>
            </a:pPr>
            <a:r>
              <a:rPr kumimoji="1" lang="zh-CN" altLang="en-US" sz="4800" b="1" spc="600" dirty="0">
                <a:solidFill>
                  <a:schemeClr val="bg1"/>
                </a:solidFill>
                <a:latin typeface="微软雅黑" panose="020B0503020204020204" pitchFamily="34" charset="-122"/>
                <a:ea typeface="微软雅黑" panose="020B0503020204020204" pitchFamily="34" charset="-122"/>
              </a:rPr>
              <a:t>在样本生成中的应用研究</a:t>
            </a:r>
            <a:endParaRPr kumimoji="1" lang="zh-CN" altLang="en-US" sz="4400" b="1" spc="600" dirty="0">
              <a:solidFill>
                <a:schemeClr val="bg1"/>
              </a:solidFill>
              <a:latin typeface="微软雅黑" panose="020B0503020204020204" pitchFamily="34" charset="-122"/>
              <a:ea typeface="微软雅黑" panose="020B0503020204020204" pitchFamily="34" charset="-122"/>
            </a:endParaRPr>
          </a:p>
          <a:p>
            <a:pPr>
              <a:lnSpc>
                <a:spcPct val="0"/>
              </a:lnSpc>
            </a:pPr>
            <a:endParaRPr kumimoji="1" lang="zh-CN" altLang="en-US" sz="4400" b="1" spc="600" dirty="0">
              <a:solidFill>
                <a:schemeClr val="bg1"/>
              </a:solidFill>
              <a:latin typeface="微软雅黑" panose="020B0503020204020204" pitchFamily="34" charset="-122"/>
              <a:ea typeface="微软雅黑" panose="020B0503020204020204" pitchFamily="34" charset="-122"/>
            </a:endParaRPr>
          </a:p>
        </p:txBody>
      </p:sp>
      <p:cxnSp>
        <p:nvCxnSpPr>
          <p:cNvPr id="12" name="直线连接符 11"/>
          <p:cNvCxnSpPr/>
          <p:nvPr/>
        </p:nvCxnSpPr>
        <p:spPr>
          <a:xfrm>
            <a:off x="4012144" y="1097856"/>
            <a:ext cx="0" cy="40011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5" name="文本框 14"/>
          <p:cNvSpPr txBox="1"/>
          <p:nvPr/>
        </p:nvSpPr>
        <p:spPr>
          <a:xfrm>
            <a:off x="4172607" y="1194164"/>
            <a:ext cx="3800477" cy="338554"/>
          </a:xfrm>
          <a:prstGeom prst="rect">
            <a:avLst/>
          </a:prstGeom>
          <a:noFill/>
        </p:spPr>
        <p:txBody>
          <a:bodyPr wrap="square">
            <a:spAutoFit/>
          </a:bodyPr>
          <a:lstStyle/>
          <a:p>
            <a:r>
              <a:rPr lang="zh-CN" altLang="en-US" sz="1600" spc="300" dirty="0">
                <a:solidFill>
                  <a:schemeClr val="tx1">
                    <a:lumMod val="75000"/>
                    <a:lumOff val="25000"/>
                  </a:schemeClr>
                </a:solidFill>
                <a:effectLst/>
                <a:latin typeface="微软雅黑" panose="020B0503020204020204" pitchFamily="34" charset="-122"/>
                <a:ea typeface="微软雅黑" panose="020B0503020204020204" pitchFamily="34" charset="-122"/>
              </a:rPr>
              <a:t>修德、博学、求实、创新</a:t>
            </a:r>
            <a:endParaRPr lang="zh-CN" altLang="en-US" sz="1600" spc="3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9" name="文本框 18"/>
          <p:cNvSpPr txBox="1"/>
          <p:nvPr/>
        </p:nvSpPr>
        <p:spPr>
          <a:xfrm>
            <a:off x="1226838" y="4877892"/>
            <a:ext cx="2651923" cy="396583"/>
          </a:xfrm>
          <a:prstGeom prst="rect">
            <a:avLst/>
          </a:prstGeom>
          <a:noFill/>
        </p:spPr>
        <p:txBody>
          <a:bodyPr wrap="square" rtlCol="0">
            <a:spAutoFit/>
          </a:bodyPr>
          <a:lstStyle/>
          <a:p>
            <a:pPr>
              <a:lnSpc>
                <a:spcPct val="120000"/>
              </a:lnSpc>
            </a:pPr>
            <a:r>
              <a:rPr kumimoji="1" lang="zh-CN" altLang="en-US" spc="300" dirty="0">
                <a:solidFill>
                  <a:schemeClr val="tx1">
                    <a:lumMod val="75000"/>
                    <a:lumOff val="25000"/>
                  </a:schemeClr>
                </a:solidFill>
                <a:latin typeface="微软雅黑" panose="020B0503020204020204" pitchFamily="34" charset="-122"/>
                <a:ea typeface="微软雅黑" panose="020B0503020204020204" pitchFamily="34" charset="-122"/>
              </a:rPr>
              <a:t>答 辩 </a:t>
            </a:r>
            <a:r>
              <a:rPr kumimoji="1" lang="zh-CN" altLang="en-US" sz="200" spc="300" dirty="0">
                <a:solidFill>
                  <a:schemeClr val="tx1">
                    <a:lumMod val="75000"/>
                    <a:lumOff val="25000"/>
                  </a:schemeClr>
                </a:solidFill>
                <a:latin typeface="微软雅黑" panose="020B0503020204020204" pitchFamily="34" charset="-122"/>
                <a:ea typeface="微软雅黑" panose="020B0503020204020204" pitchFamily="34" charset="-122"/>
              </a:rPr>
              <a:t> </a:t>
            </a:r>
            <a:r>
              <a:rPr kumimoji="1" lang="zh-CN" altLang="en-US" spc="300" dirty="0">
                <a:solidFill>
                  <a:schemeClr val="tx1">
                    <a:lumMod val="75000"/>
                    <a:lumOff val="25000"/>
                  </a:schemeClr>
                </a:solidFill>
                <a:latin typeface="微软雅黑" panose="020B0503020204020204" pitchFamily="34" charset="-122"/>
                <a:ea typeface="微软雅黑" panose="020B0503020204020204" pitchFamily="34" charset="-122"/>
              </a:rPr>
              <a:t>人：吕九峦</a:t>
            </a:r>
          </a:p>
        </p:txBody>
      </p:sp>
      <p:sp>
        <p:nvSpPr>
          <p:cNvPr id="20" name="文本框 19"/>
          <p:cNvSpPr txBox="1"/>
          <p:nvPr/>
        </p:nvSpPr>
        <p:spPr>
          <a:xfrm>
            <a:off x="5073626" y="4877892"/>
            <a:ext cx="2651923" cy="396583"/>
          </a:xfrm>
          <a:prstGeom prst="rect">
            <a:avLst/>
          </a:prstGeom>
          <a:noFill/>
        </p:spPr>
        <p:txBody>
          <a:bodyPr wrap="square" rtlCol="0">
            <a:spAutoFit/>
          </a:bodyPr>
          <a:lstStyle/>
          <a:p>
            <a:pPr>
              <a:lnSpc>
                <a:spcPct val="120000"/>
              </a:lnSpc>
            </a:pPr>
            <a:r>
              <a:rPr kumimoji="1" lang="zh-CN" altLang="en-US" spc="300" dirty="0">
                <a:solidFill>
                  <a:schemeClr val="tx1">
                    <a:lumMod val="75000"/>
                    <a:lumOff val="25000"/>
                  </a:schemeClr>
                </a:solidFill>
                <a:latin typeface="微软雅黑" panose="020B0503020204020204" pitchFamily="34" charset="-122"/>
                <a:ea typeface="微软雅黑" panose="020B0503020204020204" pitchFamily="34" charset="-122"/>
              </a:rPr>
              <a:t>指导老师：韦庆杰</a:t>
            </a:r>
          </a:p>
        </p:txBody>
      </p:sp>
      <p:sp>
        <p:nvSpPr>
          <p:cNvPr id="21" name="文本框 20"/>
          <p:cNvSpPr txBox="1"/>
          <p:nvPr/>
        </p:nvSpPr>
        <p:spPr>
          <a:xfrm>
            <a:off x="1226839" y="5478317"/>
            <a:ext cx="2945768" cy="396583"/>
          </a:xfrm>
          <a:prstGeom prst="rect">
            <a:avLst/>
          </a:prstGeom>
          <a:noFill/>
        </p:spPr>
        <p:txBody>
          <a:bodyPr wrap="square" rtlCol="0">
            <a:spAutoFit/>
          </a:bodyPr>
          <a:lstStyle/>
          <a:p>
            <a:pPr>
              <a:lnSpc>
                <a:spcPct val="120000"/>
              </a:lnSpc>
            </a:pPr>
            <a:r>
              <a:rPr kumimoji="1" lang="zh-CN" altLang="en-US" spc="300" dirty="0">
                <a:solidFill>
                  <a:schemeClr val="tx1">
                    <a:lumMod val="75000"/>
                    <a:lumOff val="25000"/>
                  </a:schemeClr>
                </a:solidFill>
                <a:latin typeface="微软雅黑" panose="020B0503020204020204" pitchFamily="34" charset="-122"/>
                <a:ea typeface="微软雅黑" panose="020B0503020204020204" pitchFamily="34" charset="-122"/>
              </a:rPr>
              <a:t>学   </a:t>
            </a:r>
            <a:r>
              <a:rPr kumimoji="1" lang="zh-CN" altLang="en-US" sz="1600" spc="300" dirty="0">
                <a:solidFill>
                  <a:schemeClr val="tx1">
                    <a:lumMod val="75000"/>
                    <a:lumOff val="25000"/>
                  </a:schemeClr>
                </a:solidFill>
                <a:latin typeface="微软雅黑" panose="020B0503020204020204" pitchFamily="34" charset="-122"/>
                <a:ea typeface="微软雅黑" panose="020B0503020204020204" pitchFamily="34" charset="-122"/>
              </a:rPr>
              <a:t> </a:t>
            </a:r>
            <a:r>
              <a:rPr kumimoji="1" lang="zh-CN" altLang="en-US" spc="300" dirty="0">
                <a:solidFill>
                  <a:schemeClr val="tx1">
                    <a:lumMod val="75000"/>
                    <a:lumOff val="25000"/>
                  </a:schemeClr>
                </a:solidFill>
                <a:latin typeface="微软雅黑" panose="020B0503020204020204" pitchFamily="34" charset="-122"/>
                <a:ea typeface="微软雅黑" panose="020B0503020204020204" pitchFamily="34" charset="-122"/>
              </a:rPr>
              <a:t> 院：软件工程</a:t>
            </a:r>
          </a:p>
        </p:txBody>
      </p:sp>
      <p:sp>
        <p:nvSpPr>
          <p:cNvPr id="22" name="文本框 21"/>
          <p:cNvSpPr txBox="1"/>
          <p:nvPr/>
        </p:nvSpPr>
        <p:spPr>
          <a:xfrm>
            <a:off x="5073626" y="5478317"/>
            <a:ext cx="2945769" cy="423545"/>
          </a:xfrm>
          <a:prstGeom prst="rect">
            <a:avLst/>
          </a:prstGeom>
          <a:noFill/>
        </p:spPr>
        <p:txBody>
          <a:bodyPr wrap="square" rtlCol="0">
            <a:spAutoFit/>
          </a:bodyPr>
          <a:lstStyle/>
          <a:p>
            <a:pPr>
              <a:lnSpc>
                <a:spcPct val="120000"/>
              </a:lnSpc>
            </a:pPr>
            <a:r>
              <a:rPr kumimoji="1" lang="zh-CN" altLang="en-US" spc="300" dirty="0">
                <a:solidFill>
                  <a:schemeClr val="tx1">
                    <a:lumMod val="75000"/>
                    <a:lumOff val="25000"/>
                  </a:schemeClr>
                </a:solidFill>
                <a:latin typeface="微软雅黑" panose="020B0503020204020204" pitchFamily="34" charset="-122"/>
                <a:ea typeface="微软雅黑" panose="020B0503020204020204" pitchFamily="34" charset="-122"/>
              </a:rPr>
              <a:t>答辩时间：</a:t>
            </a:r>
            <a:r>
              <a:rPr kumimoji="1" lang="en-US" altLang="zh-CN" dirty="0">
                <a:solidFill>
                  <a:schemeClr val="tx1">
                    <a:lumMod val="75000"/>
                    <a:lumOff val="25000"/>
                  </a:schemeClr>
                </a:solidFill>
                <a:latin typeface="微软雅黑" panose="020B0503020204020204" pitchFamily="34" charset="-122"/>
                <a:ea typeface="微软雅黑" panose="020B0503020204020204" pitchFamily="34" charset="-122"/>
              </a:rPr>
              <a:t>2025.5.15</a:t>
            </a:r>
            <a:endParaRPr kumimoji="1"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27" name="图片 26"/>
          <p:cNvPicPr>
            <a:picLocks noChangeAspect="1"/>
          </p:cNvPicPr>
          <p:nvPr/>
        </p:nvPicPr>
        <p:blipFill>
          <a:blip r:embed="rId3"/>
          <a:srcRect/>
          <a:stretch>
            <a:fillRect/>
          </a:stretch>
        </p:blipFill>
        <p:spPr>
          <a:xfrm>
            <a:off x="1109055" y="979257"/>
            <a:ext cx="2621062" cy="567364"/>
          </a:xfrm>
          <a:prstGeom prst="rect">
            <a:avLst/>
          </a:prstGeom>
        </p:spPr>
      </p:pic>
      <p:sp>
        <p:nvSpPr>
          <p:cNvPr id="29" name="灯片编号占位符 18"/>
          <p:cNvSpPr>
            <a:spLocks noGrp="1"/>
          </p:cNvSpPr>
          <p:nvPr>
            <p:ph type="sldNum" sz="quarter" idx="12"/>
          </p:nvPr>
        </p:nvSpPr>
        <p:spPr>
          <a:xfrm>
            <a:off x="11408633" y="6264339"/>
            <a:ext cx="550930" cy="365125"/>
          </a:xfrm>
        </p:spPr>
        <p:txBody>
          <a:bodyPr/>
          <a:lstStyle/>
          <a:p>
            <a:pPr algn="ctr"/>
            <a:fld id="{D290E156-FAFE-5144-A047-A692DE980B3A}" type="slidenum">
              <a:rPr kumimoji="1" lang="zh-CN" altLang="en-US" smtClean="0">
                <a:solidFill>
                  <a:schemeClr val="bg1"/>
                </a:solidFill>
                <a:latin typeface="Arial" panose="020B0604020202020204" pitchFamily="34" charset="0"/>
                <a:cs typeface="Arial" panose="020B0604020202020204" pitchFamily="34" charset="0"/>
              </a:rPr>
              <a:t>1</a:t>
            </a:fld>
            <a:endParaRPr kumimoji="1" lang="zh-CN" altLang="en-US" dirty="0">
              <a:solidFill>
                <a:schemeClr val="bg1"/>
              </a:solidFill>
              <a:latin typeface="Arial" panose="020B0604020202020204" pitchFamily="34" charset="0"/>
              <a:cs typeface="Arial" panose="020B0604020202020204"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线连接符 11"/>
          <p:cNvCxnSpPr/>
          <p:nvPr/>
        </p:nvCxnSpPr>
        <p:spPr>
          <a:xfrm>
            <a:off x="2065866" y="1024256"/>
            <a:ext cx="94318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065866" y="447511"/>
            <a:ext cx="7839467" cy="460375"/>
          </a:xfrm>
          <a:prstGeom prst="rect">
            <a:avLst/>
          </a:prstGeom>
          <a:noFill/>
        </p:spPr>
        <p:txBody>
          <a:bodyPr wrap="square" rtlCol="0">
            <a:spAutoFit/>
          </a:bodyPr>
          <a:lstStyle/>
          <a:p>
            <a:pPr marL="342900" indent="-342900">
              <a:buFont typeface="Wingdings" panose="05000000000000000000" pitchFamily="2" charset="2"/>
              <a:buChar char="n"/>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sym typeface="+mn-ea"/>
              </a:rPr>
              <a:t>基于多方联邦的半监督学习方法</a:t>
            </a:r>
            <a:endPar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endParaRPr>
          </a:p>
        </p:txBody>
      </p:sp>
      <p:cxnSp>
        <p:nvCxnSpPr>
          <p:cNvPr id="16" name="直接连接符 15"/>
          <p:cNvCxnSpPr>
            <a:cxnSpLocks/>
          </p:cNvCxnSpPr>
          <p:nvPr/>
        </p:nvCxnSpPr>
        <p:spPr>
          <a:xfrm>
            <a:off x="6627495" y="1571241"/>
            <a:ext cx="0" cy="5172474"/>
          </a:xfrm>
          <a:prstGeom prst="line">
            <a:avLst/>
          </a:prstGeom>
          <a:ln w="6350" cap="flat" cmpd="sng" algn="ctr">
            <a:solidFill>
              <a:schemeClr val="accent1"/>
            </a:solidFill>
            <a:prstDash val="dash"/>
            <a:miter lim="800000"/>
          </a:ln>
        </p:spPr>
        <p:style>
          <a:lnRef idx="0">
            <a:schemeClr val="accent1"/>
          </a:lnRef>
          <a:fillRef idx="0">
            <a:srgbClr val="FFFFFF"/>
          </a:fillRef>
          <a:effectRef idx="0">
            <a:srgbClr val="FFFFFF"/>
          </a:effectRef>
          <a:fontRef idx="minor">
            <a:schemeClr val="tx1"/>
          </a:fontRef>
        </p:style>
      </p:cxnSp>
      <p:sp>
        <p:nvSpPr>
          <p:cNvPr id="54" name="文本框 53"/>
          <p:cNvSpPr txBox="1"/>
          <p:nvPr/>
        </p:nvSpPr>
        <p:spPr>
          <a:xfrm>
            <a:off x="2042794" y="1132840"/>
            <a:ext cx="9380856" cy="369332"/>
          </a:xfrm>
          <a:prstGeom prst="rect">
            <a:avLst/>
          </a:prstGeom>
          <a:noFill/>
        </p:spPr>
        <p:txBody>
          <a:bodyPr wrap="square" rtlCol="0">
            <a:spAutoFit/>
          </a:bodyPr>
          <a:lstStyle/>
          <a:p>
            <a:r>
              <a:rPr lang="en-US" altLang="zh-CN" b="1" dirty="0">
                <a:latin typeface="微软雅黑" panose="020B0503020204020204" pitchFamily="34" charset="-122"/>
                <a:ea typeface="微软雅黑" panose="020B0503020204020204" pitchFamily="34" charset="-122"/>
                <a:cs typeface="微软雅黑" panose="020B0503020204020204" pitchFamily="34" charset="-122"/>
              </a:rPr>
              <a:t>3. Vertical Federated Learning with Positive and Unlabeled data(VFPU)</a:t>
            </a:r>
            <a:r>
              <a:rPr lang="zh-CN" altLang="en-US" b="1" dirty="0">
                <a:latin typeface="微软雅黑" panose="020B0503020204020204" pitchFamily="34" charset="-122"/>
                <a:ea typeface="微软雅黑" panose="020B0503020204020204" pitchFamily="34" charset="-122"/>
                <a:cs typeface="微软雅黑" panose="020B0503020204020204" pitchFamily="34" charset="-122"/>
              </a:rPr>
              <a:t>方法概述</a:t>
            </a:r>
          </a:p>
        </p:txBody>
      </p:sp>
      <p:grpSp>
        <p:nvGrpSpPr>
          <p:cNvPr id="33" name="组合 32">
            <a:extLst>
              <a:ext uri="{FF2B5EF4-FFF2-40B4-BE49-F238E27FC236}">
                <a16:creationId xmlns:a16="http://schemas.microsoft.com/office/drawing/2014/main" id="{06C1BD64-45A9-41DD-9D96-B36436B83E0D}"/>
              </a:ext>
            </a:extLst>
          </p:cNvPr>
          <p:cNvGrpSpPr/>
          <p:nvPr/>
        </p:nvGrpSpPr>
        <p:grpSpPr>
          <a:xfrm>
            <a:off x="2042537" y="1545856"/>
            <a:ext cx="4344068" cy="5197859"/>
            <a:chOff x="1773327" y="1571241"/>
            <a:chExt cx="4344068" cy="5197859"/>
          </a:xfrm>
        </p:grpSpPr>
        <p:grpSp>
          <p:nvGrpSpPr>
            <p:cNvPr id="17" name="组合 16">
              <a:extLst>
                <a:ext uri="{FF2B5EF4-FFF2-40B4-BE49-F238E27FC236}">
                  <a16:creationId xmlns:a16="http://schemas.microsoft.com/office/drawing/2014/main" id="{5FCB9B25-88C1-44A0-8F9D-D2C6B7D0498B}"/>
                </a:ext>
              </a:extLst>
            </p:cNvPr>
            <p:cNvGrpSpPr/>
            <p:nvPr/>
          </p:nvGrpSpPr>
          <p:grpSpPr>
            <a:xfrm>
              <a:off x="1773327" y="1571241"/>
              <a:ext cx="4344068" cy="5197859"/>
              <a:chOff x="1983070" y="1571241"/>
              <a:chExt cx="4196116" cy="5197859"/>
            </a:xfrm>
          </p:grpSpPr>
          <p:sp>
            <p:nvSpPr>
              <p:cNvPr id="2" name="矩形 1"/>
              <p:cNvSpPr/>
              <p:nvPr/>
            </p:nvSpPr>
            <p:spPr>
              <a:xfrm>
                <a:off x="2066291" y="1571241"/>
                <a:ext cx="4112895" cy="442873"/>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dirty="0"/>
              </a:p>
            </p:txBody>
          </p:sp>
          <p:sp>
            <p:nvSpPr>
              <p:cNvPr id="5" name="文本框 4"/>
              <p:cNvSpPr txBox="1"/>
              <p:nvPr/>
            </p:nvSpPr>
            <p:spPr>
              <a:xfrm>
                <a:off x="1983070" y="1603172"/>
                <a:ext cx="4112895" cy="374846"/>
              </a:xfrm>
              <a:prstGeom prst="rect">
                <a:avLst/>
              </a:prstGeom>
              <a:noFill/>
            </p:spPr>
            <p:txBody>
              <a:bodyPr wrap="square" rtlCol="0">
                <a:spAutoFit/>
              </a:bodyPr>
              <a:lstStyle/>
              <a:p>
                <a:pPr algn="ctr"/>
                <a:r>
                  <a:rPr lang="en-US" altLang="zh-CN" dirty="0">
                    <a:solidFill>
                      <a:schemeClr val="bg1"/>
                    </a:solidFill>
                    <a:latin typeface="微软雅黑" panose="020B0503020204020204" pitchFamily="34" charset="-122"/>
                    <a:ea typeface="微软雅黑" panose="020B0503020204020204" pitchFamily="34" charset="-122"/>
                  </a:rPr>
                  <a:t>VFPU</a:t>
                </a:r>
                <a:r>
                  <a:rPr lang="zh-CN" altLang="en-US" dirty="0">
                    <a:solidFill>
                      <a:schemeClr val="bg1"/>
                    </a:solidFill>
                    <a:latin typeface="微软雅黑" panose="020B0503020204020204" pitchFamily="34" charset="-122"/>
                    <a:ea typeface="微软雅黑" panose="020B0503020204020204" pitchFamily="34" charset="-122"/>
                  </a:rPr>
                  <a:t>方法总体流程</a:t>
                </a:r>
              </a:p>
            </p:txBody>
          </p:sp>
          <p:sp>
            <p:nvSpPr>
              <p:cNvPr id="6" name="圆角矩形 5"/>
              <p:cNvSpPr/>
              <p:nvPr/>
            </p:nvSpPr>
            <p:spPr>
              <a:xfrm>
                <a:off x="2066291" y="2009949"/>
                <a:ext cx="4112207" cy="4759151"/>
              </a:xfrm>
              <a:prstGeom prst="roundRect">
                <a:avLst>
                  <a:gd name="adj" fmla="val 0"/>
                </a:avLst>
              </a:prstGeom>
              <a:solidFill>
                <a:schemeClr val="bg1">
                  <a:lumMod val="95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pic>
          <p:nvPicPr>
            <p:cNvPr id="31" name="图片 30">
              <a:extLst>
                <a:ext uri="{FF2B5EF4-FFF2-40B4-BE49-F238E27FC236}">
                  <a16:creationId xmlns:a16="http://schemas.microsoft.com/office/drawing/2014/main" id="{863054F0-5CD9-48AA-BAB5-C9CF2BA13D5E}"/>
                </a:ext>
              </a:extLst>
            </p:cNvPr>
            <p:cNvPicPr>
              <a:picLocks noChangeAspect="1"/>
            </p:cNvPicPr>
            <p:nvPr/>
          </p:nvPicPr>
          <p:blipFill>
            <a:blip r:embed="rId2"/>
            <a:stretch>
              <a:fillRect/>
            </a:stretch>
          </p:blipFill>
          <p:spPr>
            <a:xfrm>
              <a:off x="1872299" y="2028053"/>
              <a:ext cx="4221207" cy="4722941"/>
            </a:xfrm>
            <a:prstGeom prst="rect">
              <a:avLst/>
            </a:prstGeom>
          </p:spPr>
        </p:pic>
      </p:grpSp>
      <p:grpSp>
        <p:nvGrpSpPr>
          <p:cNvPr id="59" name="组合 58">
            <a:extLst>
              <a:ext uri="{FF2B5EF4-FFF2-40B4-BE49-F238E27FC236}">
                <a16:creationId xmlns:a16="http://schemas.microsoft.com/office/drawing/2014/main" id="{FBDF502F-BC6A-4AA8-814E-394F71195FC2}"/>
              </a:ext>
            </a:extLst>
          </p:cNvPr>
          <p:cNvGrpSpPr/>
          <p:nvPr/>
        </p:nvGrpSpPr>
        <p:grpSpPr>
          <a:xfrm>
            <a:off x="6781799" y="1545856"/>
            <a:ext cx="4344068" cy="5197859"/>
            <a:chOff x="1983070" y="1571241"/>
            <a:chExt cx="4196116" cy="5197859"/>
          </a:xfrm>
        </p:grpSpPr>
        <p:sp>
          <p:nvSpPr>
            <p:cNvPr id="66" name="矩形 65">
              <a:extLst>
                <a:ext uri="{FF2B5EF4-FFF2-40B4-BE49-F238E27FC236}">
                  <a16:creationId xmlns:a16="http://schemas.microsoft.com/office/drawing/2014/main" id="{6E8E2643-4061-4691-8572-614757E10F34}"/>
                </a:ext>
              </a:extLst>
            </p:cNvPr>
            <p:cNvSpPr/>
            <p:nvPr/>
          </p:nvSpPr>
          <p:spPr>
            <a:xfrm>
              <a:off x="2066291" y="1571241"/>
              <a:ext cx="4112895" cy="442873"/>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dirty="0"/>
            </a:p>
          </p:txBody>
        </p:sp>
        <p:sp>
          <p:nvSpPr>
            <p:cNvPr id="67" name="文本框 66">
              <a:extLst>
                <a:ext uri="{FF2B5EF4-FFF2-40B4-BE49-F238E27FC236}">
                  <a16:creationId xmlns:a16="http://schemas.microsoft.com/office/drawing/2014/main" id="{3C9BA12B-F097-4035-A09A-7A9FAB6494A5}"/>
                </a:ext>
              </a:extLst>
            </p:cNvPr>
            <p:cNvSpPr txBox="1"/>
            <p:nvPr/>
          </p:nvSpPr>
          <p:spPr>
            <a:xfrm>
              <a:off x="1983070" y="1603172"/>
              <a:ext cx="4112895" cy="374846"/>
            </a:xfrm>
            <a:prstGeom prst="rect">
              <a:avLst/>
            </a:prstGeom>
            <a:noFill/>
          </p:spPr>
          <p:txBody>
            <a:bodyPr wrap="square" rtlCol="0">
              <a:spAutoFit/>
            </a:bodyPr>
            <a:lstStyle/>
            <a:p>
              <a:pPr algn="ctr"/>
              <a:r>
                <a:rPr lang="en-US" altLang="zh-CN" dirty="0">
                  <a:solidFill>
                    <a:schemeClr val="bg1"/>
                  </a:solidFill>
                  <a:latin typeface="微软雅黑" panose="020B0503020204020204" pitchFamily="34" charset="-122"/>
                  <a:ea typeface="微软雅黑" panose="020B0503020204020204" pitchFamily="34" charset="-122"/>
                </a:rPr>
                <a:t>VFPU</a:t>
              </a:r>
              <a:r>
                <a:rPr lang="zh-CN" altLang="en-US" dirty="0">
                  <a:solidFill>
                    <a:schemeClr val="bg1"/>
                  </a:solidFill>
                  <a:latin typeface="微软雅黑" panose="020B0503020204020204" pitchFamily="34" charset="-122"/>
                  <a:ea typeface="微软雅黑" panose="020B0503020204020204" pitchFamily="34" charset="-122"/>
                </a:rPr>
                <a:t>算法训练过程</a:t>
              </a:r>
            </a:p>
          </p:txBody>
        </p:sp>
        <p:sp>
          <p:nvSpPr>
            <p:cNvPr id="69" name="圆角矩形 5">
              <a:extLst>
                <a:ext uri="{FF2B5EF4-FFF2-40B4-BE49-F238E27FC236}">
                  <a16:creationId xmlns:a16="http://schemas.microsoft.com/office/drawing/2014/main" id="{0EF6FD97-037A-447B-A8F9-A49BCB20ACE8}"/>
                </a:ext>
              </a:extLst>
            </p:cNvPr>
            <p:cNvSpPr/>
            <p:nvPr/>
          </p:nvSpPr>
          <p:spPr>
            <a:xfrm>
              <a:off x="2066291" y="2009949"/>
              <a:ext cx="4112207" cy="4759151"/>
            </a:xfrm>
            <a:prstGeom prst="roundRect">
              <a:avLst>
                <a:gd name="adj" fmla="val 0"/>
              </a:avLst>
            </a:prstGeom>
            <a:solidFill>
              <a:schemeClr val="bg1">
                <a:lumMod val="95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pic>
        <p:nvPicPr>
          <p:cNvPr id="37" name="图片 36">
            <a:extLst>
              <a:ext uri="{FF2B5EF4-FFF2-40B4-BE49-F238E27FC236}">
                <a16:creationId xmlns:a16="http://schemas.microsoft.com/office/drawing/2014/main" id="{C13FD551-3092-477D-96BB-55008C9782DC}"/>
              </a:ext>
            </a:extLst>
          </p:cNvPr>
          <p:cNvPicPr>
            <a:picLocks noChangeAspect="1"/>
          </p:cNvPicPr>
          <p:nvPr/>
        </p:nvPicPr>
        <p:blipFill>
          <a:blip r:embed="rId3"/>
          <a:stretch>
            <a:fillRect/>
          </a:stretch>
        </p:blipFill>
        <p:spPr>
          <a:xfrm>
            <a:off x="6869099" y="1984564"/>
            <a:ext cx="4251455" cy="4759151"/>
          </a:xfrm>
          <a:prstGeom prst="rect">
            <a:avLst/>
          </a:prstGeom>
        </p:spPr>
      </p:pic>
      <p:sp>
        <p:nvSpPr>
          <p:cNvPr id="27" name="矩形 26">
            <a:extLst>
              <a:ext uri="{FF2B5EF4-FFF2-40B4-BE49-F238E27FC236}">
                <a16:creationId xmlns:a16="http://schemas.microsoft.com/office/drawing/2014/main" id="{4969E710-091F-48C1-972E-97DE5F59CE7B}"/>
              </a:ext>
            </a:extLst>
          </p:cNvPr>
          <p:cNvSpPr/>
          <p:nvPr/>
        </p:nvSpPr>
        <p:spPr>
          <a:xfrm>
            <a:off x="0" y="0"/>
            <a:ext cx="14588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pic>
        <p:nvPicPr>
          <p:cNvPr id="28" name="图片 27">
            <a:extLst>
              <a:ext uri="{FF2B5EF4-FFF2-40B4-BE49-F238E27FC236}">
                <a16:creationId xmlns:a16="http://schemas.microsoft.com/office/drawing/2014/main" id="{66F312DC-6047-4640-AB71-0E17C554F133}"/>
              </a:ext>
            </a:extLst>
          </p:cNvPr>
          <p:cNvPicPr>
            <a:picLocks noChangeAspect="1"/>
          </p:cNvPicPr>
          <p:nvPr/>
        </p:nvPicPr>
        <p:blipFill>
          <a:blip r:embed="rId4">
            <a:clrChange>
              <a:clrFrom>
                <a:srgbClr val="FFFFFF">
                  <a:alpha val="100000"/>
                </a:srgbClr>
              </a:clrFrom>
              <a:clrTo>
                <a:srgbClr val="FFFFFF">
                  <a:alpha val="100000"/>
                  <a:alpha val="0"/>
                </a:srgbClr>
              </a:clrTo>
            </a:clrChange>
          </a:blip>
          <a:srcRect t="662" b="662"/>
          <a:stretch>
            <a:fillRect/>
          </a:stretch>
        </p:blipFill>
        <p:spPr>
          <a:xfrm>
            <a:off x="324835" y="447511"/>
            <a:ext cx="809182" cy="796878"/>
          </a:xfrm>
          <a:prstGeom prst="rect">
            <a:avLst/>
          </a:prstGeom>
        </p:spPr>
      </p:pic>
      <p:sp>
        <p:nvSpPr>
          <p:cNvPr id="29" name="矩形 28">
            <a:extLst>
              <a:ext uri="{FF2B5EF4-FFF2-40B4-BE49-F238E27FC236}">
                <a16:creationId xmlns:a16="http://schemas.microsoft.com/office/drawing/2014/main" id="{80FDCC26-FED1-47B6-AD27-77738AB8BAFA}"/>
              </a:ext>
            </a:extLst>
          </p:cNvPr>
          <p:cNvSpPr/>
          <p:nvPr/>
        </p:nvSpPr>
        <p:spPr>
          <a:xfrm>
            <a:off x="0" y="3266331"/>
            <a:ext cx="1458852" cy="662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30" name="文本框 29">
            <a:extLst>
              <a:ext uri="{FF2B5EF4-FFF2-40B4-BE49-F238E27FC236}">
                <a16:creationId xmlns:a16="http://schemas.microsoft.com/office/drawing/2014/main" id="{EDD15EE1-2071-4001-8EC0-E6FD3395A0A3}"/>
              </a:ext>
            </a:extLst>
          </p:cNvPr>
          <p:cNvSpPr txBox="1"/>
          <p:nvPr/>
        </p:nvSpPr>
        <p:spPr>
          <a:xfrm>
            <a:off x="0" y="1820545"/>
            <a:ext cx="1458595" cy="607695"/>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研究背景及意义</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32" name="文本框 31">
            <a:extLst>
              <a:ext uri="{FF2B5EF4-FFF2-40B4-BE49-F238E27FC236}">
                <a16:creationId xmlns:a16="http://schemas.microsoft.com/office/drawing/2014/main" id="{4D4B9555-76F1-4BF2-94BF-181ECD1BA65D}"/>
              </a:ext>
            </a:extLst>
          </p:cNvPr>
          <p:cNvSpPr txBox="1"/>
          <p:nvPr/>
        </p:nvSpPr>
        <p:spPr>
          <a:xfrm>
            <a:off x="218095" y="3443287"/>
            <a:ext cx="1130238" cy="34925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研究内容</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34" name="文本框 33">
            <a:extLst>
              <a:ext uri="{FF2B5EF4-FFF2-40B4-BE49-F238E27FC236}">
                <a16:creationId xmlns:a16="http://schemas.microsoft.com/office/drawing/2014/main" id="{92C1B147-43A4-4F1C-9DBC-20764BF1E76B}"/>
              </a:ext>
            </a:extLst>
          </p:cNvPr>
          <p:cNvSpPr txBox="1"/>
          <p:nvPr/>
        </p:nvSpPr>
        <p:spPr>
          <a:xfrm>
            <a:off x="0" y="4807585"/>
            <a:ext cx="1458595" cy="349250"/>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结论与展望</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0059728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线连接符 11"/>
          <p:cNvCxnSpPr/>
          <p:nvPr/>
        </p:nvCxnSpPr>
        <p:spPr>
          <a:xfrm>
            <a:off x="2065866" y="1024256"/>
            <a:ext cx="94318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065866" y="447511"/>
            <a:ext cx="7839467" cy="460375"/>
          </a:xfrm>
          <a:prstGeom prst="rect">
            <a:avLst/>
          </a:prstGeom>
          <a:noFill/>
        </p:spPr>
        <p:txBody>
          <a:bodyPr wrap="square" rtlCol="0">
            <a:spAutoFit/>
          </a:bodyPr>
          <a:lstStyle/>
          <a:p>
            <a:pPr marL="342900" indent="-342900">
              <a:buFont typeface="Wingdings" panose="05000000000000000000" pitchFamily="2" charset="2"/>
              <a:buChar char="n"/>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sym typeface="+mn-ea"/>
              </a:rPr>
              <a:t>基于多方联邦的半监督学习方法</a:t>
            </a:r>
            <a:endPar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54" name="文本框 53"/>
          <p:cNvSpPr txBox="1"/>
          <p:nvPr/>
        </p:nvSpPr>
        <p:spPr>
          <a:xfrm>
            <a:off x="2042795" y="1132840"/>
            <a:ext cx="3798570" cy="368300"/>
          </a:xfrm>
          <a:prstGeom prst="rect">
            <a:avLst/>
          </a:prstGeom>
          <a:noFill/>
        </p:spPr>
        <p:txBody>
          <a:bodyPr wrap="square" rtlCol="0">
            <a:spAutoFit/>
          </a:bodyPr>
          <a:lstStyle/>
          <a:p>
            <a:r>
              <a:rPr lang="en-US" altLang="zh-CN" b="1" dirty="0">
                <a:latin typeface="微软雅黑" panose="020B0503020204020204" pitchFamily="34" charset="-122"/>
                <a:ea typeface="微软雅黑" panose="020B0503020204020204" pitchFamily="34" charset="-122"/>
                <a:cs typeface="微软雅黑" panose="020B0503020204020204" pitchFamily="34" charset="-122"/>
              </a:rPr>
              <a:t>4.</a:t>
            </a:r>
            <a:r>
              <a:rPr lang="zh-CN" altLang="en-US" b="1" dirty="0">
                <a:latin typeface="微软雅黑" panose="020B0503020204020204" pitchFamily="34" charset="-122"/>
                <a:ea typeface="微软雅黑" panose="020B0503020204020204" pitchFamily="34" charset="-122"/>
                <a:cs typeface="微软雅黑" panose="020B0503020204020204" pitchFamily="34" charset="-122"/>
              </a:rPr>
              <a:t>数据预处理与加密样本对齐</a:t>
            </a:r>
          </a:p>
        </p:txBody>
      </p:sp>
      <p:pic>
        <p:nvPicPr>
          <p:cNvPr id="3" name="IM 26"/>
          <p:cNvPicPr/>
          <p:nvPr/>
        </p:nvPicPr>
        <p:blipFill>
          <a:blip r:embed="rId10"/>
          <a:srcRect/>
          <a:stretch/>
        </p:blipFill>
        <p:spPr>
          <a:xfrm>
            <a:off x="8147050" y="1796981"/>
            <a:ext cx="3944620" cy="4429898"/>
          </a:xfrm>
          <a:prstGeom prst="rect">
            <a:avLst/>
          </a:prstGeom>
        </p:spPr>
      </p:pic>
      <p:grpSp>
        <p:nvGrpSpPr>
          <p:cNvPr id="56" name="组合 55"/>
          <p:cNvGrpSpPr/>
          <p:nvPr/>
        </p:nvGrpSpPr>
        <p:grpSpPr>
          <a:xfrm>
            <a:off x="1828165" y="1701800"/>
            <a:ext cx="5991860" cy="2310765"/>
            <a:chOff x="2635" y="2559"/>
            <a:chExt cx="9436" cy="3953"/>
          </a:xfrm>
        </p:grpSpPr>
        <p:sp>
          <p:nvSpPr>
            <p:cNvPr id="69" name="幻云PPT-演示军团1"/>
            <p:cNvSpPr/>
            <p:nvPr>
              <p:custDataLst>
                <p:tags r:id="rId5"/>
              </p:custDataLst>
            </p:nvPr>
          </p:nvSpPr>
          <p:spPr>
            <a:xfrm flipH="1">
              <a:off x="8165" y="3412"/>
              <a:ext cx="3846" cy="287"/>
            </a:xfrm>
            <a:custGeom>
              <a:avLst/>
              <a:gdLst>
                <a:gd name="connsiteX0" fmla="*/ 0 w 2744460"/>
                <a:gd name="connsiteY0" fmla="*/ 153614 h 153614"/>
                <a:gd name="connsiteX1" fmla="*/ 463060 w 2744460"/>
                <a:gd name="connsiteY1" fmla="*/ 0 h 153614"/>
                <a:gd name="connsiteX2" fmla="*/ 2281400 w 2744460"/>
                <a:gd name="connsiteY2" fmla="*/ 0 h 153614"/>
                <a:gd name="connsiteX3" fmla="*/ 2744460 w 2744460"/>
                <a:gd name="connsiteY3" fmla="*/ 153614 h 153614"/>
                <a:gd name="connsiteX4" fmla="*/ 0 w 2744460"/>
                <a:gd name="connsiteY4" fmla="*/ 153614 h 153614"/>
                <a:gd name="connsiteX0-1" fmla="*/ 0 w 3569180"/>
                <a:gd name="connsiteY0-2" fmla="*/ 325064 h 325064"/>
                <a:gd name="connsiteX1-3" fmla="*/ 463060 w 3569180"/>
                <a:gd name="connsiteY1-4" fmla="*/ 171450 h 325064"/>
                <a:gd name="connsiteX2-5" fmla="*/ 3569180 w 3569180"/>
                <a:gd name="connsiteY2-6" fmla="*/ 0 h 325064"/>
                <a:gd name="connsiteX3-7" fmla="*/ 2744460 w 3569180"/>
                <a:gd name="connsiteY3-8" fmla="*/ 325064 h 325064"/>
                <a:gd name="connsiteX4-9" fmla="*/ 0 w 3569180"/>
                <a:gd name="connsiteY4-10" fmla="*/ 325064 h 325064"/>
                <a:gd name="connsiteX0-11" fmla="*/ 0 w 3569180"/>
                <a:gd name="connsiteY0-12" fmla="*/ 325064 h 325064"/>
                <a:gd name="connsiteX1-13" fmla="*/ 3569180 w 3569180"/>
                <a:gd name="connsiteY1-14" fmla="*/ 0 h 325064"/>
                <a:gd name="connsiteX2-15" fmla="*/ 2744460 w 3569180"/>
                <a:gd name="connsiteY2-16" fmla="*/ 325064 h 325064"/>
                <a:gd name="connsiteX3-17" fmla="*/ 0 w 3569180"/>
                <a:gd name="connsiteY3-18" fmla="*/ 325064 h 325064"/>
              </a:gdLst>
              <a:ahLst/>
              <a:cxnLst>
                <a:cxn ang="0">
                  <a:pos x="connsiteX0-1" y="connsiteY0-2"/>
                </a:cxn>
                <a:cxn ang="0">
                  <a:pos x="connsiteX1-3" y="connsiteY1-4"/>
                </a:cxn>
                <a:cxn ang="0">
                  <a:pos x="connsiteX2-5" y="connsiteY2-6"/>
                </a:cxn>
                <a:cxn ang="0">
                  <a:pos x="connsiteX3-7" y="connsiteY3-8"/>
                </a:cxn>
              </a:cxnLst>
              <a:rect l="l" t="t" r="r" b="b"/>
              <a:pathLst>
                <a:path w="3569180" h="325064">
                  <a:moveTo>
                    <a:pt x="0" y="325064"/>
                  </a:moveTo>
                  <a:lnTo>
                    <a:pt x="3569180" y="0"/>
                  </a:lnTo>
                  <a:lnTo>
                    <a:pt x="2744460" y="325064"/>
                  </a:lnTo>
                  <a:lnTo>
                    <a:pt x="0" y="325064"/>
                  </a:lnTo>
                  <a:close/>
                </a:path>
              </a:pathLst>
            </a:custGeom>
            <a:gradFill flip="none" rotWithShape="1">
              <a:gsLst>
                <a:gs pos="0">
                  <a:schemeClr val="accent1">
                    <a:lumMod val="40000"/>
                    <a:lumOff val="60000"/>
                    <a:alpha val="0"/>
                  </a:schemeClr>
                </a:gs>
                <a:gs pos="100000">
                  <a:schemeClr val="accent1">
                    <a:alpha val="30000"/>
                  </a:schemeClr>
                </a:gs>
              </a:gsLst>
              <a:lin ang="54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defPPr>
                <a:defRPr lang="en-US"/>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marL="0" marR="0" lvl="0" indent="0" algn="ctr" defTabSz="914400" rtl="0" eaLnBrk="1" fontAlgn="auto" latinLnBrk="0" hangingPunct="1">
                <a:lnSpc>
                  <a:spcPct val="100000"/>
                </a:lnSpc>
                <a:spcBef>
                  <a:spcPts val="0"/>
                </a:spcBef>
                <a:buClrTx/>
                <a:buSzTx/>
                <a:buFontTx/>
                <a:buNone/>
                <a:defRPr/>
              </a:pPr>
              <a:endParaRPr kumimoji="0" lang="zh-CN" altLang="en-US" sz="1000" i="0" u="none" strike="noStrike" kern="1200" cap="none" spc="0" normalizeH="0" baseline="0" noProof="0" dirty="0">
                <a:ln>
                  <a:noFill/>
                </a:ln>
                <a:solidFill>
                  <a:prstClr val="white"/>
                </a:solidFill>
                <a:effectLst/>
                <a:uLnTx/>
                <a:uFillTx/>
                <a:latin typeface="OPPOSans B" panose="00020600040101010101" pitchFamily="18" charset="-122"/>
                <a:ea typeface="OPPOSans B" panose="00020600040101010101" pitchFamily="18" charset="-122"/>
              </a:endParaRPr>
            </a:p>
          </p:txBody>
        </p:sp>
        <p:sp>
          <p:nvSpPr>
            <p:cNvPr id="61" name="幻云PPT-演示军团2"/>
            <p:cNvSpPr/>
            <p:nvPr>
              <p:custDataLst>
                <p:tags r:id="rId6"/>
              </p:custDataLst>
            </p:nvPr>
          </p:nvSpPr>
          <p:spPr>
            <a:xfrm>
              <a:off x="2635" y="3412"/>
              <a:ext cx="3817" cy="287"/>
            </a:xfrm>
            <a:custGeom>
              <a:avLst/>
              <a:gdLst>
                <a:gd name="connsiteX0" fmla="*/ 0 w 2744460"/>
                <a:gd name="connsiteY0" fmla="*/ 153614 h 153614"/>
                <a:gd name="connsiteX1" fmla="*/ 463060 w 2744460"/>
                <a:gd name="connsiteY1" fmla="*/ 0 h 153614"/>
                <a:gd name="connsiteX2" fmla="*/ 2281400 w 2744460"/>
                <a:gd name="connsiteY2" fmla="*/ 0 h 153614"/>
                <a:gd name="connsiteX3" fmla="*/ 2744460 w 2744460"/>
                <a:gd name="connsiteY3" fmla="*/ 153614 h 153614"/>
                <a:gd name="connsiteX4" fmla="*/ 0 w 2744460"/>
                <a:gd name="connsiteY4" fmla="*/ 153614 h 153614"/>
                <a:gd name="connsiteX0-1" fmla="*/ 0 w 3569180"/>
                <a:gd name="connsiteY0-2" fmla="*/ 325064 h 325064"/>
                <a:gd name="connsiteX1-3" fmla="*/ 463060 w 3569180"/>
                <a:gd name="connsiteY1-4" fmla="*/ 171450 h 325064"/>
                <a:gd name="connsiteX2-5" fmla="*/ 3569180 w 3569180"/>
                <a:gd name="connsiteY2-6" fmla="*/ 0 h 325064"/>
                <a:gd name="connsiteX3-7" fmla="*/ 2744460 w 3569180"/>
                <a:gd name="connsiteY3-8" fmla="*/ 325064 h 325064"/>
                <a:gd name="connsiteX4-9" fmla="*/ 0 w 3569180"/>
                <a:gd name="connsiteY4-10" fmla="*/ 325064 h 325064"/>
                <a:gd name="connsiteX0-11" fmla="*/ 0 w 3569180"/>
                <a:gd name="connsiteY0-12" fmla="*/ 325064 h 325064"/>
                <a:gd name="connsiteX1-13" fmla="*/ 3569180 w 3569180"/>
                <a:gd name="connsiteY1-14" fmla="*/ 0 h 325064"/>
                <a:gd name="connsiteX2-15" fmla="*/ 2744460 w 3569180"/>
                <a:gd name="connsiteY2-16" fmla="*/ 325064 h 325064"/>
                <a:gd name="connsiteX3-17" fmla="*/ 0 w 3569180"/>
                <a:gd name="connsiteY3-18" fmla="*/ 325064 h 325064"/>
              </a:gdLst>
              <a:ahLst/>
              <a:cxnLst>
                <a:cxn ang="0">
                  <a:pos x="connsiteX0-1" y="connsiteY0-2"/>
                </a:cxn>
                <a:cxn ang="0">
                  <a:pos x="connsiteX1-3" y="connsiteY1-4"/>
                </a:cxn>
                <a:cxn ang="0">
                  <a:pos x="connsiteX2-5" y="connsiteY2-6"/>
                </a:cxn>
                <a:cxn ang="0">
                  <a:pos x="connsiteX3-7" y="connsiteY3-8"/>
                </a:cxn>
              </a:cxnLst>
              <a:rect l="l" t="t" r="r" b="b"/>
              <a:pathLst>
                <a:path w="3569180" h="325064">
                  <a:moveTo>
                    <a:pt x="0" y="325064"/>
                  </a:moveTo>
                  <a:lnTo>
                    <a:pt x="3569180" y="0"/>
                  </a:lnTo>
                  <a:lnTo>
                    <a:pt x="2744460" y="325064"/>
                  </a:lnTo>
                  <a:lnTo>
                    <a:pt x="0" y="325064"/>
                  </a:lnTo>
                  <a:close/>
                </a:path>
              </a:pathLst>
            </a:custGeom>
            <a:gradFill flip="none" rotWithShape="1">
              <a:gsLst>
                <a:gs pos="0">
                  <a:schemeClr val="accent1">
                    <a:lumMod val="40000"/>
                    <a:lumOff val="60000"/>
                    <a:alpha val="0"/>
                  </a:schemeClr>
                </a:gs>
                <a:gs pos="100000">
                  <a:schemeClr val="accent1">
                    <a:alpha val="30000"/>
                  </a:schemeClr>
                </a:gs>
              </a:gsLst>
              <a:lin ang="54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defPPr>
                <a:defRPr lang="en-US"/>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marL="0" marR="0" lvl="0" indent="0" algn="ctr" defTabSz="914400" rtl="0" eaLnBrk="1" fontAlgn="auto" latinLnBrk="0" hangingPunct="1">
                <a:lnSpc>
                  <a:spcPct val="100000"/>
                </a:lnSpc>
                <a:spcBef>
                  <a:spcPts val="0"/>
                </a:spcBef>
                <a:buClrTx/>
                <a:buSzTx/>
                <a:buFontTx/>
                <a:buNone/>
                <a:defRPr/>
              </a:pPr>
              <a:endParaRPr kumimoji="0" lang="zh-CN" altLang="en-US" sz="1000" i="0" u="none" strike="noStrike" kern="1200" cap="none" spc="0" normalizeH="0" baseline="0" noProof="0" dirty="0">
                <a:ln>
                  <a:noFill/>
                </a:ln>
                <a:solidFill>
                  <a:prstClr val="white"/>
                </a:solidFill>
                <a:effectLst/>
                <a:uLnTx/>
                <a:uFillTx/>
                <a:latin typeface="OPPOSans B" panose="00020600040101010101" pitchFamily="18" charset="-122"/>
                <a:ea typeface="OPPOSans B" panose="00020600040101010101" pitchFamily="18" charset="-122"/>
              </a:endParaRPr>
            </a:p>
          </p:txBody>
        </p:sp>
        <p:sp>
          <p:nvSpPr>
            <p:cNvPr id="62" name="幻云PPT-演示军团3"/>
            <p:cNvSpPr/>
            <p:nvPr>
              <p:custDataLst>
                <p:tags r:id="rId7"/>
              </p:custDataLst>
            </p:nvPr>
          </p:nvSpPr>
          <p:spPr>
            <a:xfrm>
              <a:off x="5876" y="3310"/>
              <a:ext cx="2928" cy="391"/>
            </a:xfrm>
            <a:prstGeom prst="trapezoid">
              <a:avLst>
                <a:gd name="adj" fmla="val 253463"/>
              </a:avLst>
            </a:prstGeom>
            <a:gradFill flip="none" rotWithShape="1">
              <a:gsLst>
                <a:gs pos="0">
                  <a:schemeClr val="accent1">
                    <a:lumMod val="40000"/>
                    <a:lumOff val="60000"/>
                    <a:alpha val="0"/>
                  </a:schemeClr>
                </a:gs>
                <a:gs pos="100000">
                  <a:schemeClr val="accent1">
                    <a:alpha val="30000"/>
                  </a:schemeClr>
                </a:gs>
              </a:gsLst>
              <a:lin ang="54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defPPr>
                <a:defRPr lang="en-US"/>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zh-CN" altLang="en-US" sz="1000" dirty="0">
                <a:solidFill>
                  <a:prstClr val="white"/>
                </a:solidFill>
                <a:latin typeface="OPPOSans B" panose="00020600040101010101" pitchFamily="18" charset="-122"/>
                <a:ea typeface="OPPOSans B" panose="00020600040101010101" pitchFamily="18" charset="-122"/>
              </a:endParaRPr>
            </a:p>
          </p:txBody>
        </p:sp>
        <p:sp>
          <p:nvSpPr>
            <p:cNvPr id="59" name="幻云PPT-演示军团9"/>
            <p:cNvSpPr/>
            <p:nvPr>
              <p:custDataLst>
                <p:tags r:id="rId8"/>
              </p:custDataLst>
            </p:nvPr>
          </p:nvSpPr>
          <p:spPr>
            <a:xfrm>
              <a:off x="2639" y="2559"/>
              <a:ext cx="9432" cy="436"/>
            </a:xfrm>
            <a:custGeom>
              <a:avLst/>
              <a:gdLst>
                <a:gd name="connsiteX0" fmla="*/ 5013025 w 10106382"/>
                <a:gd name="connsiteY0" fmla="*/ 267725 h 385504"/>
                <a:gd name="connsiteX1" fmla="*/ 5718302 w 10106382"/>
                <a:gd name="connsiteY1" fmla="*/ 267725 h 385504"/>
                <a:gd name="connsiteX2" fmla="*/ 6467130 w 10106382"/>
                <a:gd name="connsiteY2" fmla="*/ 267725 h 385504"/>
                <a:gd name="connsiteX3" fmla="*/ 6537970 w 10106382"/>
                <a:gd name="connsiteY3" fmla="*/ 267725 h 385504"/>
                <a:gd name="connsiteX4" fmla="*/ 6573087 w 10106382"/>
                <a:gd name="connsiteY4" fmla="*/ 267725 h 385504"/>
                <a:gd name="connsiteX5" fmla="*/ 6775958 w 10106382"/>
                <a:gd name="connsiteY5" fmla="*/ 267725 h 385504"/>
                <a:gd name="connsiteX6" fmla="*/ 7181900 w 10106382"/>
                <a:gd name="connsiteY6" fmla="*/ 267725 h 385504"/>
                <a:gd name="connsiteX7" fmla="*/ 7252740 w 10106382"/>
                <a:gd name="connsiteY7" fmla="*/ 267725 h 385504"/>
                <a:gd name="connsiteX8" fmla="*/ 7287857 w 10106382"/>
                <a:gd name="connsiteY8" fmla="*/ 267725 h 385504"/>
                <a:gd name="connsiteX9" fmla="*/ 8239556 w 10106382"/>
                <a:gd name="connsiteY9" fmla="*/ 267725 h 385504"/>
                <a:gd name="connsiteX10" fmla="*/ 8310396 w 10106382"/>
                <a:gd name="connsiteY10" fmla="*/ 267725 h 385504"/>
                <a:gd name="connsiteX11" fmla="*/ 8345513 w 10106382"/>
                <a:gd name="connsiteY11" fmla="*/ 267725 h 385504"/>
                <a:gd name="connsiteX12" fmla="*/ 8416150 w 10106382"/>
                <a:gd name="connsiteY12" fmla="*/ 326615 h 385504"/>
                <a:gd name="connsiteX13" fmla="*/ 8345513 w 10106382"/>
                <a:gd name="connsiteY13" fmla="*/ 385504 h 385504"/>
                <a:gd name="connsiteX14" fmla="*/ 8310396 w 10106382"/>
                <a:gd name="connsiteY14" fmla="*/ 385504 h 385504"/>
                <a:gd name="connsiteX15" fmla="*/ 8239556 w 10106382"/>
                <a:gd name="connsiteY15" fmla="*/ 385504 h 385504"/>
                <a:gd name="connsiteX16" fmla="*/ 7287857 w 10106382"/>
                <a:gd name="connsiteY16" fmla="*/ 385504 h 385504"/>
                <a:gd name="connsiteX17" fmla="*/ 7252740 w 10106382"/>
                <a:gd name="connsiteY17" fmla="*/ 385504 h 385504"/>
                <a:gd name="connsiteX18" fmla="*/ 7181900 w 10106382"/>
                <a:gd name="connsiteY18" fmla="*/ 385504 h 385504"/>
                <a:gd name="connsiteX19" fmla="*/ 6775958 w 10106382"/>
                <a:gd name="connsiteY19" fmla="*/ 385504 h 385504"/>
                <a:gd name="connsiteX20" fmla="*/ 6573087 w 10106382"/>
                <a:gd name="connsiteY20" fmla="*/ 385504 h 385504"/>
                <a:gd name="connsiteX21" fmla="*/ 6537970 w 10106382"/>
                <a:gd name="connsiteY21" fmla="*/ 385504 h 385504"/>
                <a:gd name="connsiteX22" fmla="*/ 6467130 w 10106382"/>
                <a:gd name="connsiteY22" fmla="*/ 385504 h 385504"/>
                <a:gd name="connsiteX23" fmla="*/ 5718302 w 10106382"/>
                <a:gd name="connsiteY23" fmla="*/ 385504 h 385504"/>
                <a:gd name="connsiteX24" fmla="*/ 5013025 w 10106382"/>
                <a:gd name="connsiteY24" fmla="*/ 385504 h 385504"/>
                <a:gd name="connsiteX25" fmla="*/ 5083662 w 10106382"/>
                <a:gd name="connsiteY25" fmla="*/ 326615 h 385504"/>
                <a:gd name="connsiteX26" fmla="*/ 1625046 w 10106382"/>
                <a:gd name="connsiteY26" fmla="*/ 267725 h 385504"/>
                <a:gd name="connsiteX27" fmla="*/ 2330323 w 10106382"/>
                <a:gd name="connsiteY27" fmla="*/ 267725 h 385504"/>
                <a:gd name="connsiteX28" fmla="*/ 3079151 w 10106382"/>
                <a:gd name="connsiteY28" fmla="*/ 267725 h 385504"/>
                <a:gd name="connsiteX29" fmla="*/ 3149991 w 10106382"/>
                <a:gd name="connsiteY29" fmla="*/ 267725 h 385504"/>
                <a:gd name="connsiteX30" fmla="*/ 3185108 w 10106382"/>
                <a:gd name="connsiteY30" fmla="*/ 267725 h 385504"/>
                <a:gd name="connsiteX31" fmla="*/ 3387979 w 10106382"/>
                <a:gd name="connsiteY31" fmla="*/ 267725 h 385504"/>
                <a:gd name="connsiteX32" fmla="*/ 3793921 w 10106382"/>
                <a:gd name="connsiteY32" fmla="*/ 267725 h 385504"/>
                <a:gd name="connsiteX33" fmla="*/ 3864761 w 10106382"/>
                <a:gd name="connsiteY33" fmla="*/ 267725 h 385504"/>
                <a:gd name="connsiteX34" fmla="*/ 3899878 w 10106382"/>
                <a:gd name="connsiteY34" fmla="*/ 267725 h 385504"/>
                <a:gd name="connsiteX35" fmla="*/ 4851577 w 10106382"/>
                <a:gd name="connsiteY35" fmla="*/ 267725 h 385504"/>
                <a:gd name="connsiteX36" fmla="*/ 4922417 w 10106382"/>
                <a:gd name="connsiteY36" fmla="*/ 267725 h 385504"/>
                <a:gd name="connsiteX37" fmla="*/ 4957534 w 10106382"/>
                <a:gd name="connsiteY37" fmla="*/ 267725 h 385504"/>
                <a:gd name="connsiteX38" fmla="*/ 5028171 w 10106382"/>
                <a:gd name="connsiteY38" fmla="*/ 326615 h 385504"/>
                <a:gd name="connsiteX39" fmla="*/ 4957534 w 10106382"/>
                <a:gd name="connsiteY39" fmla="*/ 385504 h 385504"/>
                <a:gd name="connsiteX40" fmla="*/ 4922417 w 10106382"/>
                <a:gd name="connsiteY40" fmla="*/ 385504 h 385504"/>
                <a:gd name="connsiteX41" fmla="*/ 4851577 w 10106382"/>
                <a:gd name="connsiteY41" fmla="*/ 385504 h 385504"/>
                <a:gd name="connsiteX42" fmla="*/ 3899878 w 10106382"/>
                <a:gd name="connsiteY42" fmla="*/ 385504 h 385504"/>
                <a:gd name="connsiteX43" fmla="*/ 3864761 w 10106382"/>
                <a:gd name="connsiteY43" fmla="*/ 385504 h 385504"/>
                <a:gd name="connsiteX44" fmla="*/ 3793921 w 10106382"/>
                <a:gd name="connsiteY44" fmla="*/ 385504 h 385504"/>
                <a:gd name="connsiteX45" fmla="*/ 3387979 w 10106382"/>
                <a:gd name="connsiteY45" fmla="*/ 385504 h 385504"/>
                <a:gd name="connsiteX46" fmla="*/ 3185108 w 10106382"/>
                <a:gd name="connsiteY46" fmla="*/ 385504 h 385504"/>
                <a:gd name="connsiteX47" fmla="*/ 3149991 w 10106382"/>
                <a:gd name="connsiteY47" fmla="*/ 385504 h 385504"/>
                <a:gd name="connsiteX48" fmla="*/ 3079151 w 10106382"/>
                <a:gd name="connsiteY48" fmla="*/ 385504 h 385504"/>
                <a:gd name="connsiteX49" fmla="*/ 2330323 w 10106382"/>
                <a:gd name="connsiteY49" fmla="*/ 385504 h 385504"/>
                <a:gd name="connsiteX50" fmla="*/ 1625046 w 10106382"/>
                <a:gd name="connsiteY50" fmla="*/ 385504 h 385504"/>
                <a:gd name="connsiteX51" fmla="*/ 1695683 w 10106382"/>
                <a:gd name="connsiteY51" fmla="*/ 326615 h 385504"/>
                <a:gd name="connsiteX52" fmla="*/ 0 w 10106382"/>
                <a:gd name="connsiteY52" fmla="*/ 267725 h 385504"/>
                <a:gd name="connsiteX53" fmla="*/ 1463598 w 10106382"/>
                <a:gd name="connsiteY53" fmla="*/ 267725 h 385504"/>
                <a:gd name="connsiteX54" fmla="*/ 1534438 w 10106382"/>
                <a:gd name="connsiteY54" fmla="*/ 267725 h 385504"/>
                <a:gd name="connsiteX55" fmla="*/ 1569555 w 10106382"/>
                <a:gd name="connsiteY55" fmla="*/ 267725 h 385504"/>
                <a:gd name="connsiteX56" fmla="*/ 1640192 w 10106382"/>
                <a:gd name="connsiteY56" fmla="*/ 326615 h 385504"/>
                <a:gd name="connsiteX57" fmla="*/ 1569555 w 10106382"/>
                <a:gd name="connsiteY57" fmla="*/ 385504 h 385504"/>
                <a:gd name="connsiteX58" fmla="*/ 1534438 w 10106382"/>
                <a:gd name="connsiteY58" fmla="*/ 385504 h 385504"/>
                <a:gd name="connsiteX59" fmla="*/ 1463598 w 10106382"/>
                <a:gd name="connsiteY59" fmla="*/ 385504 h 385504"/>
                <a:gd name="connsiteX60" fmla="*/ 0 w 10106382"/>
                <a:gd name="connsiteY60" fmla="*/ 385504 h 385504"/>
                <a:gd name="connsiteX61" fmla="*/ 9099096 w 10106382"/>
                <a:gd name="connsiteY61" fmla="*/ 0 h 385504"/>
                <a:gd name="connsiteX62" fmla="*/ 10106382 w 10106382"/>
                <a:gd name="connsiteY62" fmla="*/ 384035 h 385504"/>
                <a:gd name="connsiteX63" fmla="*/ 9099096 w 10106382"/>
                <a:gd name="connsiteY63" fmla="*/ 384035 h 385504"/>
                <a:gd name="connsiteX64" fmla="*/ 9099096 w 10106382"/>
                <a:gd name="connsiteY64" fmla="*/ 384105 h 385504"/>
                <a:gd name="connsiteX65" fmla="*/ 9055378 w 10106382"/>
                <a:gd name="connsiteY65" fmla="*/ 384105 h 385504"/>
                <a:gd name="connsiteX66" fmla="*/ 9055378 w 10106382"/>
                <a:gd name="connsiteY66" fmla="*/ 385504 h 385504"/>
                <a:gd name="connsiteX67" fmla="*/ 8401004 w 10106382"/>
                <a:gd name="connsiteY67" fmla="*/ 385504 h 385504"/>
                <a:gd name="connsiteX68" fmla="*/ 8471641 w 10106382"/>
                <a:gd name="connsiteY68" fmla="*/ 326615 h 385504"/>
                <a:gd name="connsiteX69" fmla="*/ 8401004 w 10106382"/>
                <a:gd name="connsiteY69" fmla="*/ 267725 h 385504"/>
                <a:gd name="connsiteX70" fmla="*/ 8669298 w 10106382"/>
                <a:gd name="connsiteY70" fmla="*/ 267725 h 385504"/>
                <a:gd name="connsiteX71" fmla="*/ 8669298 w 10106382"/>
                <a:gd name="connsiteY71" fmla="*/ 265737 h 385504"/>
                <a:gd name="connsiteX72" fmla="*/ 9099096 w 10106382"/>
                <a:gd name="connsiteY72" fmla="*/ 265688 h 385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10106382" h="385504">
                  <a:moveTo>
                    <a:pt x="5013025" y="267725"/>
                  </a:moveTo>
                  <a:lnTo>
                    <a:pt x="5718302" y="267725"/>
                  </a:lnTo>
                  <a:lnTo>
                    <a:pt x="6467130" y="267725"/>
                  </a:lnTo>
                  <a:lnTo>
                    <a:pt x="6537970" y="267725"/>
                  </a:lnTo>
                  <a:lnTo>
                    <a:pt x="6573087" y="267725"/>
                  </a:lnTo>
                  <a:lnTo>
                    <a:pt x="6775958" y="267725"/>
                  </a:lnTo>
                  <a:lnTo>
                    <a:pt x="7181900" y="267725"/>
                  </a:lnTo>
                  <a:lnTo>
                    <a:pt x="7252740" y="267725"/>
                  </a:lnTo>
                  <a:lnTo>
                    <a:pt x="7287857" y="267725"/>
                  </a:lnTo>
                  <a:lnTo>
                    <a:pt x="8239556" y="267725"/>
                  </a:lnTo>
                  <a:lnTo>
                    <a:pt x="8310396" y="267725"/>
                  </a:lnTo>
                  <a:lnTo>
                    <a:pt x="8345513" y="267725"/>
                  </a:lnTo>
                  <a:lnTo>
                    <a:pt x="8416150" y="326615"/>
                  </a:lnTo>
                  <a:lnTo>
                    <a:pt x="8345513" y="385504"/>
                  </a:lnTo>
                  <a:lnTo>
                    <a:pt x="8310396" y="385504"/>
                  </a:lnTo>
                  <a:lnTo>
                    <a:pt x="8239556" y="385504"/>
                  </a:lnTo>
                  <a:lnTo>
                    <a:pt x="7287857" y="385504"/>
                  </a:lnTo>
                  <a:lnTo>
                    <a:pt x="7252740" y="385504"/>
                  </a:lnTo>
                  <a:lnTo>
                    <a:pt x="7181900" y="385504"/>
                  </a:lnTo>
                  <a:lnTo>
                    <a:pt x="6775958" y="385504"/>
                  </a:lnTo>
                  <a:lnTo>
                    <a:pt x="6573087" y="385504"/>
                  </a:lnTo>
                  <a:lnTo>
                    <a:pt x="6537970" y="385504"/>
                  </a:lnTo>
                  <a:lnTo>
                    <a:pt x="6467130" y="385504"/>
                  </a:lnTo>
                  <a:lnTo>
                    <a:pt x="5718302" y="385504"/>
                  </a:lnTo>
                  <a:lnTo>
                    <a:pt x="5013025" y="385504"/>
                  </a:lnTo>
                  <a:lnTo>
                    <a:pt x="5083662" y="326615"/>
                  </a:lnTo>
                  <a:close/>
                  <a:moveTo>
                    <a:pt x="1625046" y="267725"/>
                  </a:moveTo>
                  <a:lnTo>
                    <a:pt x="2330323" y="267725"/>
                  </a:lnTo>
                  <a:lnTo>
                    <a:pt x="3079151" y="267725"/>
                  </a:lnTo>
                  <a:lnTo>
                    <a:pt x="3149991" y="267725"/>
                  </a:lnTo>
                  <a:lnTo>
                    <a:pt x="3185108" y="267725"/>
                  </a:lnTo>
                  <a:lnTo>
                    <a:pt x="3387979" y="267725"/>
                  </a:lnTo>
                  <a:lnTo>
                    <a:pt x="3793921" y="267725"/>
                  </a:lnTo>
                  <a:lnTo>
                    <a:pt x="3864761" y="267725"/>
                  </a:lnTo>
                  <a:lnTo>
                    <a:pt x="3899878" y="267725"/>
                  </a:lnTo>
                  <a:lnTo>
                    <a:pt x="4851577" y="267725"/>
                  </a:lnTo>
                  <a:lnTo>
                    <a:pt x="4922417" y="267725"/>
                  </a:lnTo>
                  <a:lnTo>
                    <a:pt x="4957534" y="267725"/>
                  </a:lnTo>
                  <a:lnTo>
                    <a:pt x="5028171" y="326615"/>
                  </a:lnTo>
                  <a:lnTo>
                    <a:pt x="4957534" y="385504"/>
                  </a:lnTo>
                  <a:lnTo>
                    <a:pt x="4922417" y="385504"/>
                  </a:lnTo>
                  <a:lnTo>
                    <a:pt x="4851577" y="385504"/>
                  </a:lnTo>
                  <a:lnTo>
                    <a:pt x="3899878" y="385504"/>
                  </a:lnTo>
                  <a:lnTo>
                    <a:pt x="3864761" y="385504"/>
                  </a:lnTo>
                  <a:lnTo>
                    <a:pt x="3793921" y="385504"/>
                  </a:lnTo>
                  <a:lnTo>
                    <a:pt x="3387979" y="385504"/>
                  </a:lnTo>
                  <a:lnTo>
                    <a:pt x="3185108" y="385504"/>
                  </a:lnTo>
                  <a:lnTo>
                    <a:pt x="3149991" y="385504"/>
                  </a:lnTo>
                  <a:lnTo>
                    <a:pt x="3079151" y="385504"/>
                  </a:lnTo>
                  <a:lnTo>
                    <a:pt x="2330323" y="385504"/>
                  </a:lnTo>
                  <a:lnTo>
                    <a:pt x="1625046" y="385504"/>
                  </a:lnTo>
                  <a:lnTo>
                    <a:pt x="1695683" y="326615"/>
                  </a:lnTo>
                  <a:close/>
                  <a:moveTo>
                    <a:pt x="0" y="267725"/>
                  </a:moveTo>
                  <a:lnTo>
                    <a:pt x="1463598" y="267725"/>
                  </a:lnTo>
                  <a:lnTo>
                    <a:pt x="1534438" y="267725"/>
                  </a:lnTo>
                  <a:lnTo>
                    <a:pt x="1569555" y="267725"/>
                  </a:lnTo>
                  <a:lnTo>
                    <a:pt x="1640192" y="326615"/>
                  </a:lnTo>
                  <a:lnTo>
                    <a:pt x="1569555" y="385504"/>
                  </a:lnTo>
                  <a:lnTo>
                    <a:pt x="1534438" y="385504"/>
                  </a:lnTo>
                  <a:lnTo>
                    <a:pt x="1463598" y="385504"/>
                  </a:lnTo>
                  <a:lnTo>
                    <a:pt x="0" y="385504"/>
                  </a:lnTo>
                  <a:close/>
                  <a:moveTo>
                    <a:pt x="9099096" y="0"/>
                  </a:moveTo>
                  <a:lnTo>
                    <a:pt x="10106382" y="384035"/>
                  </a:lnTo>
                  <a:lnTo>
                    <a:pt x="9099096" y="384035"/>
                  </a:lnTo>
                  <a:lnTo>
                    <a:pt x="9099096" y="384105"/>
                  </a:lnTo>
                  <a:lnTo>
                    <a:pt x="9055378" y="384105"/>
                  </a:lnTo>
                  <a:lnTo>
                    <a:pt x="9055378" y="385504"/>
                  </a:lnTo>
                  <a:lnTo>
                    <a:pt x="8401004" y="385504"/>
                  </a:lnTo>
                  <a:lnTo>
                    <a:pt x="8471641" y="326615"/>
                  </a:lnTo>
                  <a:lnTo>
                    <a:pt x="8401004" y="267725"/>
                  </a:lnTo>
                  <a:lnTo>
                    <a:pt x="8669298" y="267725"/>
                  </a:lnTo>
                  <a:lnTo>
                    <a:pt x="8669298" y="265737"/>
                  </a:lnTo>
                  <a:lnTo>
                    <a:pt x="9099096" y="265688"/>
                  </a:lnTo>
                  <a:close/>
                </a:path>
              </a:pathLst>
            </a:custGeom>
            <a:gradFill>
              <a:gsLst>
                <a:gs pos="47300">
                  <a:schemeClr val="accent2"/>
                </a:gs>
                <a:gs pos="0">
                  <a:schemeClr val="accent2">
                    <a:alpha val="0"/>
                  </a:schemeClr>
                </a:gs>
                <a:gs pos="10000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rgbClr val="FFFFFF"/>
                </a:solidFill>
                <a:effectLst/>
                <a:uLnTx/>
                <a:uFillTx/>
                <a:latin typeface="OPPOSans L" panose="00020600040101010101" pitchFamily="18" charset="-122"/>
                <a:ea typeface="OPPOSans B" panose="00020600040101010101" pitchFamily="18" charset="-122"/>
                <a:cs typeface="+mn-ea"/>
                <a:sym typeface="Arial" panose="020B0604020202020204" pitchFamily="34" charset="0"/>
              </a:endParaRPr>
            </a:p>
          </p:txBody>
        </p:sp>
        <p:sp>
          <p:nvSpPr>
            <p:cNvPr id="4" name="幻云PPT-演示军团10"/>
            <p:cNvSpPr/>
            <p:nvPr/>
          </p:nvSpPr>
          <p:spPr>
            <a:xfrm>
              <a:off x="2635" y="3706"/>
              <a:ext cx="2948" cy="2806"/>
            </a:xfrm>
            <a:prstGeom prst="rect">
              <a:avLst/>
            </a:prstGeom>
            <a:gradFill>
              <a:gsLst>
                <a:gs pos="0">
                  <a:schemeClr val="accent1">
                    <a:lumMod val="10000"/>
                    <a:lumOff val="90000"/>
                  </a:schemeClr>
                </a:gs>
                <a:gs pos="100000">
                  <a:schemeClr val="accent1">
                    <a:lumMod val="0"/>
                    <a:lumOff val="100000"/>
                  </a:schemeClr>
                </a:gs>
              </a:gsLst>
              <a:lin ang="16200000" scaled="0"/>
            </a:gradFill>
            <a:ln w="11522">
              <a:solidFill>
                <a:schemeClr val="bg1">
                  <a:lumMod val="95000"/>
                </a:schemeClr>
              </a:solidFill>
            </a:ln>
            <a:effectLst>
              <a:innerShdw blurRad="207391">
                <a:schemeClr val="accent1">
                  <a:alpha val="16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200">
                <a:cs typeface="+mn-ea"/>
                <a:sym typeface="+mn-lt"/>
              </a:endParaRPr>
            </a:p>
          </p:txBody>
        </p:sp>
        <p:sp>
          <p:nvSpPr>
            <p:cNvPr id="72" name="幻云PPT-演示军团11"/>
            <p:cNvSpPr/>
            <p:nvPr/>
          </p:nvSpPr>
          <p:spPr>
            <a:xfrm>
              <a:off x="2635" y="6441"/>
              <a:ext cx="2948" cy="71"/>
            </a:xfrm>
            <a:prstGeom prst="roundRect">
              <a:avLst>
                <a:gd name="adj" fmla="val 0"/>
              </a:avLst>
            </a:prstGeom>
            <a:solidFill>
              <a:schemeClr val="accent1"/>
            </a:solidFill>
            <a:ln w="12700" cap="flat" cmpd="sng" algn="ctr">
              <a:noFill/>
              <a:prstDash val="solid"/>
              <a:miter lim="800000"/>
            </a:ln>
            <a:effectLst/>
            <a:extLst>
              <a:ext uri="{91240B29-F687-4F45-9708-019B960494DF}">
                <a14:hiddenLine xmlns:a14="http://schemas.microsoft.com/office/drawing/2010/main" w="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7" name="幻云PPT-演示军团12"/>
            <p:cNvSpPr txBox="1"/>
            <p:nvPr/>
          </p:nvSpPr>
          <p:spPr>
            <a:xfrm>
              <a:off x="2879" y="3983"/>
              <a:ext cx="2335" cy="2035"/>
            </a:xfrm>
            <a:prstGeom prst="rect">
              <a:avLst/>
            </a:prstGeom>
            <a:noFill/>
          </p:spPr>
          <p:txBody>
            <a:bodyPr wrap="square" rtlCol="0">
              <a:spAutoFit/>
            </a:bodyPr>
            <a:lstStyle/>
            <a:p>
              <a:pPr marL="285750" indent="-285750">
                <a:lnSpc>
                  <a:spcPct val="170000"/>
                </a:lnSpc>
                <a:buClr>
                  <a:schemeClr val="accent1"/>
                </a:buClr>
                <a:buFont typeface="Wingdings" panose="05000000000000000000" pitchFamily="2" charset="2"/>
                <a:buChar char="l"/>
              </a:pPr>
              <a:r>
                <a:rPr lang="zh-CN" altLang="en-US" sz="1400" dirty="0">
                  <a:solidFill>
                    <a:schemeClr val="tx1">
                      <a:lumMod val="75000"/>
                      <a:lumOff val="25000"/>
                    </a:schemeClr>
                  </a:solidFill>
                  <a:latin typeface="OPPOSans R" panose="00020600040101010101" pitchFamily="18" charset="-122"/>
                  <a:ea typeface="OPPOSans R" panose="00020600040101010101" pitchFamily="18" charset="-122"/>
                  <a:cs typeface="OPPOSans R" panose="00020600040101010101" pitchFamily="18" charset="-122"/>
                  <a:sym typeface="+mn-lt"/>
                </a:rPr>
                <a:t>处理缺失值</a:t>
              </a:r>
            </a:p>
            <a:p>
              <a:pPr marL="285750" indent="-285750">
                <a:lnSpc>
                  <a:spcPct val="170000"/>
                </a:lnSpc>
                <a:buClr>
                  <a:schemeClr val="accent1"/>
                </a:buClr>
                <a:buFont typeface="Wingdings" panose="05000000000000000000" pitchFamily="2" charset="2"/>
                <a:buChar char="l"/>
              </a:pPr>
              <a:r>
                <a:rPr lang="zh-CN" altLang="en-US" sz="1400" dirty="0">
                  <a:solidFill>
                    <a:schemeClr val="tx1">
                      <a:lumMod val="75000"/>
                      <a:lumOff val="25000"/>
                    </a:schemeClr>
                  </a:solidFill>
                  <a:latin typeface="OPPOSans R" panose="00020600040101010101" pitchFamily="18" charset="-122"/>
                  <a:ea typeface="OPPOSans R" panose="00020600040101010101" pitchFamily="18" charset="-122"/>
                  <a:cs typeface="OPPOSans R" panose="00020600040101010101" pitchFamily="18" charset="-122"/>
                  <a:sym typeface="+mn-lt"/>
                </a:rPr>
                <a:t>删除重复项</a:t>
              </a:r>
            </a:p>
            <a:p>
              <a:pPr marL="285750" indent="-285750">
                <a:lnSpc>
                  <a:spcPct val="170000"/>
                </a:lnSpc>
                <a:buClr>
                  <a:schemeClr val="accent1"/>
                </a:buClr>
                <a:buFont typeface="Wingdings" panose="05000000000000000000" pitchFamily="2" charset="2"/>
                <a:buChar char="l"/>
              </a:pPr>
              <a:r>
                <a:rPr lang="zh-CN" altLang="en-US" sz="1400" dirty="0">
                  <a:solidFill>
                    <a:schemeClr val="tx1">
                      <a:lumMod val="75000"/>
                      <a:lumOff val="25000"/>
                    </a:schemeClr>
                  </a:solidFill>
                  <a:latin typeface="OPPOSans R" panose="00020600040101010101" pitchFamily="18" charset="-122"/>
                  <a:ea typeface="OPPOSans R" panose="00020600040101010101" pitchFamily="18" charset="-122"/>
                  <a:cs typeface="OPPOSans R" panose="00020600040101010101" pitchFamily="18" charset="-122"/>
                  <a:sym typeface="+mn-lt"/>
                </a:rPr>
                <a:t>修正错误</a:t>
              </a:r>
            </a:p>
          </p:txBody>
        </p:sp>
        <p:sp>
          <p:nvSpPr>
            <p:cNvPr id="17" name="幻云PPT-演示军团13"/>
            <p:cNvSpPr/>
            <p:nvPr/>
          </p:nvSpPr>
          <p:spPr>
            <a:xfrm>
              <a:off x="3046" y="3439"/>
              <a:ext cx="2167" cy="431"/>
            </a:xfrm>
            <a:prstGeom prst="roundRect">
              <a:avLst>
                <a:gd name="adj" fmla="val 50000"/>
              </a:avLst>
            </a:prstGeom>
            <a:gradFill>
              <a:gsLst>
                <a:gs pos="0">
                  <a:schemeClr val="accent1">
                    <a:lumMod val="80000"/>
                    <a:lumOff val="20000"/>
                  </a:schemeClr>
                </a:gs>
                <a:gs pos="100000">
                  <a:schemeClr val="accent1"/>
                </a:gs>
              </a:gsLst>
              <a:lin ang="2700000" scaled="1"/>
            </a:gradFill>
            <a:ln w="11522">
              <a:gradFill flip="none" rotWithShape="1">
                <a:gsLst>
                  <a:gs pos="6000">
                    <a:schemeClr val="bg1"/>
                  </a:gs>
                  <a:gs pos="59000">
                    <a:schemeClr val="accent1"/>
                  </a:gs>
                  <a:gs pos="89000">
                    <a:schemeClr val="bg1"/>
                  </a:gs>
                </a:gsLst>
                <a:lin ang="2700000" scaled="1"/>
                <a:tileRect/>
              </a:gradFill>
            </a:ln>
            <a:effectLst>
              <a:outerShdw blurRad="288043" dist="103696" dir="5400000" sx="97000" sy="97000" algn="t" rotWithShape="0">
                <a:schemeClr val="accent1">
                  <a:alpha val="2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82956" tIns="41478" rIns="82956" bIns="41478" rtlCol="0" anchor="ctr"/>
            <a:lstStyle/>
            <a:p>
              <a:pPr algn="ctr"/>
              <a:r>
                <a:rPr lang="zh-CN" altLang="en-US" sz="1400" dirty="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数据清洗</a:t>
              </a:r>
            </a:p>
          </p:txBody>
        </p:sp>
        <p:sp>
          <p:nvSpPr>
            <p:cNvPr id="18" name="幻云PPT-演示军团16"/>
            <p:cNvSpPr/>
            <p:nvPr/>
          </p:nvSpPr>
          <p:spPr>
            <a:xfrm>
              <a:off x="5856" y="3706"/>
              <a:ext cx="2948" cy="2806"/>
            </a:xfrm>
            <a:prstGeom prst="rect">
              <a:avLst/>
            </a:prstGeom>
            <a:gradFill>
              <a:gsLst>
                <a:gs pos="0">
                  <a:schemeClr val="accent1">
                    <a:lumMod val="10000"/>
                    <a:lumOff val="90000"/>
                  </a:schemeClr>
                </a:gs>
                <a:gs pos="100000">
                  <a:schemeClr val="accent1">
                    <a:lumMod val="0"/>
                    <a:lumOff val="100000"/>
                  </a:schemeClr>
                </a:gs>
              </a:gsLst>
              <a:lin ang="16200000" scaled="0"/>
            </a:gradFill>
            <a:ln w="11522">
              <a:solidFill>
                <a:schemeClr val="bg1">
                  <a:lumMod val="95000"/>
                </a:schemeClr>
              </a:solidFill>
            </a:ln>
            <a:effectLst>
              <a:innerShdw blurRad="207391">
                <a:schemeClr val="accent1">
                  <a:alpha val="16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200">
                <a:cs typeface="+mn-ea"/>
                <a:sym typeface="+mn-lt"/>
              </a:endParaRPr>
            </a:p>
          </p:txBody>
        </p:sp>
        <p:sp>
          <p:nvSpPr>
            <p:cNvPr id="71" name="幻云PPT-演示军团17"/>
            <p:cNvSpPr/>
            <p:nvPr/>
          </p:nvSpPr>
          <p:spPr>
            <a:xfrm>
              <a:off x="5856" y="6441"/>
              <a:ext cx="2948" cy="71"/>
            </a:xfrm>
            <a:prstGeom prst="roundRect">
              <a:avLst>
                <a:gd name="adj" fmla="val 0"/>
              </a:avLst>
            </a:prstGeom>
            <a:solidFill>
              <a:schemeClr val="accent1"/>
            </a:solidFill>
            <a:ln w="12700" cap="flat" cmpd="sng" algn="ctr">
              <a:noFill/>
              <a:prstDash val="solid"/>
              <a:miter lim="800000"/>
            </a:ln>
            <a:effectLst/>
            <a:extLst>
              <a:ext uri="{91240B29-F687-4F45-9708-019B960494DF}">
                <a14:hiddenLine xmlns:a14="http://schemas.microsoft.com/office/drawing/2010/main" w="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31" name="幻云PPT-演示军团18"/>
            <p:cNvSpPr txBox="1"/>
            <p:nvPr/>
          </p:nvSpPr>
          <p:spPr>
            <a:xfrm>
              <a:off x="6075" y="4116"/>
              <a:ext cx="2514" cy="1923"/>
            </a:xfrm>
            <a:prstGeom prst="rect">
              <a:avLst/>
            </a:prstGeom>
            <a:noFill/>
          </p:spPr>
          <p:txBody>
            <a:bodyPr wrap="square" rtlCol="0">
              <a:spAutoFit/>
            </a:bodyPr>
            <a:lstStyle/>
            <a:p>
              <a:pPr marL="285750" indent="-285750">
                <a:lnSpc>
                  <a:spcPct val="160000"/>
                </a:lnSpc>
                <a:buClr>
                  <a:schemeClr val="accent1"/>
                </a:buClr>
                <a:buFont typeface="Wingdings" panose="05000000000000000000" pitchFamily="2" charset="2"/>
                <a:buChar char="l"/>
              </a:pPr>
              <a:r>
                <a:rPr lang="zh-CN" altLang="en-US" sz="1400" dirty="0">
                  <a:solidFill>
                    <a:schemeClr val="tx1">
                      <a:lumMod val="75000"/>
                      <a:lumOff val="25000"/>
                    </a:schemeClr>
                  </a:solidFill>
                  <a:latin typeface="OPPOSans R" panose="00020600040101010101" pitchFamily="18" charset="-122"/>
                  <a:ea typeface="OPPOSans R" panose="00020600040101010101" pitchFamily="18" charset="-122"/>
                  <a:cs typeface="OPPOSans R" panose="00020600040101010101" pitchFamily="18" charset="-122"/>
                  <a:sym typeface="+mn-lt"/>
                </a:rPr>
                <a:t>数值特征标准化为零均值单位方差</a:t>
              </a:r>
            </a:p>
          </p:txBody>
        </p:sp>
        <p:sp>
          <p:nvSpPr>
            <p:cNvPr id="41" name="幻云PPT-演示军团19"/>
            <p:cNvSpPr/>
            <p:nvPr/>
          </p:nvSpPr>
          <p:spPr>
            <a:xfrm>
              <a:off x="6437" y="3439"/>
              <a:ext cx="1925" cy="431"/>
            </a:xfrm>
            <a:prstGeom prst="roundRect">
              <a:avLst>
                <a:gd name="adj" fmla="val 50000"/>
              </a:avLst>
            </a:prstGeom>
            <a:gradFill>
              <a:gsLst>
                <a:gs pos="0">
                  <a:schemeClr val="accent1">
                    <a:lumMod val="80000"/>
                    <a:lumOff val="20000"/>
                  </a:schemeClr>
                </a:gs>
                <a:gs pos="100000">
                  <a:schemeClr val="accent1"/>
                </a:gs>
              </a:gsLst>
              <a:lin ang="2700000" scaled="1"/>
            </a:gradFill>
            <a:ln w="11522">
              <a:gradFill flip="none" rotWithShape="1">
                <a:gsLst>
                  <a:gs pos="6000">
                    <a:schemeClr val="bg1"/>
                  </a:gs>
                  <a:gs pos="59000">
                    <a:schemeClr val="accent1"/>
                  </a:gs>
                  <a:gs pos="89000">
                    <a:schemeClr val="bg1"/>
                  </a:gs>
                </a:gsLst>
                <a:lin ang="2700000" scaled="1"/>
                <a:tileRect/>
              </a:gradFill>
            </a:ln>
            <a:effectLst>
              <a:outerShdw blurRad="288043" dist="103696" dir="5400000" sx="97000" sy="97000" algn="t" rotWithShape="0">
                <a:schemeClr val="accent1">
                  <a:alpha val="2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82956" tIns="41478" rIns="82956" bIns="41478" rtlCol="0" anchor="ctr"/>
            <a:lstStyle/>
            <a:p>
              <a:pPr algn="ctr"/>
              <a:r>
                <a:rPr lang="zh-CN" altLang="en-US" sz="1400" dirty="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规范化</a:t>
              </a:r>
            </a:p>
          </p:txBody>
        </p:sp>
        <p:sp>
          <p:nvSpPr>
            <p:cNvPr id="46" name="幻云PPT-演示军团22"/>
            <p:cNvSpPr/>
            <p:nvPr/>
          </p:nvSpPr>
          <p:spPr>
            <a:xfrm>
              <a:off x="9047" y="3706"/>
              <a:ext cx="2948" cy="2806"/>
            </a:xfrm>
            <a:prstGeom prst="rect">
              <a:avLst/>
            </a:prstGeom>
            <a:gradFill>
              <a:gsLst>
                <a:gs pos="0">
                  <a:schemeClr val="accent1">
                    <a:lumMod val="10000"/>
                    <a:lumOff val="90000"/>
                  </a:schemeClr>
                </a:gs>
                <a:gs pos="100000">
                  <a:schemeClr val="accent1">
                    <a:lumMod val="0"/>
                    <a:lumOff val="100000"/>
                  </a:schemeClr>
                </a:gs>
              </a:gsLst>
              <a:lin ang="16200000" scaled="0"/>
            </a:gradFill>
            <a:ln w="11522">
              <a:solidFill>
                <a:schemeClr val="bg1">
                  <a:lumMod val="95000"/>
                </a:schemeClr>
              </a:solidFill>
            </a:ln>
            <a:effectLst>
              <a:innerShdw blurRad="207391">
                <a:schemeClr val="accent1">
                  <a:alpha val="16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200">
                <a:cs typeface="+mn-ea"/>
                <a:sym typeface="+mn-lt"/>
              </a:endParaRPr>
            </a:p>
          </p:txBody>
        </p:sp>
        <p:sp>
          <p:nvSpPr>
            <p:cNvPr id="70" name="幻云PPT-演示军团23"/>
            <p:cNvSpPr/>
            <p:nvPr/>
          </p:nvSpPr>
          <p:spPr>
            <a:xfrm>
              <a:off x="9047" y="6441"/>
              <a:ext cx="2948" cy="71"/>
            </a:xfrm>
            <a:prstGeom prst="roundRect">
              <a:avLst>
                <a:gd name="adj" fmla="val 0"/>
              </a:avLst>
            </a:prstGeom>
            <a:solidFill>
              <a:schemeClr val="accent1"/>
            </a:solidFill>
            <a:ln w="12700" cap="flat" cmpd="sng" algn="ctr">
              <a:noFill/>
              <a:prstDash val="solid"/>
              <a:miter lim="800000"/>
            </a:ln>
            <a:effectLst/>
            <a:extLst>
              <a:ext uri="{91240B29-F687-4F45-9708-019B960494DF}">
                <a14:hiddenLine xmlns:a14="http://schemas.microsoft.com/office/drawing/2010/main" w="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48" name="幻云PPT-演示军团24"/>
            <p:cNvSpPr txBox="1"/>
            <p:nvPr/>
          </p:nvSpPr>
          <p:spPr>
            <a:xfrm>
              <a:off x="9198" y="4116"/>
              <a:ext cx="2583" cy="2035"/>
            </a:xfrm>
            <a:prstGeom prst="rect">
              <a:avLst/>
            </a:prstGeom>
            <a:noFill/>
          </p:spPr>
          <p:txBody>
            <a:bodyPr wrap="square" rtlCol="0">
              <a:spAutoFit/>
            </a:bodyPr>
            <a:lstStyle/>
            <a:p>
              <a:pPr marL="285750" indent="-285750">
                <a:lnSpc>
                  <a:spcPct val="170000"/>
                </a:lnSpc>
                <a:buClr>
                  <a:schemeClr val="accent1"/>
                </a:buClr>
                <a:buFont typeface="Wingdings" panose="05000000000000000000" pitchFamily="2" charset="2"/>
                <a:buChar char="l"/>
              </a:pPr>
              <a:r>
                <a:rPr lang="zh-CN" altLang="en-US" sz="1400" dirty="0">
                  <a:solidFill>
                    <a:schemeClr val="tx1">
                      <a:lumMod val="75000"/>
                      <a:lumOff val="25000"/>
                    </a:schemeClr>
                  </a:solidFill>
                  <a:latin typeface="OPPOSans R" panose="00020600040101010101" pitchFamily="18" charset="-122"/>
                  <a:ea typeface="OPPOSans R" panose="00020600040101010101" pitchFamily="18" charset="-122"/>
                  <a:cs typeface="OPPOSans R" panose="00020600040101010101" pitchFamily="18" charset="-122"/>
                  <a:sym typeface="+mn-lt"/>
                </a:rPr>
                <a:t>分类特征转换为独热编码数字格式</a:t>
              </a:r>
            </a:p>
          </p:txBody>
        </p:sp>
        <p:sp>
          <p:nvSpPr>
            <p:cNvPr id="53" name="幻云PPT-演示军团25"/>
            <p:cNvSpPr/>
            <p:nvPr/>
          </p:nvSpPr>
          <p:spPr>
            <a:xfrm>
              <a:off x="9466" y="3439"/>
              <a:ext cx="2111" cy="431"/>
            </a:xfrm>
            <a:prstGeom prst="roundRect">
              <a:avLst>
                <a:gd name="adj" fmla="val 50000"/>
              </a:avLst>
            </a:prstGeom>
            <a:gradFill>
              <a:gsLst>
                <a:gs pos="0">
                  <a:schemeClr val="accent1">
                    <a:lumMod val="80000"/>
                    <a:lumOff val="20000"/>
                  </a:schemeClr>
                </a:gs>
                <a:gs pos="100000">
                  <a:schemeClr val="accent1"/>
                </a:gs>
              </a:gsLst>
              <a:lin ang="2700000" scaled="1"/>
            </a:gradFill>
            <a:ln w="11522">
              <a:gradFill flip="none" rotWithShape="1">
                <a:gsLst>
                  <a:gs pos="6000">
                    <a:schemeClr val="bg1"/>
                  </a:gs>
                  <a:gs pos="59000">
                    <a:schemeClr val="accent1"/>
                  </a:gs>
                  <a:gs pos="89000">
                    <a:schemeClr val="bg1"/>
                  </a:gs>
                </a:gsLst>
                <a:lin ang="2700000" scaled="1"/>
                <a:tileRect/>
              </a:gradFill>
            </a:ln>
            <a:effectLst>
              <a:outerShdw blurRad="288043" dist="103696" dir="5400000" sx="97000" sy="97000" algn="t" rotWithShape="0">
                <a:schemeClr val="accent1">
                  <a:alpha val="2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82956" tIns="41478" rIns="82956" bIns="41478" rtlCol="0" anchor="ctr"/>
            <a:lstStyle/>
            <a:p>
              <a:pPr algn="ctr"/>
              <a:r>
                <a:rPr lang="zh-CN" altLang="en-US" sz="1400" dirty="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特征编码</a:t>
              </a:r>
            </a:p>
          </p:txBody>
        </p:sp>
      </p:grpSp>
      <p:grpSp>
        <p:nvGrpSpPr>
          <p:cNvPr id="57" name="组合 56"/>
          <p:cNvGrpSpPr/>
          <p:nvPr/>
        </p:nvGrpSpPr>
        <p:grpSpPr>
          <a:xfrm>
            <a:off x="1807210" y="4209415"/>
            <a:ext cx="5991860" cy="2310765"/>
            <a:chOff x="2635" y="2559"/>
            <a:chExt cx="9436" cy="3953"/>
          </a:xfrm>
        </p:grpSpPr>
        <p:sp>
          <p:nvSpPr>
            <p:cNvPr id="58" name="幻云PPT-演示军团1"/>
            <p:cNvSpPr/>
            <p:nvPr>
              <p:custDataLst>
                <p:tags r:id="rId1"/>
              </p:custDataLst>
            </p:nvPr>
          </p:nvSpPr>
          <p:spPr>
            <a:xfrm flipH="1">
              <a:off x="8165" y="3412"/>
              <a:ext cx="3846" cy="287"/>
            </a:xfrm>
            <a:custGeom>
              <a:avLst/>
              <a:gdLst>
                <a:gd name="connsiteX0" fmla="*/ 0 w 2744460"/>
                <a:gd name="connsiteY0" fmla="*/ 153614 h 153614"/>
                <a:gd name="connsiteX1" fmla="*/ 463060 w 2744460"/>
                <a:gd name="connsiteY1" fmla="*/ 0 h 153614"/>
                <a:gd name="connsiteX2" fmla="*/ 2281400 w 2744460"/>
                <a:gd name="connsiteY2" fmla="*/ 0 h 153614"/>
                <a:gd name="connsiteX3" fmla="*/ 2744460 w 2744460"/>
                <a:gd name="connsiteY3" fmla="*/ 153614 h 153614"/>
                <a:gd name="connsiteX4" fmla="*/ 0 w 2744460"/>
                <a:gd name="connsiteY4" fmla="*/ 153614 h 153614"/>
                <a:gd name="connsiteX0-1" fmla="*/ 0 w 3569180"/>
                <a:gd name="connsiteY0-2" fmla="*/ 325064 h 325064"/>
                <a:gd name="connsiteX1-3" fmla="*/ 463060 w 3569180"/>
                <a:gd name="connsiteY1-4" fmla="*/ 171450 h 325064"/>
                <a:gd name="connsiteX2-5" fmla="*/ 3569180 w 3569180"/>
                <a:gd name="connsiteY2-6" fmla="*/ 0 h 325064"/>
                <a:gd name="connsiteX3-7" fmla="*/ 2744460 w 3569180"/>
                <a:gd name="connsiteY3-8" fmla="*/ 325064 h 325064"/>
                <a:gd name="connsiteX4-9" fmla="*/ 0 w 3569180"/>
                <a:gd name="connsiteY4-10" fmla="*/ 325064 h 325064"/>
                <a:gd name="connsiteX0-11" fmla="*/ 0 w 3569180"/>
                <a:gd name="connsiteY0-12" fmla="*/ 325064 h 325064"/>
                <a:gd name="connsiteX1-13" fmla="*/ 3569180 w 3569180"/>
                <a:gd name="connsiteY1-14" fmla="*/ 0 h 325064"/>
                <a:gd name="connsiteX2-15" fmla="*/ 2744460 w 3569180"/>
                <a:gd name="connsiteY2-16" fmla="*/ 325064 h 325064"/>
                <a:gd name="connsiteX3-17" fmla="*/ 0 w 3569180"/>
                <a:gd name="connsiteY3-18" fmla="*/ 325064 h 325064"/>
              </a:gdLst>
              <a:ahLst/>
              <a:cxnLst>
                <a:cxn ang="0">
                  <a:pos x="connsiteX0-1" y="connsiteY0-2"/>
                </a:cxn>
                <a:cxn ang="0">
                  <a:pos x="connsiteX1-3" y="connsiteY1-4"/>
                </a:cxn>
                <a:cxn ang="0">
                  <a:pos x="connsiteX2-5" y="connsiteY2-6"/>
                </a:cxn>
                <a:cxn ang="0">
                  <a:pos x="connsiteX3-7" y="connsiteY3-8"/>
                </a:cxn>
              </a:cxnLst>
              <a:rect l="l" t="t" r="r" b="b"/>
              <a:pathLst>
                <a:path w="3569180" h="325064">
                  <a:moveTo>
                    <a:pt x="0" y="325064"/>
                  </a:moveTo>
                  <a:lnTo>
                    <a:pt x="3569180" y="0"/>
                  </a:lnTo>
                  <a:lnTo>
                    <a:pt x="2744460" y="325064"/>
                  </a:lnTo>
                  <a:lnTo>
                    <a:pt x="0" y="325064"/>
                  </a:lnTo>
                  <a:close/>
                </a:path>
              </a:pathLst>
            </a:custGeom>
            <a:gradFill flip="none" rotWithShape="1">
              <a:gsLst>
                <a:gs pos="0">
                  <a:schemeClr val="accent1">
                    <a:lumMod val="40000"/>
                    <a:lumOff val="60000"/>
                    <a:alpha val="0"/>
                  </a:schemeClr>
                </a:gs>
                <a:gs pos="100000">
                  <a:schemeClr val="accent1">
                    <a:alpha val="30000"/>
                  </a:schemeClr>
                </a:gs>
              </a:gsLst>
              <a:lin ang="54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defPPr>
                <a:defRPr lang="en-US"/>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marL="0" marR="0" lvl="0" indent="0" algn="ctr" defTabSz="914400" rtl="0" eaLnBrk="1" fontAlgn="auto" latinLnBrk="0" hangingPunct="1">
                <a:lnSpc>
                  <a:spcPct val="100000"/>
                </a:lnSpc>
                <a:spcBef>
                  <a:spcPts val="0"/>
                </a:spcBef>
                <a:buClrTx/>
                <a:buSzTx/>
                <a:buFontTx/>
                <a:buNone/>
                <a:defRPr/>
              </a:pPr>
              <a:endParaRPr kumimoji="0" lang="zh-CN" altLang="en-US" sz="1000" i="0" u="none" strike="noStrike" kern="1200" cap="none" spc="0" normalizeH="0" baseline="0" noProof="0" dirty="0">
                <a:ln>
                  <a:noFill/>
                </a:ln>
                <a:solidFill>
                  <a:prstClr val="white"/>
                </a:solidFill>
                <a:effectLst/>
                <a:uLnTx/>
                <a:uFillTx/>
                <a:latin typeface="OPPOSans B" panose="00020600040101010101" pitchFamily="18" charset="-122"/>
                <a:ea typeface="OPPOSans B" panose="00020600040101010101" pitchFamily="18" charset="-122"/>
              </a:endParaRPr>
            </a:p>
          </p:txBody>
        </p:sp>
        <p:sp>
          <p:nvSpPr>
            <p:cNvPr id="60" name="幻云PPT-演示军团2"/>
            <p:cNvSpPr/>
            <p:nvPr>
              <p:custDataLst>
                <p:tags r:id="rId2"/>
              </p:custDataLst>
            </p:nvPr>
          </p:nvSpPr>
          <p:spPr>
            <a:xfrm>
              <a:off x="2635" y="3412"/>
              <a:ext cx="3817" cy="287"/>
            </a:xfrm>
            <a:custGeom>
              <a:avLst/>
              <a:gdLst>
                <a:gd name="connsiteX0" fmla="*/ 0 w 2744460"/>
                <a:gd name="connsiteY0" fmla="*/ 153614 h 153614"/>
                <a:gd name="connsiteX1" fmla="*/ 463060 w 2744460"/>
                <a:gd name="connsiteY1" fmla="*/ 0 h 153614"/>
                <a:gd name="connsiteX2" fmla="*/ 2281400 w 2744460"/>
                <a:gd name="connsiteY2" fmla="*/ 0 h 153614"/>
                <a:gd name="connsiteX3" fmla="*/ 2744460 w 2744460"/>
                <a:gd name="connsiteY3" fmla="*/ 153614 h 153614"/>
                <a:gd name="connsiteX4" fmla="*/ 0 w 2744460"/>
                <a:gd name="connsiteY4" fmla="*/ 153614 h 153614"/>
                <a:gd name="connsiteX0-1" fmla="*/ 0 w 3569180"/>
                <a:gd name="connsiteY0-2" fmla="*/ 325064 h 325064"/>
                <a:gd name="connsiteX1-3" fmla="*/ 463060 w 3569180"/>
                <a:gd name="connsiteY1-4" fmla="*/ 171450 h 325064"/>
                <a:gd name="connsiteX2-5" fmla="*/ 3569180 w 3569180"/>
                <a:gd name="connsiteY2-6" fmla="*/ 0 h 325064"/>
                <a:gd name="connsiteX3-7" fmla="*/ 2744460 w 3569180"/>
                <a:gd name="connsiteY3-8" fmla="*/ 325064 h 325064"/>
                <a:gd name="connsiteX4-9" fmla="*/ 0 w 3569180"/>
                <a:gd name="connsiteY4-10" fmla="*/ 325064 h 325064"/>
                <a:gd name="connsiteX0-11" fmla="*/ 0 w 3569180"/>
                <a:gd name="connsiteY0-12" fmla="*/ 325064 h 325064"/>
                <a:gd name="connsiteX1-13" fmla="*/ 3569180 w 3569180"/>
                <a:gd name="connsiteY1-14" fmla="*/ 0 h 325064"/>
                <a:gd name="connsiteX2-15" fmla="*/ 2744460 w 3569180"/>
                <a:gd name="connsiteY2-16" fmla="*/ 325064 h 325064"/>
                <a:gd name="connsiteX3-17" fmla="*/ 0 w 3569180"/>
                <a:gd name="connsiteY3-18" fmla="*/ 325064 h 325064"/>
              </a:gdLst>
              <a:ahLst/>
              <a:cxnLst>
                <a:cxn ang="0">
                  <a:pos x="connsiteX0-1" y="connsiteY0-2"/>
                </a:cxn>
                <a:cxn ang="0">
                  <a:pos x="connsiteX1-3" y="connsiteY1-4"/>
                </a:cxn>
                <a:cxn ang="0">
                  <a:pos x="connsiteX2-5" y="connsiteY2-6"/>
                </a:cxn>
                <a:cxn ang="0">
                  <a:pos x="connsiteX3-7" y="connsiteY3-8"/>
                </a:cxn>
              </a:cxnLst>
              <a:rect l="l" t="t" r="r" b="b"/>
              <a:pathLst>
                <a:path w="3569180" h="325064">
                  <a:moveTo>
                    <a:pt x="0" y="325064"/>
                  </a:moveTo>
                  <a:lnTo>
                    <a:pt x="3569180" y="0"/>
                  </a:lnTo>
                  <a:lnTo>
                    <a:pt x="2744460" y="325064"/>
                  </a:lnTo>
                  <a:lnTo>
                    <a:pt x="0" y="325064"/>
                  </a:lnTo>
                  <a:close/>
                </a:path>
              </a:pathLst>
            </a:custGeom>
            <a:gradFill flip="none" rotWithShape="1">
              <a:gsLst>
                <a:gs pos="0">
                  <a:schemeClr val="accent1">
                    <a:lumMod val="40000"/>
                    <a:lumOff val="60000"/>
                    <a:alpha val="0"/>
                  </a:schemeClr>
                </a:gs>
                <a:gs pos="100000">
                  <a:schemeClr val="accent1">
                    <a:alpha val="30000"/>
                  </a:schemeClr>
                </a:gs>
              </a:gsLst>
              <a:lin ang="54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defPPr>
                <a:defRPr lang="en-US"/>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marL="0" marR="0" lvl="0" indent="0" algn="ctr" defTabSz="914400" rtl="0" eaLnBrk="1" fontAlgn="auto" latinLnBrk="0" hangingPunct="1">
                <a:lnSpc>
                  <a:spcPct val="100000"/>
                </a:lnSpc>
                <a:spcBef>
                  <a:spcPts val="0"/>
                </a:spcBef>
                <a:buClrTx/>
                <a:buSzTx/>
                <a:buFontTx/>
                <a:buNone/>
                <a:defRPr/>
              </a:pPr>
              <a:endParaRPr kumimoji="0" lang="zh-CN" altLang="en-US" sz="1000" i="0" u="none" strike="noStrike" kern="1200" cap="none" spc="0" normalizeH="0" baseline="0" noProof="0" dirty="0">
                <a:ln>
                  <a:noFill/>
                </a:ln>
                <a:solidFill>
                  <a:prstClr val="white"/>
                </a:solidFill>
                <a:effectLst/>
                <a:uLnTx/>
                <a:uFillTx/>
                <a:latin typeface="OPPOSans B" panose="00020600040101010101" pitchFamily="18" charset="-122"/>
                <a:ea typeface="OPPOSans B" panose="00020600040101010101" pitchFamily="18" charset="-122"/>
              </a:endParaRPr>
            </a:p>
          </p:txBody>
        </p:sp>
        <p:sp>
          <p:nvSpPr>
            <p:cNvPr id="63" name="幻云PPT-演示军团3"/>
            <p:cNvSpPr/>
            <p:nvPr>
              <p:custDataLst>
                <p:tags r:id="rId3"/>
              </p:custDataLst>
            </p:nvPr>
          </p:nvSpPr>
          <p:spPr>
            <a:xfrm>
              <a:off x="5876" y="3310"/>
              <a:ext cx="2928" cy="391"/>
            </a:xfrm>
            <a:prstGeom prst="trapezoid">
              <a:avLst>
                <a:gd name="adj" fmla="val 253463"/>
              </a:avLst>
            </a:prstGeom>
            <a:gradFill flip="none" rotWithShape="1">
              <a:gsLst>
                <a:gs pos="0">
                  <a:schemeClr val="accent1">
                    <a:lumMod val="40000"/>
                    <a:lumOff val="60000"/>
                    <a:alpha val="0"/>
                  </a:schemeClr>
                </a:gs>
                <a:gs pos="100000">
                  <a:schemeClr val="accent1">
                    <a:alpha val="30000"/>
                  </a:schemeClr>
                </a:gs>
              </a:gsLst>
              <a:lin ang="54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defPPr>
                <a:defRPr lang="en-US"/>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zh-CN" altLang="en-US" sz="1000" dirty="0">
                <a:solidFill>
                  <a:prstClr val="white"/>
                </a:solidFill>
                <a:latin typeface="OPPOSans B" panose="00020600040101010101" pitchFamily="18" charset="-122"/>
                <a:ea typeface="OPPOSans B" panose="00020600040101010101" pitchFamily="18" charset="-122"/>
              </a:endParaRPr>
            </a:p>
          </p:txBody>
        </p:sp>
        <p:sp>
          <p:nvSpPr>
            <p:cNvPr id="64" name="幻云PPT-演示军团9"/>
            <p:cNvSpPr/>
            <p:nvPr>
              <p:custDataLst>
                <p:tags r:id="rId4"/>
              </p:custDataLst>
            </p:nvPr>
          </p:nvSpPr>
          <p:spPr>
            <a:xfrm>
              <a:off x="2639" y="2559"/>
              <a:ext cx="9432" cy="436"/>
            </a:xfrm>
            <a:custGeom>
              <a:avLst/>
              <a:gdLst>
                <a:gd name="connsiteX0" fmla="*/ 5013025 w 10106382"/>
                <a:gd name="connsiteY0" fmla="*/ 267725 h 385504"/>
                <a:gd name="connsiteX1" fmla="*/ 5718302 w 10106382"/>
                <a:gd name="connsiteY1" fmla="*/ 267725 h 385504"/>
                <a:gd name="connsiteX2" fmla="*/ 6467130 w 10106382"/>
                <a:gd name="connsiteY2" fmla="*/ 267725 h 385504"/>
                <a:gd name="connsiteX3" fmla="*/ 6537970 w 10106382"/>
                <a:gd name="connsiteY3" fmla="*/ 267725 h 385504"/>
                <a:gd name="connsiteX4" fmla="*/ 6573087 w 10106382"/>
                <a:gd name="connsiteY4" fmla="*/ 267725 h 385504"/>
                <a:gd name="connsiteX5" fmla="*/ 6775958 w 10106382"/>
                <a:gd name="connsiteY5" fmla="*/ 267725 h 385504"/>
                <a:gd name="connsiteX6" fmla="*/ 7181900 w 10106382"/>
                <a:gd name="connsiteY6" fmla="*/ 267725 h 385504"/>
                <a:gd name="connsiteX7" fmla="*/ 7252740 w 10106382"/>
                <a:gd name="connsiteY7" fmla="*/ 267725 h 385504"/>
                <a:gd name="connsiteX8" fmla="*/ 7287857 w 10106382"/>
                <a:gd name="connsiteY8" fmla="*/ 267725 h 385504"/>
                <a:gd name="connsiteX9" fmla="*/ 8239556 w 10106382"/>
                <a:gd name="connsiteY9" fmla="*/ 267725 h 385504"/>
                <a:gd name="connsiteX10" fmla="*/ 8310396 w 10106382"/>
                <a:gd name="connsiteY10" fmla="*/ 267725 h 385504"/>
                <a:gd name="connsiteX11" fmla="*/ 8345513 w 10106382"/>
                <a:gd name="connsiteY11" fmla="*/ 267725 h 385504"/>
                <a:gd name="connsiteX12" fmla="*/ 8416150 w 10106382"/>
                <a:gd name="connsiteY12" fmla="*/ 326615 h 385504"/>
                <a:gd name="connsiteX13" fmla="*/ 8345513 w 10106382"/>
                <a:gd name="connsiteY13" fmla="*/ 385504 h 385504"/>
                <a:gd name="connsiteX14" fmla="*/ 8310396 w 10106382"/>
                <a:gd name="connsiteY14" fmla="*/ 385504 h 385504"/>
                <a:gd name="connsiteX15" fmla="*/ 8239556 w 10106382"/>
                <a:gd name="connsiteY15" fmla="*/ 385504 h 385504"/>
                <a:gd name="connsiteX16" fmla="*/ 7287857 w 10106382"/>
                <a:gd name="connsiteY16" fmla="*/ 385504 h 385504"/>
                <a:gd name="connsiteX17" fmla="*/ 7252740 w 10106382"/>
                <a:gd name="connsiteY17" fmla="*/ 385504 h 385504"/>
                <a:gd name="connsiteX18" fmla="*/ 7181900 w 10106382"/>
                <a:gd name="connsiteY18" fmla="*/ 385504 h 385504"/>
                <a:gd name="connsiteX19" fmla="*/ 6775958 w 10106382"/>
                <a:gd name="connsiteY19" fmla="*/ 385504 h 385504"/>
                <a:gd name="connsiteX20" fmla="*/ 6573087 w 10106382"/>
                <a:gd name="connsiteY20" fmla="*/ 385504 h 385504"/>
                <a:gd name="connsiteX21" fmla="*/ 6537970 w 10106382"/>
                <a:gd name="connsiteY21" fmla="*/ 385504 h 385504"/>
                <a:gd name="connsiteX22" fmla="*/ 6467130 w 10106382"/>
                <a:gd name="connsiteY22" fmla="*/ 385504 h 385504"/>
                <a:gd name="connsiteX23" fmla="*/ 5718302 w 10106382"/>
                <a:gd name="connsiteY23" fmla="*/ 385504 h 385504"/>
                <a:gd name="connsiteX24" fmla="*/ 5013025 w 10106382"/>
                <a:gd name="connsiteY24" fmla="*/ 385504 h 385504"/>
                <a:gd name="connsiteX25" fmla="*/ 5083662 w 10106382"/>
                <a:gd name="connsiteY25" fmla="*/ 326615 h 385504"/>
                <a:gd name="connsiteX26" fmla="*/ 1625046 w 10106382"/>
                <a:gd name="connsiteY26" fmla="*/ 267725 h 385504"/>
                <a:gd name="connsiteX27" fmla="*/ 2330323 w 10106382"/>
                <a:gd name="connsiteY27" fmla="*/ 267725 h 385504"/>
                <a:gd name="connsiteX28" fmla="*/ 3079151 w 10106382"/>
                <a:gd name="connsiteY28" fmla="*/ 267725 h 385504"/>
                <a:gd name="connsiteX29" fmla="*/ 3149991 w 10106382"/>
                <a:gd name="connsiteY29" fmla="*/ 267725 h 385504"/>
                <a:gd name="connsiteX30" fmla="*/ 3185108 w 10106382"/>
                <a:gd name="connsiteY30" fmla="*/ 267725 h 385504"/>
                <a:gd name="connsiteX31" fmla="*/ 3387979 w 10106382"/>
                <a:gd name="connsiteY31" fmla="*/ 267725 h 385504"/>
                <a:gd name="connsiteX32" fmla="*/ 3793921 w 10106382"/>
                <a:gd name="connsiteY32" fmla="*/ 267725 h 385504"/>
                <a:gd name="connsiteX33" fmla="*/ 3864761 w 10106382"/>
                <a:gd name="connsiteY33" fmla="*/ 267725 h 385504"/>
                <a:gd name="connsiteX34" fmla="*/ 3899878 w 10106382"/>
                <a:gd name="connsiteY34" fmla="*/ 267725 h 385504"/>
                <a:gd name="connsiteX35" fmla="*/ 4851577 w 10106382"/>
                <a:gd name="connsiteY35" fmla="*/ 267725 h 385504"/>
                <a:gd name="connsiteX36" fmla="*/ 4922417 w 10106382"/>
                <a:gd name="connsiteY36" fmla="*/ 267725 h 385504"/>
                <a:gd name="connsiteX37" fmla="*/ 4957534 w 10106382"/>
                <a:gd name="connsiteY37" fmla="*/ 267725 h 385504"/>
                <a:gd name="connsiteX38" fmla="*/ 5028171 w 10106382"/>
                <a:gd name="connsiteY38" fmla="*/ 326615 h 385504"/>
                <a:gd name="connsiteX39" fmla="*/ 4957534 w 10106382"/>
                <a:gd name="connsiteY39" fmla="*/ 385504 h 385504"/>
                <a:gd name="connsiteX40" fmla="*/ 4922417 w 10106382"/>
                <a:gd name="connsiteY40" fmla="*/ 385504 h 385504"/>
                <a:gd name="connsiteX41" fmla="*/ 4851577 w 10106382"/>
                <a:gd name="connsiteY41" fmla="*/ 385504 h 385504"/>
                <a:gd name="connsiteX42" fmla="*/ 3899878 w 10106382"/>
                <a:gd name="connsiteY42" fmla="*/ 385504 h 385504"/>
                <a:gd name="connsiteX43" fmla="*/ 3864761 w 10106382"/>
                <a:gd name="connsiteY43" fmla="*/ 385504 h 385504"/>
                <a:gd name="connsiteX44" fmla="*/ 3793921 w 10106382"/>
                <a:gd name="connsiteY44" fmla="*/ 385504 h 385504"/>
                <a:gd name="connsiteX45" fmla="*/ 3387979 w 10106382"/>
                <a:gd name="connsiteY45" fmla="*/ 385504 h 385504"/>
                <a:gd name="connsiteX46" fmla="*/ 3185108 w 10106382"/>
                <a:gd name="connsiteY46" fmla="*/ 385504 h 385504"/>
                <a:gd name="connsiteX47" fmla="*/ 3149991 w 10106382"/>
                <a:gd name="connsiteY47" fmla="*/ 385504 h 385504"/>
                <a:gd name="connsiteX48" fmla="*/ 3079151 w 10106382"/>
                <a:gd name="connsiteY48" fmla="*/ 385504 h 385504"/>
                <a:gd name="connsiteX49" fmla="*/ 2330323 w 10106382"/>
                <a:gd name="connsiteY49" fmla="*/ 385504 h 385504"/>
                <a:gd name="connsiteX50" fmla="*/ 1625046 w 10106382"/>
                <a:gd name="connsiteY50" fmla="*/ 385504 h 385504"/>
                <a:gd name="connsiteX51" fmla="*/ 1695683 w 10106382"/>
                <a:gd name="connsiteY51" fmla="*/ 326615 h 385504"/>
                <a:gd name="connsiteX52" fmla="*/ 0 w 10106382"/>
                <a:gd name="connsiteY52" fmla="*/ 267725 h 385504"/>
                <a:gd name="connsiteX53" fmla="*/ 1463598 w 10106382"/>
                <a:gd name="connsiteY53" fmla="*/ 267725 h 385504"/>
                <a:gd name="connsiteX54" fmla="*/ 1534438 w 10106382"/>
                <a:gd name="connsiteY54" fmla="*/ 267725 h 385504"/>
                <a:gd name="connsiteX55" fmla="*/ 1569555 w 10106382"/>
                <a:gd name="connsiteY55" fmla="*/ 267725 h 385504"/>
                <a:gd name="connsiteX56" fmla="*/ 1640192 w 10106382"/>
                <a:gd name="connsiteY56" fmla="*/ 326615 h 385504"/>
                <a:gd name="connsiteX57" fmla="*/ 1569555 w 10106382"/>
                <a:gd name="connsiteY57" fmla="*/ 385504 h 385504"/>
                <a:gd name="connsiteX58" fmla="*/ 1534438 w 10106382"/>
                <a:gd name="connsiteY58" fmla="*/ 385504 h 385504"/>
                <a:gd name="connsiteX59" fmla="*/ 1463598 w 10106382"/>
                <a:gd name="connsiteY59" fmla="*/ 385504 h 385504"/>
                <a:gd name="connsiteX60" fmla="*/ 0 w 10106382"/>
                <a:gd name="connsiteY60" fmla="*/ 385504 h 385504"/>
                <a:gd name="connsiteX61" fmla="*/ 9099096 w 10106382"/>
                <a:gd name="connsiteY61" fmla="*/ 0 h 385504"/>
                <a:gd name="connsiteX62" fmla="*/ 10106382 w 10106382"/>
                <a:gd name="connsiteY62" fmla="*/ 384035 h 385504"/>
                <a:gd name="connsiteX63" fmla="*/ 9099096 w 10106382"/>
                <a:gd name="connsiteY63" fmla="*/ 384035 h 385504"/>
                <a:gd name="connsiteX64" fmla="*/ 9099096 w 10106382"/>
                <a:gd name="connsiteY64" fmla="*/ 384105 h 385504"/>
                <a:gd name="connsiteX65" fmla="*/ 9055378 w 10106382"/>
                <a:gd name="connsiteY65" fmla="*/ 384105 h 385504"/>
                <a:gd name="connsiteX66" fmla="*/ 9055378 w 10106382"/>
                <a:gd name="connsiteY66" fmla="*/ 385504 h 385504"/>
                <a:gd name="connsiteX67" fmla="*/ 8401004 w 10106382"/>
                <a:gd name="connsiteY67" fmla="*/ 385504 h 385504"/>
                <a:gd name="connsiteX68" fmla="*/ 8471641 w 10106382"/>
                <a:gd name="connsiteY68" fmla="*/ 326615 h 385504"/>
                <a:gd name="connsiteX69" fmla="*/ 8401004 w 10106382"/>
                <a:gd name="connsiteY69" fmla="*/ 267725 h 385504"/>
                <a:gd name="connsiteX70" fmla="*/ 8669298 w 10106382"/>
                <a:gd name="connsiteY70" fmla="*/ 267725 h 385504"/>
                <a:gd name="connsiteX71" fmla="*/ 8669298 w 10106382"/>
                <a:gd name="connsiteY71" fmla="*/ 265737 h 385504"/>
                <a:gd name="connsiteX72" fmla="*/ 9099096 w 10106382"/>
                <a:gd name="connsiteY72" fmla="*/ 265688 h 385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10106382" h="385504">
                  <a:moveTo>
                    <a:pt x="5013025" y="267725"/>
                  </a:moveTo>
                  <a:lnTo>
                    <a:pt x="5718302" y="267725"/>
                  </a:lnTo>
                  <a:lnTo>
                    <a:pt x="6467130" y="267725"/>
                  </a:lnTo>
                  <a:lnTo>
                    <a:pt x="6537970" y="267725"/>
                  </a:lnTo>
                  <a:lnTo>
                    <a:pt x="6573087" y="267725"/>
                  </a:lnTo>
                  <a:lnTo>
                    <a:pt x="6775958" y="267725"/>
                  </a:lnTo>
                  <a:lnTo>
                    <a:pt x="7181900" y="267725"/>
                  </a:lnTo>
                  <a:lnTo>
                    <a:pt x="7252740" y="267725"/>
                  </a:lnTo>
                  <a:lnTo>
                    <a:pt x="7287857" y="267725"/>
                  </a:lnTo>
                  <a:lnTo>
                    <a:pt x="8239556" y="267725"/>
                  </a:lnTo>
                  <a:lnTo>
                    <a:pt x="8310396" y="267725"/>
                  </a:lnTo>
                  <a:lnTo>
                    <a:pt x="8345513" y="267725"/>
                  </a:lnTo>
                  <a:lnTo>
                    <a:pt x="8416150" y="326615"/>
                  </a:lnTo>
                  <a:lnTo>
                    <a:pt x="8345513" y="385504"/>
                  </a:lnTo>
                  <a:lnTo>
                    <a:pt x="8310396" y="385504"/>
                  </a:lnTo>
                  <a:lnTo>
                    <a:pt x="8239556" y="385504"/>
                  </a:lnTo>
                  <a:lnTo>
                    <a:pt x="7287857" y="385504"/>
                  </a:lnTo>
                  <a:lnTo>
                    <a:pt x="7252740" y="385504"/>
                  </a:lnTo>
                  <a:lnTo>
                    <a:pt x="7181900" y="385504"/>
                  </a:lnTo>
                  <a:lnTo>
                    <a:pt x="6775958" y="385504"/>
                  </a:lnTo>
                  <a:lnTo>
                    <a:pt x="6573087" y="385504"/>
                  </a:lnTo>
                  <a:lnTo>
                    <a:pt x="6537970" y="385504"/>
                  </a:lnTo>
                  <a:lnTo>
                    <a:pt x="6467130" y="385504"/>
                  </a:lnTo>
                  <a:lnTo>
                    <a:pt x="5718302" y="385504"/>
                  </a:lnTo>
                  <a:lnTo>
                    <a:pt x="5013025" y="385504"/>
                  </a:lnTo>
                  <a:lnTo>
                    <a:pt x="5083662" y="326615"/>
                  </a:lnTo>
                  <a:close/>
                  <a:moveTo>
                    <a:pt x="1625046" y="267725"/>
                  </a:moveTo>
                  <a:lnTo>
                    <a:pt x="2330323" y="267725"/>
                  </a:lnTo>
                  <a:lnTo>
                    <a:pt x="3079151" y="267725"/>
                  </a:lnTo>
                  <a:lnTo>
                    <a:pt x="3149991" y="267725"/>
                  </a:lnTo>
                  <a:lnTo>
                    <a:pt x="3185108" y="267725"/>
                  </a:lnTo>
                  <a:lnTo>
                    <a:pt x="3387979" y="267725"/>
                  </a:lnTo>
                  <a:lnTo>
                    <a:pt x="3793921" y="267725"/>
                  </a:lnTo>
                  <a:lnTo>
                    <a:pt x="3864761" y="267725"/>
                  </a:lnTo>
                  <a:lnTo>
                    <a:pt x="3899878" y="267725"/>
                  </a:lnTo>
                  <a:lnTo>
                    <a:pt x="4851577" y="267725"/>
                  </a:lnTo>
                  <a:lnTo>
                    <a:pt x="4922417" y="267725"/>
                  </a:lnTo>
                  <a:lnTo>
                    <a:pt x="4957534" y="267725"/>
                  </a:lnTo>
                  <a:lnTo>
                    <a:pt x="5028171" y="326615"/>
                  </a:lnTo>
                  <a:lnTo>
                    <a:pt x="4957534" y="385504"/>
                  </a:lnTo>
                  <a:lnTo>
                    <a:pt x="4922417" y="385504"/>
                  </a:lnTo>
                  <a:lnTo>
                    <a:pt x="4851577" y="385504"/>
                  </a:lnTo>
                  <a:lnTo>
                    <a:pt x="3899878" y="385504"/>
                  </a:lnTo>
                  <a:lnTo>
                    <a:pt x="3864761" y="385504"/>
                  </a:lnTo>
                  <a:lnTo>
                    <a:pt x="3793921" y="385504"/>
                  </a:lnTo>
                  <a:lnTo>
                    <a:pt x="3387979" y="385504"/>
                  </a:lnTo>
                  <a:lnTo>
                    <a:pt x="3185108" y="385504"/>
                  </a:lnTo>
                  <a:lnTo>
                    <a:pt x="3149991" y="385504"/>
                  </a:lnTo>
                  <a:lnTo>
                    <a:pt x="3079151" y="385504"/>
                  </a:lnTo>
                  <a:lnTo>
                    <a:pt x="2330323" y="385504"/>
                  </a:lnTo>
                  <a:lnTo>
                    <a:pt x="1625046" y="385504"/>
                  </a:lnTo>
                  <a:lnTo>
                    <a:pt x="1695683" y="326615"/>
                  </a:lnTo>
                  <a:close/>
                  <a:moveTo>
                    <a:pt x="0" y="267725"/>
                  </a:moveTo>
                  <a:lnTo>
                    <a:pt x="1463598" y="267725"/>
                  </a:lnTo>
                  <a:lnTo>
                    <a:pt x="1534438" y="267725"/>
                  </a:lnTo>
                  <a:lnTo>
                    <a:pt x="1569555" y="267725"/>
                  </a:lnTo>
                  <a:lnTo>
                    <a:pt x="1640192" y="326615"/>
                  </a:lnTo>
                  <a:lnTo>
                    <a:pt x="1569555" y="385504"/>
                  </a:lnTo>
                  <a:lnTo>
                    <a:pt x="1534438" y="385504"/>
                  </a:lnTo>
                  <a:lnTo>
                    <a:pt x="1463598" y="385504"/>
                  </a:lnTo>
                  <a:lnTo>
                    <a:pt x="0" y="385504"/>
                  </a:lnTo>
                  <a:close/>
                  <a:moveTo>
                    <a:pt x="9099096" y="0"/>
                  </a:moveTo>
                  <a:lnTo>
                    <a:pt x="10106382" y="384035"/>
                  </a:lnTo>
                  <a:lnTo>
                    <a:pt x="9099096" y="384035"/>
                  </a:lnTo>
                  <a:lnTo>
                    <a:pt x="9099096" y="384105"/>
                  </a:lnTo>
                  <a:lnTo>
                    <a:pt x="9055378" y="384105"/>
                  </a:lnTo>
                  <a:lnTo>
                    <a:pt x="9055378" y="385504"/>
                  </a:lnTo>
                  <a:lnTo>
                    <a:pt x="8401004" y="385504"/>
                  </a:lnTo>
                  <a:lnTo>
                    <a:pt x="8471641" y="326615"/>
                  </a:lnTo>
                  <a:lnTo>
                    <a:pt x="8401004" y="267725"/>
                  </a:lnTo>
                  <a:lnTo>
                    <a:pt x="8669298" y="267725"/>
                  </a:lnTo>
                  <a:lnTo>
                    <a:pt x="8669298" y="265737"/>
                  </a:lnTo>
                  <a:lnTo>
                    <a:pt x="9099096" y="265688"/>
                  </a:lnTo>
                  <a:close/>
                </a:path>
              </a:pathLst>
            </a:custGeom>
            <a:gradFill>
              <a:gsLst>
                <a:gs pos="47300">
                  <a:schemeClr val="accent2"/>
                </a:gs>
                <a:gs pos="0">
                  <a:schemeClr val="accent2">
                    <a:alpha val="0"/>
                  </a:schemeClr>
                </a:gs>
                <a:gs pos="10000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rgbClr val="FFFFFF"/>
                </a:solidFill>
                <a:effectLst/>
                <a:uLnTx/>
                <a:uFillTx/>
                <a:latin typeface="OPPOSans L" panose="00020600040101010101" pitchFamily="18" charset="-122"/>
                <a:ea typeface="OPPOSans B" panose="00020600040101010101" pitchFamily="18" charset="-122"/>
                <a:cs typeface="+mn-ea"/>
                <a:sym typeface="Arial" panose="020B0604020202020204" pitchFamily="34" charset="0"/>
              </a:endParaRPr>
            </a:p>
          </p:txBody>
        </p:sp>
        <p:sp>
          <p:nvSpPr>
            <p:cNvPr id="65" name="幻云PPT-演示军团10"/>
            <p:cNvSpPr/>
            <p:nvPr/>
          </p:nvSpPr>
          <p:spPr>
            <a:xfrm>
              <a:off x="2635" y="3706"/>
              <a:ext cx="2948" cy="2806"/>
            </a:xfrm>
            <a:prstGeom prst="rect">
              <a:avLst/>
            </a:prstGeom>
            <a:gradFill>
              <a:gsLst>
                <a:gs pos="0">
                  <a:schemeClr val="accent1">
                    <a:lumMod val="10000"/>
                    <a:lumOff val="90000"/>
                  </a:schemeClr>
                </a:gs>
                <a:gs pos="100000">
                  <a:schemeClr val="accent1">
                    <a:lumMod val="0"/>
                    <a:lumOff val="100000"/>
                  </a:schemeClr>
                </a:gs>
              </a:gsLst>
              <a:lin ang="16200000" scaled="0"/>
            </a:gradFill>
            <a:ln w="11522">
              <a:solidFill>
                <a:schemeClr val="bg1">
                  <a:lumMod val="95000"/>
                </a:schemeClr>
              </a:solidFill>
            </a:ln>
            <a:effectLst>
              <a:innerShdw blurRad="207391">
                <a:schemeClr val="accent1">
                  <a:alpha val="16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200">
                <a:cs typeface="+mn-ea"/>
                <a:sym typeface="+mn-lt"/>
              </a:endParaRPr>
            </a:p>
          </p:txBody>
        </p:sp>
        <p:sp>
          <p:nvSpPr>
            <p:cNvPr id="66" name="幻云PPT-演示军团11"/>
            <p:cNvSpPr/>
            <p:nvPr/>
          </p:nvSpPr>
          <p:spPr>
            <a:xfrm>
              <a:off x="2635" y="6441"/>
              <a:ext cx="2948" cy="71"/>
            </a:xfrm>
            <a:prstGeom prst="roundRect">
              <a:avLst>
                <a:gd name="adj" fmla="val 0"/>
              </a:avLst>
            </a:prstGeom>
            <a:solidFill>
              <a:schemeClr val="accent1"/>
            </a:solidFill>
            <a:ln w="12700" cap="flat" cmpd="sng" algn="ctr">
              <a:noFill/>
              <a:prstDash val="solid"/>
              <a:miter lim="800000"/>
            </a:ln>
            <a:effectLst/>
            <a:extLst>
              <a:ext uri="{91240B29-F687-4F45-9708-019B960494DF}">
                <a14:hiddenLine xmlns:a14="http://schemas.microsoft.com/office/drawing/2010/main" w="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67" name="幻云PPT-演示军团12"/>
            <p:cNvSpPr txBox="1"/>
            <p:nvPr/>
          </p:nvSpPr>
          <p:spPr>
            <a:xfrm>
              <a:off x="2879" y="3983"/>
              <a:ext cx="2335" cy="2035"/>
            </a:xfrm>
            <a:prstGeom prst="rect">
              <a:avLst/>
            </a:prstGeom>
            <a:noFill/>
          </p:spPr>
          <p:txBody>
            <a:bodyPr wrap="square" rtlCol="0">
              <a:spAutoFit/>
            </a:bodyPr>
            <a:lstStyle/>
            <a:p>
              <a:pPr marL="285750" indent="-285750">
                <a:lnSpc>
                  <a:spcPct val="170000"/>
                </a:lnSpc>
                <a:buClr>
                  <a:schemeClr val="accent1"/>
                </a:buClr>
                <a:buFont typeface="Wingdings" panose="05000000000000000000" pitchFamily="2" charset="2"/>
                <a:buChar char="l"/>
              </a:pPr>
              <a:r>
                <a:rPr lang="zh-CN" altLang="en-US" sz="1400" dirty="0">
                  <a:solidFill>
                    <a:schemeClr val="tx1">
                      <a:lumMod val="75000"/>
                      <a:lumOff val="25000"/>
                    </a:schemeClr>
                  </a:solidFill>
                  <a:latin typeface="OPPOSans R" panose="00020600040101010101" pitchFamily="18" charset="-122"/>
                  <a:ea typeface="OPPOSans R" panose="00020600040101010101" pitchFamily="18" charset="-122"/>
                  <a:cs typeface="OPPOSans R" panose="00020600040101010101" pitchFamily="18" charset="-122"/>
                  <a:sym typeface="+mn-lt"/>
                </a:rPr>
                <a:t>仅保留共享样本，删除未对齐样本</a:t>
              </a:r>
            </a:p>
          </p:txBody>
        </p:sp>
        <p:sp>
          <p:nvSpPr>
            <p:cNvPr id="68" name="幻云PPT-演示军团13"/>
            <p:cNvSpPr/>
            <p:nvPr/>
          </p:nvSpPr>
          <p:spPr>
            <a:xfrm>
              <a:off x="3046" y="3439"/>
              <a:ext cx="2167" cy="431"/>
            </a:xfrm>
            <a:prstGeom prst="roundRect">
              <a:avLst>
                <a:gd name="adj" fmla="val 50000"/>
              </a:avLst>
            </a:prstGeom>
            <a:gradFill>
              <a:gsLst>
                <a:gs pos="0">
                  <a:schemeClr val="accent1">
                    <a:lumMod val="80000"/>
                    <a:lumOff val="20000"/>
                  </a:schemeClr>
                </a:gs>
                <a:gs pos="100000">
                  <a:schemeClr val="accent1"/>
                </a:gs>
              </a:gsLst>
              <a:lin ang="2700000" scaled="1"/>
            </a:gradFill>
            <a:ln w="11522">
              <a:gradFill flip="none" rotWithShape="1">
                <a:gsLst>
                  <a:gs pos="6000">
                    <a:schemeClr val="bg1"/>
                  </a:gs>
                  <a:gs pos="59000">
                    <a:schemeClr val="accent1"/>
                  </a:gs>
                  <a:gs pos="89000">
                    <a:schemeClr val="bg1"/>
                  </a:gs>
                </a:gsLst>
                <a:lin ang="2700000" scaled="1"/>
                <a:tileRect/>
              </a:gradFill>
            </a:ln>
            <a:effectLst>
              <a:outerShdw blurRad="288043" dist="103696" dir="5400000" sx="97000" sy="97000" algn="t" rotWithShape="0">
                <a:schemeClr val="accent1">
                  <a:alpha val="2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82956" tIns="41478" rIns="82956" bIns="41478" rtlCol="0" anchor="ctr"/>
            <a:lstStyle/>
            <a:p>
              <a:pPr algn="ctr"/>
              <a:r>
                <a:rPr lang="en-US" altLang="zh-CN" sz="1400" dirty="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B-C</a:t>
              </a:r>
              <a:r>
                <a:rPr lang="zh-CN" altLang="en-US" sz="1400" dirty="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对齐</a:t>
              </a:r>
            </a:p>
          </p:txBody>
        </p:sp>
        <p:sp>
          <p:nvSpPr>
            <p:cNvPr id="76" name="幻云PPT-演示军团16"/>
            <p:cNvSpPr/>
            <p:nvPr/>
          </p:nvSpPr>
          <p:spPr>
            <a:xfrm>
              <a:off x="5856" y="3706"/>
              <a:ext cx="2948" cy="2806"/>
            </a:xfrm>
            <a:prstGeom prst="rect">
              <a:avLst/>
            </a:prstGeom>
            <a:gradFill>
              <a:gsLst>
                <a:gs pos="0">
                  <a:schemeClr val="accent1">
                    <a:lumMod val="10000"/>
                    <a:lumOff val="90000"/>
                  </a:schemeClr>
                </a:gs>
                <a:gs pos="100000">
                  <a:schemeClr val="accent1">
                    <a:lumMod val="0"/>
                    <a:lumOff val="100000"/>
                  </a:schemeClr>
                </a:gs>
              </a:gsLst>
              <a:lin ang="16200000" scaled="0"/>
            </a:gradFill>
            <a:ln w="11522">
              <a:solidFill>
                <a:schemeClr val="bg1">
                  <a:lumMod val="95000"/>
                </a:schemeClr>
              </a:solidFill>
            </a:ln>
            <a:effectLst>
              <a:innerShdw blurRad="207391">
                <a:schemeClr val="accent1">
                  <a:alpha val="16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200">
                <a:cs typeface="+mn-ea"/>
                <a:sym typeface="+mn-lt"/>
              </a:endParaRPr>
            </a:p>
          </p:txBody>
        </p:sp>
        <p:sp>
          <p:nvSpPr>
            <p:cNvPr id="77" name="幻云PPT-演示军团17"/>
            <p:cNvSpPr/>
            <p:nvPr/>
          </p:nvSpPr>
          <p:spPr>
            <a:xfrm>
              <a:off x="5856" y="6441"/>
              <a:ext cx="2948" cy="71"/>
            </a:xfrm>
            <a:prstGeom prst="roundRect">
              <a:avLst>
                <a:gd name="adj" fmla="val 0"/>
              </a:avLst>
            </a:prstGeom>
            <a:solidFill>
              <a:schemeClr val="accent1"/>
            </a:solidFill>
            <a:ln w="12700" cap="flat" cmpd="sng" algn="ctr">
              <a:noFill/>
              <a:prstDash val="solid"/>
              <a:miter lim="800000"/>
            </a:ln>
            <a:effectLst/>
            <a:extLst>
              <a:ext uri="{91240B29-F687-4F45-9708-019B960494DF}">
                <a14:hiddenLine xmlns:a14="http://schemas.microsoft.com/office/drawing/2010/main" w="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78" name="幻云PPT-演示军团18"/>
            <p:cNvSpPr txBox="1"/>
            <p:nvPr/>
          </p:nvSpPr>
          <p:spPr>
            <a:xfrm>
              <a:off x="5744" y="4004"/>
              <a:ext cx="2980" cy="2367"/>
            </a:xfrm>
            <a:prstGeom prst="rect">
              <a:avLst/>
            </a:prstGeom>
            <a:noFill/>
          </p:spPr>
          <p:txBody>
            <a:bodyPr wrap="square" rtlCol="0">
              <a:spAutoFit/>
            </a:bodyPr>
            <a:lstStyle/>
            <a:p>
              <a:pPr marL="285750" indent="-285750">
                <a:lnSpc>
                  <a:spcPct val="150000"/>
                </a:lnSpc>
                <a:buClr>
                  <a:schemeClr val="accent1"/>
                </a:buClr>
                <a:buFont typeface="Wingdings" panose="05000000000000000000" pitchFamily="2" charset="2"/>
                <a:buChar char="l"/>
              </a:pPr>
              <a:r>
                <a:rPr lang="zh-CN" altLang="en-US" sz="1400" dirty="0">
                  <a:solidFill>
                    <a:schemeClr val="tx1">
                      <a:lumMod val="75000"/>
                      <a:lumOff val="25000"/>
                    </a:schemeClr>
                  </a:solidFill>
                  <a:latin typeface="OPPOSans R" panose="00020600040101010101" pitchFamily="18" charset="-122"/>
                  <a:ea typeface="OPPOSans R" panose="00020600040101010101" pitchFamily="18" charset="-122"/>
                  <a:cs typeface="OPPOSans R" panose="00020600040101010101" pitchFamily="18" charset="-122"/>
                  <a:sym typeface="+mn-lt"/>
                </a:rPr>
                <a:t>保留所有样本，将共享样本标记为正</a:t>
              </a:r>
              <a:r>
                <a:rPr lang="en-US" altLang="zh-CN" sz="1400" dirty="0">
                  <a:solidFill>
                    <a:schemeClr val="tx1">
                      <a:lumMod val="75000"/>
                      <a:lumOff val="25000"/>
                    </a:schemeClr>
                  </a:solidFill>
                  <a:latin typeface="OPPOSans R" panose="00020600040101010101" pitchFamily="18" charset="-122"/>
                  <a:ea typeface="OPPOSans R" panose="00020600040101010101" pitchFamily="18" charset="-122"/>
                  <a:cs typeface="OPPOSans R" panose="00020600040101010101" pitchFamily="18" charset="-122"/>
                  <a:sym typeface="+mn-lt"/>
                </a:rPr>
                <a:t>(1)</a:t>
              </a:r>
              <a:r>
                <a:rPr lang="zh-CN" altLang="en-US" sz="1400" dirty="0">
                  <a:solidFill>
                    <a:schemeClr val="tx1">
                      <a:lumMod val="75000"/>
                      <a:lumOff val="25000"/>
                    </a:schemeClr>
                  </a:solidFill>
                  <a:latin typeface="OPPOSans R" panose="00020600040101010101" pitchFamily="18" charset="-122"/>
                  <a:ea typeface="OPPOSans R" panose="00020600040101010101" pitchFamily="18" charset="-122"/>
                  <a:cs typeface="OPPOSans R" panose="00020600040101010101" pitchFamily="18" charset="-122"/>
                  <a:sym typeface="+mn-lt"/>
                </a:rPr>
                <a:t>，仅</a:t>
              </a:r>
              <a:r>
                <a:rPr lang="en-US" altLang="zh-CN" sz="1400" dirty="0">
                  <a:solidFill>
                    <a:schemeClr val="tx1">
                      <a:lumMod val="75000"/>
                      <a:lumOff val="25000"/>
                    </a:schemeClr>
                  </a:solidFill>
                  <a:latin typeface="OPPOSans R" panose="00020600040101010101" pitchFamily="18" charset="-122"/>
                  <a:ea typeface="OPPOSans R" panose="00020600040101010101" pitchFamily="18" charset="-122"/>
                  <a:cs typeface="OPPOSans R" panose="00020600040101010101" pitchFamily="18" charset="-122"/>
                  <a:sym typeface="+mn-lt"/>
                </a:rPr>
                <a:t>C</a:t>
              </a:r>
              <a:r>
                <a:rPr lang="zh-CN" altLang="en-US" sz="1400" dirty="0">
                  <a:solidFill>
                    <a:schemeClr val="tx1">
                      <a:lumMod val="75000"/>
                      <a:lumOff val="25000"/>
                    </a:schemeClr>
                  </a:solidFill>
                  <a:latin typeface="OPPOSans R" panose="00020600040101010101" pitchFamily="18" charset="-122"/>
                  <a:ea typeface="OPPOSans R" panose="00020600040101010101" pitchFamily="18" charset="-122"/>
                  <a:cs typeface="OPPOSans R" panose="00020600040101010101" pitchFamily="18" charset="-122"/>
                  <a:sym typeface="+mn-lt"/>
                </a:rPr>
                <a:t>方样本标记为未标记</a:t>
              </a:r>
              <a:r>
                <a:rPr lang="en-US" altLang="zh-CN" sz="1400" dirty="0">
                  <a:solidFill>
                    <a:schemeClr val="tx1">
                      <a:lumMod val="75000"/>
                      <a:lumOff val="25000"/>
                    </a:schemeClr>
                  </a:solidFill>
                  <a:latin typeface="OPPOSans R" panose="00020600040101010101" pitchFamily="18" charset="-122"/>
                  <a:ea typeface="OPPOSans R" panose="00020600040101010101" pitchFamily="18" charset="-122"/>
                  <a:cs typeface="OPPOSans R" panose="00020600040101010101" pitchFamily="18" charset="-122"/>
                  <a:sym typeface="+mn-lt"/>
                </a:rPr>
                <a:t>(-1)</a:t>
              </a:r>
            </a:p>
          </p:txBody>
        </p:sp>
        <p:sp>
          <p:nvSpPr>
            <p:cNvPr id="79" name="幻云PPT-演示军团19"/>
            <p:cNvSpPr/>
            <p:nvPr/>
          </p:nvSpPr>
          <p:spPr>
            <a:xfrm>
              <a:off x="6437" y="3439"/>
              <a:ext cx="1925" cy="431"/>
            </a:xfrm>
            <a:prstGeom prst="roundRect">
              <a:avLst>
                <a:gd name="adj" fmla="val 50000"/>
              </a:avLst>
            </a:prstGeom>
            <a:gradFill>
              <a:gsLst>
                <a:gs pos="0">
                  <a:schemeClr val="accent1">
                    <a:lumMod val="80000"/>
                    <a:lumOff val="20000"/>
                  </a:schemeClr>
                </a:gs>
                <a:gs pos="100000">
                  <a:schemeClr val="accent1"/>
                </a:gs>
              </a:gsLst>
              <a:lin ang="2700000" scaled="1"/>
            </a:gradFill>
            <a:ln w="11522">
              <a:gradFill flip="none" rotWithShape="1">
                <a:gsLst>
                  <a:gs pos="6000">
                    <a:schemeClr val="bg1"/>
                  </a:gs>
                  <a:gs pos="59000">
                    <a:schemeClr val="accent1"/>
                  </a:gs>
                  <a:gs pos="89000">
                    <a:schemeClr val="bg1"/>
                  </a:gs>
                </a:gsLst>
                <a:lin ang="2700000" scaled="1"/>
                <a:tileRect/>
              </a:gradFill>
            </a:ln>
            <a:effectLst>
              <a:outerShdw blurRad="288043" dist="103696" dir="5400000" sx="97000" sy="97000" algn="t" rotWithShape="0">
                <a:schemeClr val="accent1">
                  <a:alpha val="2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82956" tIns="41478" rIns="82956" bIns="41478" rtlCol="0" anchor="ctr"/>
            <a:lstStyle/>
            <a:p>
              <a:pPr algn="ctr"/>
              <a:r>
                <a:rPr lang="en-US" altLang="zh-CN" sz="1400" dirty="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A-C</a:t>
              </a:r>
              <a:r>
                <a:rPr lang="zh-CN" altLang="en-US" sz="1400" dirty="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对齐</a:t>
              </a:r>
            </a:p>
          </p:txBody>
        </p:sp>
        <p:sp>
          <p:nvSpPr>
            <p:cNvPr id="80" name="幻云PPT-演示军团22"/>
            <p:cNvSpPr/>
            <p:nvPr/>
          </p:nvSpPr>
          <p:spPr>
            <a:xfrm>
              <a:off x="9047" y="3706"/>
              <a:ext cx="2948" cy="2806"/>
            </a:xfrm>
            <a:prstGeom prst="rect">
              <a:avLst/>
            </a:prstGeom>
            <a:gradFill>
              <a:gsLst>
                <a:gs pos="0">
                  <a:schemeClr val="accent1">
                    <a:lumMod val="10000"/>
                    <a:lumOff val="90000"/>
                  </a:schemeClr>
                </a:gs>
                <a:gs pos="100000">
                  <a:schemeClr val="accent1">
                    <a:lumMod val="0"/>
                    <a:lumOff val="100000"/>
                  </a:schemeClr>
                </a:gs>
              </a:gsLst>
              <a:lin ang="16200000" scaled="0"/>
            </a:gradFill>
            <a:ln w="11522">
              <a:solidFill>
                <a:schemeClr val="bg1">
                  <a:lumMod val="95000"/>
                </a:schemeClr>
              </a:solidFill>
            </a:ln>
            <a:effectLst>
              <a:innerShdw blurRad="207391">
                <a:schemeClr val="accent1">
                  <a:alpha val="16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200">
                <a:cs typeface="+mn-ea"/>
                <a:sym typeface="+mn-lt"/>
              </a:endParaRPr>
            </a:p>
          </p:txBody>
        </p:sp>
        <p:sp>
          <p:nvSpPr>
            <p:cNvPr id="81" name="幻云PPT-演示军团23"/>
            <p:cNvSpPr/>
            <p:nvPr/>
          </p:nvSpPr>
          <p:spPr>
            <a:xfrm>
              <a:off x="9047" y="6441"/>
              <a:ext cx="2948" cy="71"/>
            </a:xfrm>
            <a:prstGeom prst="roundRect">
              <a:avLst>
                <a:gd name="adj" fmla="val 0"/>
              </a:avLst>
            </a:prstGeom>
            <a:solidFill>
              <a:schemeClr val="accent1"/>
            </a:solidFill>
            <a:ln w="12700" cap="flat" cmpd="sng" algn="ctr">
              <a:noFill/>
              <a:prstDash val="solid"/>
              <a:miter lim="800000"/>
            </a:ln>
            <a:effectLst/>
            <a:extLst>
              <a:ext uri="{91240B29-F687-4F45-9708-019B960494DF}">
                <a14:hiddenLine xmlns:a14="http://schemas.microsoft.com/office/drawing/2010/main" w="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82" name="幻云PPT-演示军团24"/>
            <p:cNvSpPr txBox="1"/>
            <p:nvPr/>
          </p:nvSpPr>
          <p:spPr>
            <a:xfrm>
              <a:off x="9198" y="4116"/>
              <a:ext cx="2583" cy="2367"/>
            </a:xfrm>
            <a:prstGeom prst="rect">
              <a:avLst/>
            </a:prstGeom>
            <a:noFill/>
          </p:spPr>
          <p:txBody>
            <a:bodyPr wrap="square" rtlCol="0">
              <a:spAutoFit/>
            </a:bodyPr>
            <a:lstStyle/>
            <a:p>
              <a:pPr marL="285750" indent="-285750">
                <a:lnSpc>
                  <a:spcPct val="150000"/>
                </a:lnSpc>
                <a:buClr>
                  <a:schemeClr val="accent1"/>
                </a:buClr>
                <a:buFont typeface="Wingdings" panose="05000000000000000000" pitchFamily="2" charset="2"/>
                <a:buChar char="l"/>
              </a:pPr>
              <a:r>
                <a:rPr lang="zh-CN" altLang="en-US" sz="1400" dirty="0">
                  <a:solidFill>
                    <a:schemeClr val="tx1">
                      <a:lumMod val="75000"/>
                      <a:lumOff val="25000"/>
                    </a:schemeClr>
                  </a:solidFill>
                  <a:latin typeface="OPPOSans R" panose="00020600040101010101" pitchFamily="18" charset="-122"/>
                  <a:ea typeface="OPPOSans R" panose="00020600040101010101" pitchFamily="18" charset="-122"/>
                  <a:cs typeface="OPPOSans R" panose="00020600040101010101" pitchFamily="18" charset="-122"/>
                  <a:sym typeface="+mn-lt"/>
                </a:rPr>
                <a:t>使用盲</a:t>
              </a:r>
              <a:r>
                <a:rPr lang="en-US" altLang="zh-CN" sz="1400" dirty="0">
                  <a:solidFill>
                    <a:schemeClr val="tx1">
                      <a:lumMod val="75000"/>
                      <a:lumOff val="25000"/>
                    </a:schemeClr>
                  </a:solidFill>
                  <a:latin typeface="OPPOSans R" panose="00020600040101010101" pitchFamily="18" charset="-122"/>
                  <a:ea typeface="OPPOSans R" panose="00020600040101010101" pitchFamily="18" charset="-122"/>
                  <a:cs typeface="OPPOSans R" panose="00020600040101010101" pitchFamily="18" charset="-122"/>
                  <a:sym typeface="+mn-lt"/>
                </a:rPr>
                <a:t>RSA</a:t>
              </a:r>
              <a:r>
                <a:rPr lang="zh-CN" altLang="en-US" sz="1400" dirty="0">
                  <a:solidFill>
                    <a:schemeClr val="tx1">
                      <a:lumMod val="75000"/>
                      <a:lumOff val="25000"/>
                    </a:schemeClr>
                  </a:solidFill>
                  <a:latin typeface="OPPOSans R" panose="00020600040101010101" pitchFamily="18" charset="-122"/>
                  <a:ea typeface="OPPOSans R" panose="00020600040101010101" pitchFamily="18" charset="-122"/>
                  <a:cs typeface="OPPOSans R" panose="00020600040101010101" pitchFamily="18" charset="-122"/>
                  <a:sym typeface="+mn-lt"/>
                </a:rPr>
                <a:t>的</a:t>
              </a:r>
              <a:r>
                <a:rPr lang="en-US" altLang="zh-CN" sz="1400" dirty="0">
                  <a:solidFill>
                    <a:schemeClr val="tx1">
                      <a:lumMod val="75000"/>
                      <a:lumOff val="25000"/>
                    </a:schemeClr>
                  </a:solidFill>
                  <a:latin typeface="OPPOSans R" panose="00020600040101010101" pitchFamily="18" charset="-122"/>
                  <a:ea typeface="OPPOSans R" panose="00020600040101010101" pitchFamily="18" charset="-122"/>
                  <a:cs typeface="OPPOSans R" panose="00020600040101010101" pitchFamily="18" charset="-122"/>
                  <a:sym typeface="+mn-lt"/>
                </a:rPr>
                <a:t>PSI</a:t>
              </a:r>
              <a:r>
                <a:rPr lang="zh-CN" altLang="en-US" sz="1400" dirty="0">
                  <a:solidFill>
                    <a:schemeClr val="tx1">
                      <a:lumMod val="75000"/>
                      <a:lumOff val="25000"/>
                    </a:schemeClr>
                  </a:solidFill>
                  <a:latin typeface="OPPOSans R" panose="00020600040101010101" pitchFamily="18" charset="-122"/>
                  <a:ea typeface="OPPOSans R" panose="00020600040101010101" pitchFamily="18" charset="-122"/>
                  <a:cs typeface="OPPOSans R" panose="00020600040101010101" pitchFamily="18" charset="-122"/>
                  <a:sym typeface="+mn-lt"/>
                </a:rPr>
                <a:t>协议安全计算交集，只共享样本</a:t>
              </a:r>
              <a:r>
                <a:rPr lang="en-US" altLang="zh-CN" sz="1400" dirty="0">
                  <a:solidFill>
                    <a:schemeClr val="tx1">
                      <a:lumMod val="75000"/>
                      <a:lumOff val="25000"/>
                    </a:schemeClr>
                  </a:solidFill>
                  <a:latin typeface="OPPOSans R" panose="00020600040101010101" pitchFamily="18" charset="-122"/>
                  <a:ea typeface="OPPOSans R" panose="00020600040101010101" pitchFamily="18" charset="-122"/>
                  <a:cs typeface="OPPOSans R" panose="00020600040101010101" pitchFamily="18" charset="-122"/>
                  <a:sym typeface="+mn-lt"/>
                </a:rPr>
                <a:t>ID</a:t>
              </a:r>
            </a:p>
          </p:txBody>
        </p:sp>
        <p:sp>
          <p:nvSpPr>
            <p:cNvPr id="83" name="幻云PPT-演示军团25"/>
            <p:cNvSpPr/>
            <p:nvPr/>
          </p:nvSpPr>
          <p:spPr>
            <a:xfrm>
              <a:off x="9466" y="3439"/>
              <a:ext cx="2111" cy="431"/>
            </a:xfrm>
            <a:prstGeom prst="roundRect">
              <a:avLst>
                <a:gd name="adj" fmla="val 50000"/>
              </a:avLst>
            </a:prstGeom>
            <a:gradFill>
              <a:gsLst>
                <a:gs pos="0">
                  <a:schemeClr val="accent1">
                    <a:lumMod val="80000"/>
                    <a:lumOff val="20000"/>
                  </a:schemeClr>
                </a:gs>
                <a:gs pos="100000">
                  <a:schemeClr val="accent1"/>
                </a:gs>
              </a:gsLst>
              <a:lin ang="2700000" scaled="1"/>
            </a:gradFill>
            <a:ln w="11522">
              <a:gradFill flip="none" rotWithShape="1">
                <a:gsLst>
                  <a:gs pos="6000">
                    <a:schemeClr val="bg1"/>
                  </a:gs>
                  <a:gs pos="59000">
                    <a:schemeClr val="accent1"/>
                  </a:gs>
                  <a:gs pos="89000">
                    <a:schemeClr val="bg1"/>
                  </a:gs>
                </a:gsLst>
                <a:lin ang="2700000" scaled="1"/>
                <a:tileRect/>
              </a:gradFill>
            </a:ln>
            <a:effectLst>
              <a:outerShdw blurRad="288043" dist="103696" dir="5400000" sx="97000" sy="97000" algn="t" rotWithShape="0">
                <a:schemeClr val="accent1">
                  <a:alpha val="2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82956" tIns="41478" rIns="82956" bIns="41478" rtlCol="0" anchor="ctr"/>
            <a:lstStyle/>
            <a:p>
              <a:pPr algn="ctr"/>
              <a:r>
                <a:rPr lang="zh-CN" altLang="en-US" sz="1400" dirty="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隐私保护</a:t>
              </a:r>
            </a:p>
          </p:txBody>
        </p:sp>
      </p:grpSp>
      <p:sp>
        <p:nvSpPr>
          <p:cNvPr id="85" name="文本框 84"/>
          <p:cNvSpPr txBox="1"/>
          <p:nvPr/>
        </p:nvSpPr>
        <p:spPr>
          <a:xfrm>
            <a:off x="8971915" y="6231255"/>
            <a:ext cx="2336800" cy="338554"/>
          </a:xfrm>
          <a:prstGeom prst="rect">
            <a:avLst/>
          </a:prstGeom>
        </p:spPr>
        <p:txBody>
          <a:bodyPr wrap="square">
            <a:spAutoFit/>
          </a:bodyPr>
          <a:lstStyle/>
          <a:p>
            <a:pPr marL="0" indent="0" algn="l" defTabSz="266700" eaLnBrk="0" fontAlgn="base">
              <a:spcBef>
                <a:spcPct val="0"/>
              </a:spcBef>
              <a:spcAft>
                <a:spcPct val="0"/>
              </a:spcAft>
            </a:pPr>
            <a:r>
              <a:rPr lang="en-US" altLang="zh-CN" sz="1600" dirty="0">
                <a:solidFill>
                  <a:srgbClr val="000000"/>
                </a:solidFill>
                <a:latin typeface="Times New Roman" panose="02020603050405020304"/>
                <a:ea typeface="Times New Roman" panose="02020603050405020304"/>
              </a:rPr>
              <a:t> VFPU </a:t>
            </a:r>
            <a:r>
              <a:rPr lang="zh-CN" altLang="en-US" sz="1600" dirty="0">
                <a:solidFill>
                  <a:srgbClr val="000000"/>
                </a:solidFill>
                <a:latin typeface="Arial" panose="020B0604020202020204"/>
                <a:ea typeface="Arial" panose="020B0604020202020204"/>
              </a:rPr>
              <a:t>方法总体流程</a:t>
            </a:r>
          </a:p>
        </p:txBody>
      </p:sp>
      <p:sp>
        <p:nvSpPr>
          <p:cNvPr id="49" name="矩形 48">
            <a:extLst>
              <a:ext uri="{FF2B5EF4-FFF2-40B4-BE49-F238E27FC236}">
                <a16:creationId xmlns:a16="http://schemas.microsoft.com/office/drawing/2014/main" id="{44C91B2A-583C-4332-AB93-59B4125E57ED}"/>
              </a:ext>
            </a:extLst>
          </p:cNvPr>
          <p:cNvSpPr/>
          <p:nvPr/>
        </p:nvSpPr>
        <p:spPr>
          <a:xfrm>
            <a:off x="0" y="0"/>
            <a:ext cx="14588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pic>
        <p:nvPicPr>
          <p:cNvPr id="50" name="图片 49">
            <a:extLst>
              <a:ext uri="{FF2B5EF4-FFF2-40B4-BE49-F238E27FC236}">
                <a16:creationId xmlns:a16="http://schemas.microsoft.com/office/drawing/2014/main" id="{35CB9024-7C2D-4B36-81BA-135D9495AD5A}"/>
              </a:ext>
            </a:extLst>
          </p:cNvPr>
          <p:cNvPicPr>
            <a:picLocks noChangeAspect="1"/>
          </p:cNvPicPr>
          <p:nvPr/>
        </p:nvPicPr>
        <p:blipFill>
          <a:blip r:embed="rId11">
            <a:clrChange>
              <a:clrFrom>
                <a:srgbClr val="FFFFFF">
                  <a:alpha val="100000"/>
                </a:srgbClr>
              </a:clrFrom>
              <a:clrTo>
                <a:srgbClr val="FFFFFF">
                  <a:alpha val="100000"/>
                  <a:alpha val="0"/>
                </a:srgbClr>
              </a:clrTo>
            </a:clrChange>
          </a:blip>
          <a:srcRect t="662" b="662"/>
          <a:stretch>
            <a:fillRect/>
          </a:stretch>
        </p:blipFill>
        <p:spPr>
          <a:xfrm>
            <a:off x="324835" y="447511"/>
            <a:ext cx="809182" cy="796878"/>
          </a:xfrm>
          <a:prstGeom prst="rect">
            <a:avLst/>
          </a:prstGeom>
        </p:spPr>
      </p:pic>
      <p:sp>
        <p:nvSpPr>
          <p:cNvPr id="51" name="矩形 50">
            <a:extLst>
              <a:ext uri="{FF2B5EF4-FFF2-40B4-BE49-F238E27FC236}">
                <a16:creationId xmlns:a16="http://schemas.microsoft.com/office/drawing/2014/main" id="{3F5B1281-7131-4401-AB44-A66223991B1D}"/>
              </a:ext>
            </a:extLst>
          </p:cNvPr>
          <p:cNvSpPr/>
          <p:nvPr/>
        </p:nvSpPr>
        <p:spPr>
          <a:xfrm>
            <a:off x="0" y="3266331"/>
            <a:ext cx="1458852" cy="662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52" name="文本框 51">
            <a:extLst>
              <a:ext uri="{FF2B5EF4-FFF2-40B4-BE49-F238E27FC236}">
                <a16:creationId xmlns:a16="http://schemas.microsoft.com/office/drawing/2014/main" id="{62CA6B94-11FA-4E1F-A1CE-CD19048C53AD}"/>
              </a:ext>
            </a:extLst>
          </p:cNvPr>
          <p:cNvSpPr txBox="1"/>
          <p:nvPr/>
        </p:nvSpPr>
        <p:spPr>
          <a:xfrm>
            <a:off x="0" y="1820545"/>
            <a:ext cx="1458595" cy="607695"/>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研究背景及意义</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55" name="文本框 54">
            <a:extLst>
              <a:ext uri="{FF2B5EF4-FFF2-40B4-BE49-F238E27FC236}">
                <a16:creationId xmlns:a16="http://schemas.microsoft.com/office/drawing/2014/main" id="{EEC7F712-B3F8-43F5-B401-C7833D437A6E}"/>
              </a:ext>
            </a:extLst>
          </p:cNvPr>
          <p:cNvSpPr txBox="1"/>
          <p:nvPr/>
        </p:nvSpPr>
        <p:spPr>
          <a:xfrm>
            <a:off x="218095" y="3443287"/>
            <a:ext cx="1130238" cy="34925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研究内容</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73" name="文本框 72">
            <a:extLst>
              <a:ext uri="{FF2B5EF4-FFF2-40B4-BE49-F238E27FC236}">
                <a16:creationId xmlns:a16="http://schemas.microsoft.com/office/drawing/2014/main" id="{71CA400F-B3C3-4CC2-8E47-0DEEC8E6E361}"/>
              </a:ext>
            </a:extLst>
          </p:cNvPr>
          <p:cNvSpPr txBox="1"/>
          <p:nvPr/>
        </p:nvSpPr>
        <p:spPr>
          <a:xfrm>
            <a:off x="0" y="4807585"/>
            <a:ext cx="1458595" cy="349250"/>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结论与展望</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线连接符 11"/>
          <p:cNvCxnSpPr/>
          <p:nvPr/>
        </p:nvCxnSpPr>
        <p:spPr>
          <a:xfrm>
            <a:off x="2065866" y="1024256"/>
            <a:ext cx="94318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065866" y="447511"/>
            <a:ext cx="7839467" cy="460375"/>
          </a:xfrm>
          <a:prstGeom prst="rect">
            <a:avLst/>
          </a:prstGeom>
          <a:noFill/>
        </p:spPr>
        <p:txBody>
          <a:bodyPr wrap="square" rtlCol="0">
            <a:spAutoFit/>
          </a:bodyPr>
          <a:lstStyle/>
          <a:p>
            <a:pPr marL="342900" indent="-342900">
              <a:buFont typeface="Wingdings" panose="05000000000000000000" pitchFamily="2" charset="2"/>
              <a:buChar char="n"/>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sym typeface="+mn-ea"/>
              </a:rPr>
              <a:t>基于多方联邦的半监督学习方法</a:t>
            </a:r>
            <a:endPar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endParaRPr>
          </a:p>
        </p:txBody>
      </p:sp>
      <p:grpSp>
        <p:nvGrpSpPr>
          <p:cNvPr id="9" name="组合 8"/>
          <p:cNvGrpSpPr/>
          <p:nvPr/>
        </p:nvGrpSpPr>
        <p:grpSpPr>
          <a:xfrm>
            <a:off x="2512695" y="1584960"/>
            <a:ext cx="4112895" cy="1486807"/>
            <a:chOff x="3254" y="2080"/>
            <a:chExt cx="4569" cy="2459"/>
          </a:xfrm>
        </p:grpSpPr>
        <p:sp>
          <p:nvSpPr>
            <p:cNvPr id="10" name="矩形 9"/>
            <p:cNvSpPr/>
            <p:nvPr/>
          </p:nvSpPr>
          <p:spPr>
            <a:xfrm>
              <a:off x="3254" y="2080"/>
              <a:ext cx="4569" cy="657"/>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1" name="文本框 10"/>
            <p:cNvSpPr txBox="1"/>
            <p:nvPr/>
          </p:nvSpPr>
          <p:spPr>
            <a:xfrm>
              <a:off x="3254" y="2124"/>
              <a:ext cx="4568" cy="609"/>
            </a:xfrm>
            <a:prstGeom prst="rect">
              <a:avLst/>
            </a:prstGeom>
            <a:noFill/>
          </p:spPr>
          <p:txBody>
            <a:bodyPr wrap="square" rtlCol="0">
              <a:spAutoFit/>
            </a:bodyPr>
            <a:lstStyle/>
            <a:p>
              <a:pPr algn="ctr"/>
              <a:r>
                <a:rPr lang="en-US" altLang="zh-CN" dirty="0">
                  <a:solidFill>
                    <a:schemeClr val="bg1"/>
                  </a:solidFill>
                  <a:latin typeface="微软雅黑" panose="020B0503020204020204" pitchFamily="34" charset="-122"/>
                  <a:ea typeface="微软雅黑" panose="020B0503020204020204" pitchFamily="34" charset="-122"/>
                </a:rPr>
                <a:t>1. </a:t>
              </a:r>
              <a:r>
                <a:rPr lang="zh-CN" altLang="en-US" dirty="0">
                  <a:solidFill>
                    <a:schemeClr val="bg1"/>
                  </a:solidFill>
                  <a:latin typeface="微软雅黑" panose="020B0503020204020204" pitchFamily="34" charset="-122"/>
                  <a:ea typeface="微软雅黑" panose="020B0503020204020204" pitchFamily="34" charset="-122"/>
                </a:rPr>
                <a:t>初始数据划分（</a:t>
              </a:r>
              <a:r>
                <a:rPr lang="en-US" altLang="zh-CN" dirty="0">
                  <a:solidFill>
                    <a:srgbClr val="FFD700"/>
                  </a:solidFill>
                  <a:latin typeface="微软雅黑" panose="020B0503020204020204" pitchFamily="34" charset="-122"/>
                  <a:ea typeface="微软雅黑" panose="020B0503020204020204" pitchFamily="34" charset="-122"/>
                </a:rPr>
                <a:t>1-2</a:t>
              </a:r>
              <a:r>
                <a:rPr lang="zh-CN" altLang="en-US" dirty="0">
                  <a:solidFill>
                    <a:srgbClr val="FFD700"/>
                  </a:solidFill>
                  <a:latin typeface="微软雅黑" panose="020B0503020204020204" pitchFamily="34" charset="-122"/>
                  <a:ea typeface="微软雅黑" panose="020B0503020204020204" pitchFamily="34" charset="-122"/>
                </a:rPr>
                <a:t>行</a:t>
              </a:r>
              <a:r>
                <a:rPr lang="zh-CN" altLang="en-US" dirty="0">
                  <a:solidFill>
                    <a:schemeClr val="bg1"/>
                  </a:solidFill>
                  <a:latin typeface="微软雅黑" panose="020B0503020204020204" pitchFamily="34" charset="-122"/>
                  <a:ea typeface="微软雅黑" panose="020B0503020204020204" pitchFamily="34" charset="-122"/>
                </a:rPr>
                <a:t>）</a:t>
              </a:r>
            </a:p>
          </p:txBody>
        </p:sp>
        <p:sp>
          <p:nvSpPr>
            <p:cNvPr id="13" name="圆角矩形 12"/>
            <p:cNvSpPr/>
            <p:nvPr/>
          </p:nvSpPr>
          <p:spPr>
            <a:xfrm>
              <a:off x="3254" y="2737"/>
              <a:ext cx="4568" cy="1802"/>
            </a:xfrm>
            <a:prstGeom prst="roundRect">
              <a:avLst>
                <a:gd name="adj" fmla="val 0"/>
              </a:avLst>
            </a:prstGeom>
            <a:solidFill>
              <a:schemeClr val="bg1">
                <a:lumMod val="95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sp>
        <p:nvSpPr>
          <p:cNvPr id="15" name="文本框 14"/>
          <p:cNvSpPr txBox="1"/>
          <p:nvPr/>
        </p:nvSpPr>
        <p:spPr>
          <a:xfrm>
            <a:off x="2799715" y="2041525"/>
            <a:ext cx="3968115" cy="435610"/>
          </a:xfrm>
          <a:prstGeom prst="rect">
            <a:avLst/>
          </a:prstGeom>
          <a:noFill/>
        </p:spPr>
        <p:txBody>
          <a:bodyPr wrap="square" rtlCol="0">
            <a:spAutoFit/>
          </a:bodyPr>
          <a:lstStyle/>
          <a:p>
            <a:pPr marL="285750" indent="-285750">
              <a:lnSpc>
                <a:spcPct val="140000"/>
              </a:lnSpc>
              <a:buFont typeface="Arial" panose="020B0604020202020204" pitchFamily="34" charset="0"/>
              <a:buChar char="•"/>
            </a:pPr>
            <a:r>
              <a:rPr lang="en-US" altLang="zh-CN" sz="1600" dirty="0">
                <a:latin typeface="微软雅黑" panose="020B0503020204020204" pitchFamily="34" charset="-122"/>
                <a:ea typeface="微软雅黑" panose="020B0503020204020204" pitchFamily="34" charset="-122"/>
                <a:cs typeface="微软雅黑" panose="020B0503020204020204" pitchFamily="34" charset="-122"/>
              </a:rPr>
              <a:t>C</a:t>
            </a: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方划分正样本集和未标记集</a:t>
            </a:r>
            <a:endParaRPr lang="en-US" altLang="zh-CN" sz="1600" dirty="0">
              <a:latin typeface="微软雅黑" panose="020B0503020204020204" pitchFamily="34" charset="-122"/>
              <a:ea typeface="微软雅黑" panose="020B0503020204020204" pitchFamily="34" charset="-122"/>
              <a:cs typeface="微软雅黑" panose="020B0503020204020204" pitchFamily="34" charset="-122"/>
            </a:endParaRPr>
          </a:p>
        </p:txBody>
      </p:sp>
      <p:grpSp>
        <p:nvGrpSpPr>
          <p:cNvPr id="5" name="组合 4"/>
          <p:cNvGrpSpPr/>
          <p:nvPr/>
        </p:nvGrpSpPr>
        <p:grpSpPr>
          <a:xfrm>
            <a:off x="7064375" y="1595120"/>
            <a:ext cx="4112895" cy="1486807"/>
            <a:chOff x="3254" y="2080"/>
            <a:chExt cx="4569" cy="2459"/>
          </a:xfrm>
        </p:grpSpPr>
        <p:sp>
          <p:nvSpPr>
            <p:cNvPr id="6" name="矩形 5"/>
            <p:cNvSpPr/>
            <p:nvPr/>
          </p:nvSpPr>
          <p:spPr>
            <a:xfrm>
              <a:off x="3254" y="2080"/>
              <a:ext cx="4569" cy="657"/>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8" name="文本框 7"/>
            <p:cNvSpPr txBox="1"/>
            <p:nvPr/>
          </p:nvSpPr>
          <p:spPr>
            <a:xfrm>
              <a:off x="3254" y="2124"/>
              <a:ext cx="4568" cy="609"/>
            </a:xfrm>
            <a:prstGeom prst="rect">
              <a:avLst/>
            </a:prstGeom>
            <a:noFill/>
          </p:spPr>
          <p:txBody>
            <a:bodyPr wrap="square" rtlCol="0">
              <a:spAutoFit/>
            </a:bodyPr>
            <a:lstStyle/>
            <a:p>
              <a:pPr algn="ctr"/>
              <a:r>
                <a:rPr lang="en-US" altLang="zh-CN" dirty="0">
                  <a:solidFill>
                    <a:schemeClr val="bg1"/>
                  </a:solidFill>
                  <a:latin typeface="微软雅黑" panose="020B0503020204020204" pitchFamily="34" charset="-122"/>
                  <a:ea typeface="微软雅黑" panose="020B0503020204020204" pitchFamily="34" charset="-122"/>
                </a:rPr>
                <a:t>2. </a:t>
              </a:r>
              <a:r>
                <a:rPr lang="zh-CN" altLang="en-US" dirty="0">
                  <a:solidFill>
                    <a:schemeClr val="bg1"/>
                  </a:solidFill>
                  <a:latin typeface="微软雅黑" panose="020B0503020204020204" pitchFamily="34" charset="-122"/>
                  <a:ea typeface="微软雅黑" panose="020B0503020204020204" pitchFamily="34" charset="-122"/>
                </a:rPr>
                <a:t>采样与训练（</a:t>
              </a:r>
              <a:r>
                <a:rPr lang="en-US" altLang="zh-CN" dirty="0">
                  <a:solidFill>
                    <a:srgbClr val="FFD700"/>
                  </a:solidFill>
                  <a:latin typeface="微软雅黑" panose="020B0503020204020204" pitchFamily="34" charset="-122"/>
                  <a:ea typeface="微软雅黑" panose="020B0503020204020204" pitchFamily="34" charset="-122"/>
                </a:rPr>
                <a:t>3-5</a:t>
              </a:r>
              <a:r>
                <a:rPr lang="zh-CN" altLang="en-US" dirty="0">
                  <a:solidFill>
                    <a:srgbClr val="FFD700"/>
                  </a:solidFill>
                  <a:latin typeface="微软雅黑" panose="020B0503020204020204" pitchFamily="34" charset="-122"/>
                  <a:ea typeface="微软雅黑" panose="020B0503020204020204" pitchFamily="34" charset="-122"/>
                </a:rPr>
                <a:t>行</a:t>
              </a:r>
              <a:r>
                <a:rPr lang="zh-CN" altLang="en-US" dirty="0">
                  <a:solidFill>
                    <a:schemeClr val="bg1"/>
                  </a:solidFill>
                  <a:latin typeface="微软雅黑" panose="020B0503020204020204" pitchFamily="34" charset="-122"/>
                  <a:ea typeface="微软雅黑" panose="020B0503020204020204" pitchFamily="34" charset="-122"/>
                </a:rPr>
                <a:t>）</a:t>
              </a:r>
            </a:p>
          </p:txBody>
        </p:sp>
        <p:sp>
          <p:nvSpPr>
            <p:cNvPr id="16" name="圆角矩形 15"/>
            <p:cNvSpPr/>
            <p:nvPr/>
          </p:nvSpPr>
          <p:spPr>
            <a:xfrm>
              <a:off x="3254" y="2737"/>
              <a:ext cx="4568" cy="1802"/>
            </a:xfrm>
            <a:prstGeom prst="roundRect">
              <a:avLst>
                <a:gd name="adj" fmla="val 0"/>
              </a:avLst>
            </a:prstGeom>
            <a:solidFill>
              <a:schemeClr val="bg1">
                <a:lumMod val="95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grpSp>
        <p:nvGrpSpPr>
          <p:cNvPr id="19" name="组合 18"/>
          <p:cNvGrpSpPr/>
          <p:nvPr/>
        </p:nvGrpSpPr>
        <p:grpSpPr>
          <a:xfrm>
            <a:off x="2512695" y="3227070"/>
            <a:ext cx="4112895" cy="1486807"/>
            <a:chOff x="3254" y="2080"/>
            <a:chExt cx="4569" cy="2459"/>
          </a:xfrm>
        </p:grpSpPr>
        <p:sp>
          <p:nvSpPr>
            <p:cNvPr id="27" name="矩形 26"/>
            <p:cNvSpPr/>
            <p:nvPr/>
          </p:nvSpPr>
          <p:spPr>
            <a:xfrm>
              <a:off x="3254" y="2080"/>
              <a:ext cx="4569" cy="657"/>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8" name="文本框 27"/>
            <p:cNvSpPr txBox="1"/>
            <p:nvPr/>
          </p:nvSpPr>
          <p:spPr>
            <a:xfrm>
              <a:off x="3254" y="2124"/>
              <a:ext cx="4568" cy="609"/>
            </a:xfrm>
            <a:prstGeom prst="rect">
              <a:avLst/>
            </a:prstGeom>
            <a:noFill/>
          </p:spPr>
          <p:txBody>
            <a:bodyPr wrap="square" rtlCol="0">
              <a:spAutoFit/>
            </a:bodyPr>
            <a:lstStyle/>
            <a:p>
              <a:pPr algn="ctr"/>
              <a:r>
                <a:rPr lang="en-US" altLang="zh-CN" dirty="0">
                  <a:solidFill>
                    <a:schemeClr val="bg1"/>
                  </a:solidFill>
                  <a:latin typeface="微软雅黑" panose="020B0503020204020204" pitchFamily="34" charset="-122"/>
                  <a:ea typeface="微软雅黑" panose="020B0503020204020204" pitchFamily="34" charset="-122"/>
                </a:rPr>
                <a:t>3. </a:t>
              </a:r>
              <a:r>
                <a:rPr lang="zh-CN" altLang="en-US" dirty="0">
                  <a:solidFill>
                    <a:schemeClr val="bg1"/>
                  </a:solidFill>
                  <a:latin typeface="微软雅黑" panose="020B0503020204020204" pitchFamily="34" charset="-122"/>
                  <a:ea typeface="微软雅黑" panose="020B0503020204020204" pitchFamily="34" charset="-122"/>
                </a:rPr>
                <a:t>基分类器学习（</a:t>
              </a:r>
              <a:r>
                <a:rPr lang="en-US" altLang="zh-CN" dirty="0">
                  <a:solidFill>
                    <a:srgbClr val="FFD700"/>
                  </a:solidFill>
                  <a:latin typeface="微软雅黑" panose="020B0503020204020204" pitchFamily="34" charset="-122"/>
                  <a:ea typeface="微软雅黑" panose="020B0503020204020204" pitchFamily="34" charset="-122"/>
                </a:rPr>
                <a:t>12-15</a:t>
              </a:r>
              <a:r>
                <a:rPr lang="zh-CN" altLang="en-US" dirty="0">
                  <a:solidFill>
                    <a:srgbClr val="FFD700"/>
                  </a:solidFill>
                  <a:latin typeface="微软雅黑" panose="020B0503020204020204" pitchFamily="34" charset="-122"/>
                  <a:ea typeface="微软雅黑" panose="020B0503020204020204" pitchFamily="34" charset="-122"/>
                </a:rPr>
                <a:t>行</a:t>
              </a:r>
              <a:r>
                <a:rPr lang="zh-CN" altLang="en-US" dirty="0">
                  <a:solidFill>
                    <a:schemeClr val="bg1"/>
                  </a:solidFill>
                  <a:latin typeface="微软雅黑" panose="020B0503020204020204" pitchFamily="34" charset="-122"/>
                  <a:ea typeface="微软雅黑" panose="020B0503020204020204" pitchFamily="34" charset="-122"/>
                </a:rPr>
                <a:t>）</a:t>
              </a:r>
            </a:p>
          </p:txBody>
        </p:sp>
        <p:sp>
          <p:nvSpPr>
            <p:cNvPr id="29" name="圆角矩形 28"/>
            <p:cNvSpPr/>
            <p:nvPr/>
          </p:nvSpPr>
          <p:spPr>
            <a:xfrm>
              <a:off x="3254" y="2737"/>
              <a:ext cx="4568" cy="1802"/>
            </a:xfrm>
            <a:prstGeom prst="roundRect">
              <a:avLst>
                <a:gd name="adj" fmla="val 0"/>
              </a:avLst>
            </a:prstGeom>
            <a:solidFill>
              <a:schemeClr val="bg1">
                <a:lumMod val="95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sp>
        <p:nvSpPr>
          <p:cNvPr id="30" name="文本框 29"/>
          <p:cNvSpPr txBox="1"/>
          <p:nvPr/>
        </p:nvSpPr>
        <p:spPr>
          <a:xfrm>
            <a:off x="2799715" y="3780155"/>
            <a:ext cx="3968115" cy="779780"/>
          </a:xfrm>
          <a:prstGeom prst="rect">
            <a:avLst/>
          </a:prstGeom>
          <a:noFill/>
        </p:spPr>
        <p:txBody>
          <a:bodyPr wrap="square" rtlCol="0">
            <a:spAutoFit/>
          </a:bodyPr>
          <a:lstStyle/>
          <a:p>
            <a:pPr marL="285750" indent="-285750">
              <a:lnSpc>
                <a:spcPct val="140000"/>
              </a:lnSpc>
              <a:buFont typeface="Arial" panose="020B0604020202020204" pitchFamily="34" charset="0"/>
              <a:buChar char="•"/>
            </a:pPr>
            <a:r>
              <a:rPr lang="zh-CN" altLang="en-US" sz="1600">
                <a:latin typeface="微软雅黑" panose="020B0503020204020204" pitchFamily="34" charset="-122"/>
                <a:ea typeface="微软雅黑" panose="020B0503020204020204" pitchFamily="34" charset="-122"/>
                <a:cs typeface="微软雅黑" panose="020B0503020204020204" pitchFamily="34" charset="-122"/>
              </a:rPr>
              <a:t>加密交换梯度和损失</a:t>
            </a:r>
          </a:p>
          <a:p>
            <a:pPr marL="285750" indent="-285750">
              <a:lnSpc>
                <a:spcPct val="140000"/>
              </a:lnSpc>
              <a:buFont typeface="Arial" panose="020B0604020202020204" pitchFamily="34" charset="0"/>
              <a:buChar char="•"/>
            </a:pPr>
            <a:r>
              <a:rPr lang="zh-CN" altLang="en-US" sz="1600">
                <a:latin typeface="微软雅黑" panose="020B0503020204020204" pitchFamily="34" charset="-122"/>
                <a:ea typeface="微软雅黑" panose="020B0503020204020204" pitchFamily="34" charset="-122"/>
                <a:cs typeface="微软雅黑" panose="020B0503020204020204" pitchFamily="34" charset="-122"/>
              </a:rPr>
              <a:t>添加掩码保护数据</a:t>
            </a:r>
          </a:p>
        </p:txBody>
      </p:sp>
      <p:grpSp>
        <p:nvGrpSpPr>
          <p:cNvPr id="32" name="组合 31"/>
          <p:cNvGrpSpPr/>
          <p:nvPr/>
        </p:nvGrpSpPr>
        <p:grpSpPr>
          <a:xfrm>
            <a:off x="7064375" y="3237230"/>
            <a:ext cx="4112895" cy="1486807"/>
            <a:chOff x="3254" y="2080"/>
            <a:chExt cx="4569" cy="2459"/>
          </a:xfrm>
        </p:grpSpPr>
        <p:sp>
          <p:nvSpPr>
            <p:cNvPr id="33" name="矩形 32"/>
            <p:cNvSpPr/>
            <p:nvPr/>
          </p:nvSpPr>
          <p:spPr>
            <a:xfrm>
              <a:off x="3254" y="2080"/>
              <a:ext cx="4569" cy="657"/>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4" name="文本框 33"/>
            <p:cNvSpPr txBox="1"/>
            <p:nvPr/>
          </p:nvSpPr>
          <p:spPr>
            <a:xfrm>
              <a:off x="3254" y="2124"/>
              <a:ext cx="4568" cy="609"/>
            </a:xfrm>
            <a:prstGeom prst="rect">
              <a:avLst/>
            </a:prstGeom>
            <a:noFill/>
          </p:spPr>
          <p:txBody>
            <a:bodyPr wrap="square" rtlCol="0">
              <a:spAutoFit/>
            </a:bodyPr>
            <a:lstStyle/>
            <a:p>
              <a:pPr algn="ctr"/>
              <a:r>
                <a:rPr lang="en-US" altLang="zh-CN" dirty="0">
                  <a:solidFill>
                    <a:schemeClr val="bg1"/>
                  </a:solidFill>
                  <a:latin typeface="微软雅黑" panose="020B0503020204020204" pitchFamily="34" charset="-122"/>
                  <a:ea typeface="微软雅黑" panose="020B0503020204020204" pitchFamily="34" charset="-122"/>
                </a:rPr>
                <a:t>4. </a:t>
              </a:r>
              <a:r>
                <a:rPr lang="zh-CN" altLang="en-US" dirty="0">
                  <a:solidFill>
                    <a:schemeClr val="bg1"/>
                  </a:solidFill>
                  <a:latin typeface="微软雅黑" panose="020B0503020204020204" pitchFamily="34" charset="-122"/>
                  <a:ea typeface="微软雅黑" panose="020B0503020204020204" pitchFamily="34" charset="-122"/>
                </a:rPr>
                <a:t>正样本识别（</a:t>
              </a:r>
              <a:r>
                <a:rPr lang="en-US" altLang="zh-CN" dirty="0">
                  <a:solidFill>
                    <a:srgbClr val="FFD700"/>
                  </a:solidFill>
                  <a:latin typeface="微软雅黑" panose="020B0503020204020204" pitchFamily="34" charset="-122"/>
                  <a:ea typeface="微软雅黑" panose="020B0503020204020204" pitchFamily="34" charset="-122"/>
                </a:rPr>
                <a:t>8-9</a:t>
              </a:r>
              <a:r>
                <a:rPr lang="zh-CN" altLang="en-US" dirty="0">
                  <a:solidFill>
                    <a:srgbClr val="FFD700"/>
                  </a:solidFill>
                  <a:latin typeface="微软雅黑" panose="020B0503020204020204" pitchFamily="34" charset="-122"/>
                  <a:ea typeface="微软雅黑" panose="020B0503020204020204" pitchFamily="34" charset="-122"/>
                </a:rPr>
                <a:t>行</a:t>
              </a:r>
              <a:r>
                <a:rPr lang="zh-CN" altLang="en-US" dirty="0">
                  <a:solidFill>
                    <a:schemeClr val="bg1"/>
                  </a:solidFill>
                  <a:latin typeface="微软雅黑" panose="020B0503020204020204" pitchFamily="34" charset="-122"/>
                  <a:ea typeface="微软雅黑" panose="020B0503020204020204" pitchFamily="34" charset="-122"/>
                </a:rPr>
                <a:t>）</a:t>
              </a:r>
            </a:p>
          </p:txBody>
        </p:sp>
        <p:sp>
          <p:nvSpPr>
            <p:cNvPr id="35" name="圆角矩形 34"/>
            <p:cNvSpPr/>
            <p:nvPr/>
          </p:nvSpPr>
          <p:spPr>
            <a:xfrm>
              <a:off x="3254" y="2737"/>
              <a:ext cx="4568" cy="1802"/>
            </a:xfrm>
            <a:prstGeom prst="roundRect">
              <a:avLst>
                <a:gd name="adj" fmla="val 0"/>
              </a:avLst>
            </a:prstGeom>
            <a:solidFill>
              <a:schemeClr val="bg1">
                <a:lumMod val="95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grpSp>
        <p:nvGrpSpPr>
          <p:cNvPr id="36" name="组合 35"/>
          <p:cNvGrpSpPr/>
          <p:nvPr/>
        </p:nvGrpSpPr>
        <p:grpSpPr>
          <a:xfrm>
            <a:off x="2512695" y="4832350"/>
            <a:ext cx="4112895" cy="1486807"/>
            <a:chOff x="3254" y="2080"/>
            <a:chExt cx="4569" cy="2459"/>
          </a:xfrm>
        </p:grpSpPr>
        <p:sp>
          <p:nvSpPr>
            <p:cNvPr id="37" name="矩形 36"/>
            <p:cNvSpPr/>
            <p:nvPr/>
          </p:nvSpPr>
          <p:spPr>
            <a:xfrm>
              <a:off x="3254" y="2080"/>
              <a:ext cx="4569" cy="657"/>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8" name="文本框 37"/>
            <p:cNvSpPr txBox="1"/>
            <p:nvPr/>
          </p:nvSpPr>
          <p:spPr>
            <a:xfrm>
              <a:off x="3254" y="2124"/>
              <a:ext cx="4568" cy="609"/>
            </a:xfrm>
            <a:prstGeom prst="rect">
              <a:avLst/>
            </a:prstGeom>
            <a:noFill/>
          </p:spPr>
          <p:txBody>
            <a:bodyPr wrap="square" rtlCol="0">
              <a:spAutoFit/>
            </a:bodyPr>
            <a:lstStyle/>
            <a:p>
              <a:pPr algn="ctr"/>
              <a:r>
                <a:rPr lang="en-US" altLang="zh-CN">
                  <a:solidFill>
                    <a:schemeClr val="bg1"/>
                  </a:solidFill>
                  <a:latin typeface="微软雅黑" panose="020B0503020204020204" pitchFamily="34" charset="-122"/>
                  <a:ea typeface="微软雅黑" panose="020B0503020204020204" pitchFamily="34" charset="-122"/>
                </a:rPr>
                <a:t>5. </a:t>
              </a:r>
              <a:r>
                <a:rPr lang="zh-CN" altLang="en-US">
                  <a:solidFill>
                    <a:schemeClr val="bg1"/>
                  </a:solidFill>
                  <a:latin typeface="微软雅黑" panose="020B0503020204020204" pitchFamily="34" charset="-122"/>
                  <a:ea typeface="微软雅黑" panose="020B0503020204020204" pitchFamily="34" charset="-122"/>
                </a:rPr>
                <a:t>迭代优化</a:t>
              </a:r>
            </a:p>
          </p:txBody>
        </p:sp>
        <p:sp>
          <p:nvSpPr>
            <p:cNvPr id="39" name="圆角矩形 38"/>
            <p:cNvSpPr/>
            <p:nvPr/>
          </p:nvSpPr>
          <p:spPr>
            <a:xfrm>
              <a:off x="3254" y="2737"/>
              <a:ext cx="4568" cy="1802"/>
            </a:xfrm>
            <a:prstGeom prst="roundRect">
              <a:avLst>
                <a:gd name="adj" fmla="val 0"/>
              </a:avLst>
            </a:prstGeom>
            <a:solidFill>
              <a:schemeClr val="bg1">
                <a:lumMod val="95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sp>
        <p:nvSpPr>
          <p:cNvPr id="40" name="文本框 39"/>
          <p:cNvSpPr txBox="1"/>
          <p:nvPr/>
        </p:nvSpPr>
        <p:spPr>
          <a:xfrm>
            <a:off x="2799715" y="5288915"/>
            <a:ext cx="3968115" cy="779780"/>
          </a:xfrm>
          <a:prstGeom prst="rect">
            <a:avLst/>
          </a:prstGeom>
          <a:noFill/>
        </p:spPr>
        <p:txBody>
          <a:bodyPr wrap="square" rtlCol="0">
            <a:spAutoFit/>
          </a:bodyPr>
          <a:lstStyle/>
          <a:p>
            <a:pPr marL="285750" indent="-285750">
              <a:lnSpc>
                <a:spcPct val="140000"/>
              </a:lnSpc>
              <a:buFont typeface="Arial" panose="020B0604020202020204" pitchFamily="34" charset="0"/>
              <a:buChar char="•"/>
            </a:pPr>
            <a:r>
              <a:rPr lang="en-US" altLang="zh-CN" sz="1600">
                <a:latin typeface="微软雅黑" panose="020B0503020204020204" pitchFamily="34" charset="-122"/>
                <a:ea typeface="微软雅黑" panose="020B0503020204020204" pitchFamily="34" charset="-122"/>
                <a:cs typeface="微软雅黑" panose="020B0503020204020204" pitchFamily="34" charset="-122"/>
              </a:rPr>
              <a:t>M</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次外层迭代</a:t>
            </a:r>
          </a:p>
          <a:p>
            <a:pPr marL="285750" indent="-285750">
              <a:lnSpc>
                <a:spcPct val="140000"/>
              </a:lnSpc>
              <a:buFont typeface="Arial" panose="020B0604020202020204" pitchFamily="34" charset="0"/>
              <a:buChar char="•"/>
            </a:pPr>
            <a:r>
              <a:rPr lang="en-US" altLang="zh-CN" sz="1600">
                <a:latin typeface="微软雅黑" panose="020B0503020204020204" pitchFamily="34" charset="-122"/>
                <a:ea typeface="微软雅黑" panose="020B0503020204020204" pitchFamily="34" charset="-122"/>
                <a:cs typeface="微软雅黑" panose="020B0503020204020204" pitchFamily="34" charset="-122"/>
              </a:rPr>
              <a:t>T</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轮内层采样</a:t>
            </a:r>
          </a:p>
        </p:txBody>
      </p:sp>
      <p:grpSp>
        <p:nvGrpSpPr>
          <p:cNvPr id="42" name="组合 41"/>
          <p:cNvGrpSpPr/>
          <p:nvPr/>
        </p:nvGrpSpPr>
        <p:grpSpPr>
          <a:xfrm>
            <a:off x="7064375" y="4842510"/>
            <a:ext cx="4112895" cy="1486807"/>
            <a:chOff x="3254" y="2080"/>
            <a:chExt cx="4569" cy="2459"/>
          </a:xfrm>
        </p:grpSpPr>
        <p:sp>
          <p:nvSpPr>
            <p:cNvPr id="43" name="矩形 42"/>
            <p:cNvSpPr/>
            <p:nvPr/>
          </p:nvSpPr>
          <p:spPr>
            <a:xfrm>
              <a:off x="3254" y="2080"/>
              <a:ext cx="4569" cy="657"/>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44" name="文本框 43"/>
            <p:cNvSpPr txBox="1"/>
            <p:nvPr/>
          </p:nvSpPr>
          <p:spPr>
            <a:xfrm>
              <a:off x="3254" y="2124"/>
              <a:ext cx="4568" cy="609"/>
            </a:xfrm>
            <a:prstGeom prst="rect">
              <a:avLst/>
            </a:prstGeom>
            <a:noFill/>
          </p:spPr>
          <p:txBody>
            <a:bodyPr wrap="square" rtlCol="0">
              <a:spAutoFit/>
            </a:bodyPr>
            <a:lstStyle/>
            <a:p>
              <a:pPr algn="ctr"/>
              <a:r>
                <a:rPr lang="en-US" altLang="zh-CN">
                  <a:solidFill>
                    <a:schemeClr val="bg1"/>
                  </a:solidFill>
                  <a:latin typeface="微软雅黑" panose="020B0503020204020204" pitchFamily="34" charset="-122"/>
                  <a:ea typeface="微软雅黑" panose="020B0503020204020204" pitchFamily="34" charset="-122"/>
                </a:rPr>
                <a:t>6. </a:t>
              </a:r>
              <a:r>
                <a:rPr lang="zh-CN" altLang="en-US">
                  <a:solidFill>
                    <a:schemeClr val="bg1"/>
                  </a:solidFill>
                  <a:latin typeface="微软雅黑" panose="020B0503020204020204" pitchFamily="34" charset="-122"/>
                  <a:ea typeface="微软雅黑" panose="020B0503020204020204" pitchFamily="34" charset="-122"/>
                </a:rPr>
                <a:t>应用</a:t>
              </a:r>
            </a:p>
          </p:txBody>
        </p:sp>
        <p:sp>
          <p:nvSpPr>
            <p:cNvPr id="45" name="圆角矩形 44"/>
            <p:cNvSpPr/>
            <p:nvPr/>
          </p:nvSpPr>
          <p:spPr>
            <a:xfrm>
              <a:off x="3254" y="2737"/>
              <a:ext cx="4568" cy="1802"/>
            </a:xfrm>
            <a:prstGeom prst="roundRect">
              <a:avLst>
                <a:gd name="adj" fmla="val 0"/>
              </a:avLst>
            </a:prstGeom>
            <a:solidFill>
              <a:schemeClr val="bg1">
                <a:lumMod val="95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mc:AlternateContent xmlns:mc="http://schemas.openxmlformats.org/markup-compatibility/2006" xmlns:a14="http://schemas.microsoft.com/office/drawing/2010/main">
        <mc:Choice Requires="a14">
          <p:sp>
            <p:nvSpPr>
              <p:cNvPr id="49" name="文本框 48"/>
              <p:cNvSpPr txBox="1"/>
              <p:nvPr/>
            </p:nvSpPr>
            <p:spPr>
              <a:xfrm>
                <a:off x="7138035" y="2090420"/>
                <a:ext cx="3968115" cy="772519"/>
              </a:xfrm>
              <a:prstGeom prst="rect">
                <a:avLst/>
              </a:prstGeom>
              <a:noFill/>
            </p:spPr>
            <p:txBody>
              <a:bodyPr wrap="square" rtlCol="0">
                <a:spAutoFit/>
              </a:bodyPr>
              <a:lstStyle/>
              <a:p>
                <a:pPr marL="285750" indent="-285750">
                  <a:lnSpc>
                    <a:spcPct val="140000"/>
                  </a:lnSpc>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从</a:t>
                </a:r>
                <a14:m>
                  <m:oMath xmlns:m="http://schemas.openxmlformats.org/officeDocument/2006/math">
                    <m:sSub>
                      <m:sSubPr>
                        <m:ctrlPr>
                          <a:rPr lang="zh-CN" altLang="zh-CN" sz="1600" i="1">
                            <a:latin typeface="Cambria Math" panose="02040503050406030204" pitchFamily="18" charset="0"/>
                            <a:ea typeface="微软雅黑" panose="020B0503020204020204" pitchFamily="34" charset="-122"/>
                            <a:cs typeface="微软雅黑" panose="020B0503020204020204" pitchFamily="34" charset="-122"/>
                          </a:rPr>
                        </m:ctrlPr>
                      </m:sSubPr>
                      <m:e>
                        <m:r>
                          <a:rPr lang="en-US" altLang="zh-CN" sz="1600">
                            <a:latin typeface="Cambria Math" panose="02040503050406030204" pitchFamily="18" charset="0"/>
                            <a:ea typeface="微软雅黑" panose="020B0503020204020204" pitchFamily="34" charset="-122"/>
                            <a:cs typeface="微软雅黑" panose="020B0503020204020204" pitchFamily="34" charset="-122"/>
                          </a:rPr>
                          <m:t>𝑈</m:t>
                        </m:r>
                      </m:e>
                      <m:sub>
                        <m:r>
                          <a:rPr lang="en-US" altLang="zh-CN" sz="1600">
                            <a:latin typeface="Cambria Math" panose="02040503050406030204" pitchFamily="18" charset="0"/>
                            <a:ea typeface="微软雅黑" panose="020B0503020204020204" pitchFamily="34" charset="-122"/>
                            <a:cs typeface="微软雅黑" panose="020B0503020204020204" pitchFamily="34" charset="-122"/>
                          </a:rPr>
                          <m:t>𝑚</m:t>
                        </m:r>
                      </m:sub>
                    </m:sSub>
                  </m:oMath>
                </a14:m>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生成伪负样本</a:t>
                </a:r>
                <a14:m>
                  <m:oMath xmlns:m="http://schemas.openxmlformats.org/officeDocument/2006/math">
                    <m:sSubSup>
                      <m:sSubSupPr>
                        <m:ctrlPr>
                          <a:rPr lang="zh-CN" altLang="zh-CN" sz="1600" i="1">
                            <a:latin typeface="Cambria Math" panose="02040503050406030204" pitchFamily="18" charset="0"/>
                            <a:ea typeface="微软雅黑" panose="020B0503020204020204" pitchFamily="34" charset="-122"/>
                            <a:cs typeface="微软雅黑" panose="020B0503020204020204" pitchFamily="34" charset="-122"/>
                          </a:rPr>
                        </m:ctrlPr>
                      </m:sSubSupPr>
                      <m:e>
                        <m:r>
                          <a:rPr lang="en-US" altLang="zh-CN" sz="1600">
                            <a:latin typeface="Cambria Math" panose="02040503050406030204" pitchFamily="18" charset="0"/>
                            <a:ea typeface="微软雅黑" panose="020B0503020204020204" pitchFamily="34" charset="-122"/>
                            <a:cs typeface="微软雅黑" panose="020B0503020204020204" pitchFamily="34" charset="-122"/>
                          </a:rPr>
                          <m:t>𝑁</m:t>
                        </m:r>
                      </m:e>
                      <m:sub>
                        <m:r>
                          <a:rPr lang="en-US" altLang="zh-CN" sz="1600">
                            <a:latin typeface="Cambria Math" panose="02040503050406030204" pitchFamily="18" charset="0"/>
                            <a:ea typeface="微软雅黑" panose="020B0503020204020204" pitchFamily="34" charset="-122"/>
                            <a:cs typeface="微软雅黑" panose="020B0503020204020204" pitchFamily="34" charset="-122"/>
                          </a:rPr>
                          <m:t>𝑚</m:t>
                        </m:r>
                      </m:sub>
                      <m:sup>
                        <m:r>
                          <a:rPr lang="en-US" altLang="zh-CN" sz="1600">
                            <a:latin typeface="Cambria Math" panose="02040503050406030204" pitchFamily="18" charset="0"/>
                            <a:ea typeface="微软雅黑" panose="020B0503020204020204" pitchFamily="34" charset="-122"/>
                            <a:cs typeface="微软雅黑" panose="020B0503020204020204" pitchFamily="34" charset="-122"/>
                          </a:rPr>
                          <m:t>𝑡</m:t>
                        </m:r>
                      </m:sup>
                    </m:sSubSup>
                  </m:oMath>
                </a14:m>
                <a:endParaRPr lang="en-US" altLang="zh-CN" sz="1600" dirty="0">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lnSpc>
                    <a:spcPct val="140000"/>
                  </a:lnSpc>
                  <a:buFont typeface="Arial" panose="020B0604020202020204" pitchFamily="34" charset="0"/>
                  <a:buChar char="•"/>
                </a:pPr>
                <a14:m>
                  <m:oMath xmlns:m="http://schemas.openxmlformats.org/officeDocument/2006/math">
                    <m:sSub>
                      <m:sSubPr>
                        <m:ctrlPr>
                          <a:rPr lang="zh-CN" altLang="zh-CN" sz="1600" i="1">
                            <a:latin typeface="Cambria Math" panose="02040503050406030204" pitchFamily="18" charset="0"/>
                            <a:ea typeface="微软雅黑" panose="020B0503020204020204" pitchFamily="34" charset="-122"/>
                            <a:cs typeface="微软雅黑" panose="020B0503020204020204" pitchFamily="34" charset="-122"/>
                          </a:rPr>
                        </m:ctrlPr>
                      </m:sSubPr>
                      <m:e>
                        <m:r>
                          <a:rPr lang="en-US" altLang="zh-CN" sz="1600">
                            <a:latin typeface="Cambria Math" panose="02040503050406030204" pitchFamily="18" charset="0"/>
                            <a:ea typeface="微软雅黑" panose="020B0503020204020204" pitchFamily="34" charset="-122"/>
                            <a:cs typeface="微软雅黑" panose="020B0503020204020204" pitchFamily="34" charset="-122"/>
                          </a:rPr>
                          <m:t>𝑃</m:t>
                        </m:r>
                      </m:e>
                      <m:sub>
                        <m:r>
                          <a:rPr lang="en-US" altLang="zh-CN" sz="1600">
                            <a:latin typeface="Cambria Math" panose="02040503050406030204" pitchFamily="18" charset="0"/>
                            <a:ea typeface="微软雅黑" panose="020B0503020204020204" pitchFamily="34" charset="-122"/>
                            <a:cs typeface="微软雅黑" panose="020B0503020204020204" pitchFamily="34" charset="-122"/>
                          </a:rPr>
                          <m:t>𝑚</m:t>
                        </m:r>
                      </m:sub>
                    </m:sSub>
                  </m:oMath>
                </a14:m>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和</a:t>
                </a:r>
                <a14:m>
                  <m:oMath xmlns:m="http://schemas.openxmlformats.org/officeDocument/2006/math">
                    <m:sSubSup>
                      <m:sSubSupPr>
                        <m:ctrlPr>
                          <a:rPr lang="zh-CN" altLang="zh-CN" sz="1600" i="1">
                            <a:latin typeface="Cambria Math" panose="02040503050406030204" pitchFamily="18" charset="0"/>
                            <a:ea typeface="微软雅黑" panose="020B0503020204020204" pitchFamily="34" charset="-122"/>
                            <a:cs typeface="微软雅黑" panose="020B0503020204020204" pitchFamily="34" charset="-122"/>
                          </a:rPr>
                        </m:ctrlPr>
                      </m:sSubSupPr>
                      <m:e>
                        <m:r>
                          <a:rPr lang="en-US" altLang="zh-CN" sz="1600">
                            <a:latin typeface="Cambria Math" panose="02040503050406030204" pitchFamily="18" charset="0"/>
                            <a:ea typeface="微软雅黑" panose="020B0503020204020204" pitchFamily="34" charset="-122"/>
                            <a:cs typeface="微软雅黑" panose="020B0503020204020204" pitchFamily="34" charset="-122"/>
                          </a:rPr>
                          <m:t>𝑁</m:t>
                        </m:r>
                      </m:e>
                      <m:sub>
                        <m:r>
                          <a:rPr lang="en-US" altLang="zh-CN" sz="1600">
                            <a:latin typeface="Cambria Math" panose="02040503050406030204" pitchFamily="18" charset="0"/>
                            <a:ea typeface="微软雅黑" panose="020B0503020204020204" pitchFamily="34" charset="-122"/>
                            <a:cs typeface="微软雅黑" panose="020B0503020204020204" pitchFamily="34" charset="-122"/>
                          </a:rPr>
                          <m:t>𝑚</m:t>
                        </m:r>
                      </m:sub>
                      <m:sup>
                        <m:r>
                          <a:rPr lang="en-US" altLang="zh-CN" sz="1600">
                            <a:latin typeface="Cambria Math" panose="02040503050406030204" pitchFamily="18" charset="0"/>
                            <a:ea typeface="微软雅黑" panose="020B0503020204020204" pitchFamily="34" charset="-122"/>
                            <a:cs typeface="微软雅黑" panose="020B0503020204020204" pitchFamily="34" charset="-122"/>
                          </a:rPr>
                          <m:t>𝑡</m:t>
                        </m:r>
                      </m:sup>
                    </m:sSubSup>
                  </m:oMath>
                </a14:m>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构成训练集</a:t>
                </a:r>
              </a:p>
            </p:txBody>
          </p:sp>
        </mc:Choice>
        <mc:Fallback xmlns="">
          <p:sp>
            <p:nvSpPr>
              <p:cNvPr id="49" name="文本框 48"/>
              <p:cNvSpPr txBox="1">
                <a:spLocks noRot="1" noChangeAspect="1" noMove="1" noResize="1" noEditPoints="1" noAdjustHandles="1" noChangeArrowheads="1" noChangeShapeType="1" noTextEdit="1"/>
              </p:cNvSpPr>
              <p:nvPr/>
            </p:nvSpPr>
            <p:spPr>
              <a:xfrm>
                <a:off x="7138035" y="2090420"/>
                <a:ext cx="3968115" cy="772519"/>
              </a:xfrm>
              <a:prstGeom prst="rect">
                <a:avLst/>
              </a:prstGeom>
              <a:blipFill>
                <a:blip r:embed="rId4"/>
                <a:stretch>
                  <a:fillRect l="-614" b="-551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3" name="文本框 72"/>
              <p:cNvSpPr txBox="1"/>
              <p:nvPr/>
            </p:nvSpPr>
            <p:spPr>
              <a:xfrm>
                <a:off x="7138035" y="3771265"/>
                <a:ext cx="3968115" cy="744435"/>
              </a:xfrm>
              <a:prstGeom prst="rect">
                <a:avLst/>
              </a:prstGeom>
              <a:noFill/>
            </p:spPr>
            <p:txBody>
              <a:bodyPr wrap="square" rtlCol="0">
                <a:spAutoFit/>
              </a:bodyPr>
              <a:lstStyle/>
              <a:p>
                <a:pPr marL="285750" indent="-285750">
                  <a:lnSpc>
                    <a:spcPct val="140000"/>
                  </a:lnSpc>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计算未标记样本为正类的概率</a:t>
                </a:r>
                <a14:m>
                  <m:oMath xmlns:m="http://schemas.openxmlformats.org/officeDocument/2006/math">
                    <m:sSub>
                      <m:sSubPr>
                        <m:ctrlPr>
                          <a:rPr lang="zh-CN" altLang="zh-CN" sz="1600" i="1">
                            <a:latin typeface="Cambria Math" panose="02040503050406030204" pitchFamily="18" charset="0"/>
                            <a:ea typeface="微软雅黑" panose="020B0503020204020204" pitchFamily="34" charset="-122"/>
                            <a:cs typeface="微软雅黑" panose="020B0503020204020204" pitchFamily="34" charset="-122"/>
                          </a:rPr>
                        </m:ctrlPr>
                      </m:sSubPr>
                      <m:e>
                        <m:r>
                          <a:rPr lang="en-US" altLang="zh-CN" sz="1600">
                            <a:latin typeface="Cambria Math" panose="02040503050406030204" pitchFamily="18" charset="0"/>
                            <a:ea typeface="微软雅黑" panose="020B0503020204020204" pitchFamily="34" charset="-122"/>
                            <a:cs typeface="微软雅黑" panose="020B0503020204020204" pitchFamily="34" charset="-122"/>
                          </a:rPr>
                          <m:t>𝒫</m:t>
                        </m:r>
                      </m:e>
                      <m:sub>
                        <m:r>
                          <a:rPr lang="en-US" altLang="zh-CN" sz="1600">
                            <a:latin typeface="Cambria Math" panose="02040503050406030204" pitchFamily="18" charset="0"/>
                            <a:ea typeface="微软雅黑" panose="020B0503020204020204" pitchFamily="34" charset="-122"/>
                            <a:cs typeface="微软雅黑" panose="020B0503020204020204" pitchFamily="34" charset="-122"/>
                          </a:rPr>
                          <m:t>𝑚</m:t>
                        </m:r>
                      </m:sub>
                    </m:sSub>
                  </m:oMath>
                </a14:m>
                <a:endParaRPr lang="zh-CN" altLang="en-US" sz="1600" dirty="0">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lnSpc>
                    <a:spcPct val="140000"/>
                  </a:lnSpc>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选择前</a:t>
                </a:r>
                <a14:m>
                  <m:oMath xmlns:m="http://schemas.openxmlformats.org/officeDocument/2006/math">
                    <m:r>
                      <a:rPr lang="en-US" altLang="zh-CN" sz="1600">
                        <a:latin typeface="Cambria Math" panose="02040503050406030204" pitchFamily="18" charset="0"/>
                        <a:ea typeface="微软雅黑" panose="020B0503020204020204" pitchFamily="34" charset="-122"/>
                        <a:cs typeface="微软雅黑" panose="020B0503020204020204" pitchFamily="34" charset="-122"/>
                      </a:rPr>
                      <m:t>|</m:t>
                    </m:r>
                    <m:sSub>
                      <m:sSubPr>
                        <m:ctrlPr>
                          <a:rPr lang="zh-CN" altLang="zh-CN" sz="1600" i="1">
                            <a:latin typeface="Cambria Math" panose="02040503050406030204" pitchFamily="18" charset="0"/>
                            <a:ea typeface="微软雅黑" panose="020B0503020204020204" pitchFamily="34" charset="-122"/>
                            <a:cs typeface="微软雅黑" panose="020B0503020204020204" pitchFamily="34" charset="-122"/>
                          </a:rPr>
                        </m:ctrlPr>
                      </m:sSubPr>
                      <m:e>
                        <m:r>
                          <a:rPr lang="en-US" altLang="zh-CN" sz="1600">
                            <a:latin typeface="Cambria Math" panose="02040503050406030204" pitchFamily="18" charset="0"/>
                            <a:ea typeface="微软雅黑" panose="020B0503020204020204" pitchFamily="34" charset="-122"/>
                            <a:cs typeface="微软雅黑" panose="020B0503020204020204" pitchFamily="34" charset="-122"/>
                          </a:rPr>
                          <m:t>𝑈</m:t>
                        </m:r>
                      </m:e>
                      <m:sub>
                        <m:r>
                          <a:rPr lang="en-US" altLang="zh-CN" sz="1600">
                            <a:latin typeface="Cambria Math" panose="02040503050406030204" pitchFamily="18" charset="0"/>
                            <a:ea typeface="微软雅黑" panose="020B0503020204020204" pitchFamily="34" charset="-122"/>
                            <a:cs typeface="微软雅黑" panose="020B0503020204020204" pitchFamily="34" charset="-122"/>
                          </a:rPr>
                          <m:t>𝑚</m:t>
                        </m:r>
                      </m:sub>
                    </m:sSub>
                    <m:r>
                      <a:rPr lang="en-US" altLang="zh-CN" sz="1600">
                        <a:latin typeface="Cambria Math" panose="02040503050406030204" pitchFamily="18" charset="0"/>
                        <a:ea typeface="微软雅黑" panose="020B0503020204020204" pitchFamily="34" charset="-122"/>
                        <a:cs typeface="微软雅黑" panose="020B0503020204020204" pitchFamily="34" charset="-122"/>
                      </a:rPr>
                      <m:t>|×</m:t>
                    </m:r>
                    <m:r>
                      <a:rPr lang="en-US" altLang="zh-CN" sz="1600">
                        <a:latin typeface="Cambria Math" panose="02040503050406030204" pitchFamily="18" charset="0"/>
                        <a:ea typeface="微软雅黑" panose="020B0503020204020204" pitchFamily="34" charset="-122"/>
                        <a:cs typeface="微软雅黑" panose="020B0503020204020204" pitchFamily="34" charset="-122"/>
                      </a:rPr>
                      <m:t>𝜃</m:t>
                    </m:r>
                  </m:oMath>
                </a14:m>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样本作为可靠正样本</a:t>
                </a:r>
              </a:p>
            </p:txBody>
          </p:sp>
        </mc:Choice>
        <mc:Fallback xmlns="">
          <p:sp>
            <p:nvSpPr>
              <p:cNvPr id="73" name="文本框 72"/>
              <p:cNvSpPr txBox="1">
                <a:spLocks noRot="1" noChangeAspect="1" noMove="1" noResize="1" noEditPoints="1" noAdjustHandles="1" noChangeArrowheads="1" noChangeShapeType="1" noTextEdit="1"/>
              </p:cNvSpPr>
              <p:nvPr/>
            </p:nvSpPr>
            <p:spPr>
              <a:xfrm>
                <a:off x="7138035" y="3771265"/>
                <a:ext cx="3968115" cy="744435"/>
              </a:xfrm>
              <a:prstGeom prst="rect">
                <a:avLst/>
              </a:prstGeom>
              <a:blipFill>
                <a:blip r:embed="rId5"/>
                <a:stretch>
                  <a:fillRect l="-614" b="-983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5" name="文本框 74"/>
              <p:cNvSpPr txBox="1"/>
              <p:nvPr/>
            </p:nvSpPr>
            <p:spPr>
              <a:xfrm>
                <a:off x="7064375" y="5382895"/>
                <a:ext cx="3968115" cy="794192"/>
              </a:xfrm>
              <a:prstGeom prst="rect">
                <a:avLst/>
              </a:prstGeom>
              <a:noFill/>
            </p:spPr>
            <p:txBody>
              <a:bodyPr wrap="square" rtlCol="0">
                <a:spAutoFit/>
              </a:bodyPr>
              <a:lstStyle/>
              <a:p>
                <a:pPr marL="285750" indent="-285750">
                  <a:lnSpc>
                    <a:spcPct val="140000"/>
                  </a:lnSpc>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合并所有迭代结果：</a:t>
                </a:r>
                <a14:m>
                  <m:oMath xmlns:m="http://schemas.openxmlformats.org/officeDocument/2006/math">
                    <m:r>
                      <a:rPr lang="en-US" altLang="zh-CN" sz="1600">
                        <a:latin typeface="Cambria Math" panose="02040503050406030204" pitchFamily="18" charset="0"/>
                        <a:ea typeface="微软雅黑" panose="020B0503020204020204" pitchFamily="34" charset="-122"/>
                        <a:cs typeface="微软雅黑" panose="020B0503020204020204" pitchFamily="34" charset="-122"/>
                      </a:rPr>
                      <m:t>𝑅</m:t>
                    </m:r>
                    <m:r>
                      <a:rPr lang="en-US" altLang="zh-CN" sz="1600">
                        <a:latin typeface="Cambria Math" panose="02040503050406030204" pitchFamily="18" charset="0"/>
                        <a:ea typeface="微软雅黑" panose="020B0503020204020204" pitchFamily="34" charset="-122"/>
                        <a:cs typeface="微软雅黑" panose="020B0503020204020204" pitchFamily="34" charset="-122"/>
                      </a:rPr>
                      <m:t>=</m:t>
                    </m:r>
                    <m:nary>
                      <m:naryPr>
                        <m:chr m:val="∪"/>
                        <m:limLoc m:val="undOvr"/>
                        <m:grow m:val="on"/>
                        <m:ctrlPr>
                          <a:rPr lang="zh-CN" altLang="zh-CN" sz="1600" i="1">
                            <a:latin typeface="Cambria Math" panose="02040503050406030204" pitchFamily="18" charset="0"/>
                            <a:ea typeface="微软雅黑" panose="020B0503020204020204" pitchFamily="34" charset="-122"/>
                            <a:cs typeface="微软雅黑" panose="020B0503020204020204" pitchFamily="34" charset="-122"/>
                          </a:rPr>
                        </m:ctrlPr>
                      </m:naryPr>
                      <m:sub>
                        <m:r>
                          <a:rPr lang="en-US" altLang="zh-CN" sz="1600">
                            <a:latin typeface="Cambria Math" panose="02040503050406030204" pitchFamily="18" charset="0"/>
                            <a:ea typeface="微软雅黑" panose="020B0503020204020204" pitchFamily="34" charset="-122"/>
                            <a:cs typeface="微软雅黑" panose="020B0503020204020204" pitchFamily="34" charset="-122"/>
                          </a:rPr>
                          <m:t>𝑚</m:t>
                        </m:r>
                        <m:r>
                          <a:rPr lang="en-US" altLang="zh-CN" sz="1600">
                            <a:latin typeface="Cambria Math" panose="02040503050406030204" pitchFamily="18" charset="0"/>
                            <a:ea typeface="微软雅黑" panose="020B0503020204020204" pitchFamily="34" charset="-122"/>
                            <a:cs typeface="微软雅黑" panose="020B0503020204020204" pitchFamily="34" charset="-122"/>
                          </a:rPr>
                          <m:t>=1</m:t>
                        </m:r>
                      </m:sub>
                      <m:sup>
                        <m:r>
                          <a:rPr lang="en-US" altLang="zh-CN" sz="1600">
                            <a:latin typeface="Cambria Math" panose="02040503050406030204" pitchFamily="18" charset="0"/>
                            <a:ea typeface="微软雅黑" panose="020B0503020204020204" pitchFamily="34" charset="-122"/>
                            <a:cs typeface="微软雅黑" panose="020B0503020204020204" pitchFamily="34" charset="-122"/>
                          </a:rPr>
                          <m:t>𝑀</m:t>
                        </m:r>
                      </m:sup>
                      <m:e>
                        <m:sSub>
                          <m:sSubPr>
                            <m:ctrlPr>
                              <a:rPr lang="zh-CN" altLang="zh-CN" sz="1600" i="1">
                                <a:latin typeface="Cambria Math" panose="02040503050406030204" pitchFamily="18" charset="0"/>
                                <a:ea typeface="微软雅黑" panose="020B0503020204020204" pitchFamily="34" charset="-122"/>
                                <a:cs typeface="微软雅黑" panose="020B0503020204020204" pitchFamily="34" charset="-122"/>
                              </a:rPr>
                            </m:ctrlPr>
                          </m:sSubPr>
                          <m:e>
                            <m:r>
                              <a:rPr lang="en-US" altLang="zh-CN" sz="1600">
                                <a:latin typeface="Cambria Math" panose="02040503050406030204" pitchFamily="18" charset="0"/>
                                <a:ea typeface="微软雅黑" panose="020B0503020204020204" pitchFamily="34" charset="-122"/>
                                <a:cs typeface="微软雅黑" panose="020B0503020204020204" pitchFamily="34" charset="-122"/>
                              </a:rPr>
                              <m:t>𝑅</m:t>
                            </m:r>
                          </m:e>
                          <m:sub>
                            <m:r>
                              <a:rPr lang="en-US" altLang="zh-CN" sz="1600">
                                <a:latin typeface="Cambria Math" panose="02040503050406030204" pitchFamily="18" charset="0"/>
                                <a:ea typeface="微软雅黑" panose="020B0503020204020204" pitchFamily="34" charset="-122"/>
                                <a:cs typeface="微软雅黑" panose="020B0503020204020204" pitchFamily="34" charset="-122"/>
                              </a:rPr>
                              <m:t>𝑚</m:t>
                            </m:r>
                          </m:sub>
                        </m:sSub>
                      </m:e>
                    </m:nary>
                  </m:oMath>
                </a14:m>
                <a:endParaRPr lang="zh-CN" altLang="en-US" sz="1600" dirty="0">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lnSpc>
                    <a:spcPct val="140000"/>
                  </a:lnSpc>
                  <a:buFont typeface="Arial" panose="020B0604020202020204" pitchFamily="34" charset="0"/>
                  <a:buChar char="•"/>
                </a:pPr>
                <a:r>
                  <a:rPr lang="en-US" altLang="zh-CN" sz="1600" dirty="0">
                    <a:latin typeface="微软雅黑" panose="020B0503020204020204" pitchFamily="34" charset="-122"/>
                    <a:ea typeface="微软雅黑" panose="020B0503020204020204" pitchFamily="34" charset="-122"/>
                    <a:cs typeface="微软雅黑" panose="020B0503020204020204" pitchFamily="34" charset="-122"/>
                  </a:rPr>
                  <a:t>A</a:t>
                </a: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方利用可靠正样本优化推荐</a:t>
                </a:r>
              </a:p>
            </p:txBody>
          </p:sp>
        </mc:Choice>
        <mc:Fallback xmlns="">
          <p:sp>
            <p:nvSpPr>
              <p:cNvPr id="75" name="文本框 74"/>
              <p:cNvSpPr txBox="1">
                <a:spLocks noRot="1" noChangeAspect="1" noMove="1" noResize="1" noEditPoints="1" noAdjustHandles="1" noChangeArrowheads="1" noChangeShapeType="1" noTextEdit="1"/>
              </p:cNvSpPr>
              <p:nvPr/>
            </p:nvSpPr>
            <p:spPr>
              <a:xfrm>
                <a:off x="7064375" y="5382895"/>
                <a:ext cx="3968115" cy="794192"/>
              </a:xfrm>
              <a:prstGeom prst="rect">
                <a:avLst/>
              </a:prstGeom>
              <a:blipFill>
                <a:blip r:embed="rId6"/>
                <a:stretch>
                  <a:fillRect l="-614" t="-10000" b="-6154"/>
                </a:stretch>
              </a:blipFill>
            </p:spPr>
            <p:txBody>
              <a:bodyPr/>
              <a:lstStyle/>
              <a:p>
                <a:r>
                  <a:rPr lang="zh-CN" altLang="en-US">
                    <a:noFill/>
                  </a:rPr>
                  <a:t> </a:t>
                </a:r>
              </a:p>
            </p:txBody>
          </p:sp>
        </mc:Fallback>
      </mc:AlternateContent>
      <p:sp>
        <p:nvSpPr>
          <p:cNvPr id="85" name="文本框 84"/>
          <p:cNvSpPr txBox="1"/>
          <p:nvPr/>
        </p:nvSpPr>
        <p:spPr>
          <a:xfrm>
            <a:off x="2042794" y="1132840"/>
            <a:ext cx="7034838" cy="369332"/>
          </a:xfrm>
          <a:prstGeom prst="rect">
            <a:avLst/>
          </a:prstGeom>
          <a:noFill/>
        </p:spPr>
        <p:txBody>
          <a:bodyPr wrap="square" rtlCol="0">
            <a:spAutoFit/>
          </a:bodyPr>
          <a:lstStyle/>
          <a:p>
            <a:r>
              <a:rPr lang="en-US" altLang="zh-CN" b="1" dirty="0">
                <a:latin typeface="微软雅黑" panose="020B0503020204020204" pitchFamily="34" charset="-122"/>
                <a:ea typeface="微软雅黑" panose="020B0503020204020204" pitchFamily="34" charset="-122"/>
                <a:cs typeface="微软雅黑" panose="020B0503020204020204" pitchFamily="34" charset="-122"/>
              </a:rPr>
              <a:t>4.</a:t>
            </a:r>
            <a:r>
              <a:rPr lang="zh-CN" altLang="en-US" b="1" dirty="0">
                <a:latin typeface="微软雅黑" panose="020B0503020204020204" pitchFamily="34" charset="-122"/>
                <a:ea typeface="微软雅黑" panose="020B0503020204020204" pitchFamily="34" charset="-122"/>
                <a:cs typeface="微软雅黑" panose="020B0503020204020204" pitchFamily="34" charset="-122"/>
              </a:rPr>
              <a:t>基于正样本与未标记数据的纵向联邦学习算法执行流程（</a:t>
            </a:r>
            <a:r>
              <a:rPr lang="zh-CN" altLang="en-US"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算法</a:t>
            </a:r>
            <a:r>
              <a:rPr lang="en-US" altLang="zh-CN"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3-1</a:t>
            </a:r>
            <a:r>
              <a:rPr lang="zh-CN" altLang="en-US" b="1" dirty="0">
                <a:latin typeface="微软雅黑" panose="020B0503020204020204" pitchFamily="34" charset="-122"/>
                <a:ea typeface="微软雅黑" panose="020B0503020204020204" pitchFamily="34" charset="-122"/>
                <a:cs typeface="微软雅黑" panose="020B0503020204020204" pitchFamily="34" charset="-122"/>
              </a:rPr>
              <a:t>）</a:t>
            </a:r>
          </a:p>
        </p:txBody>
      </p:sp>
      <p:graphicFrame>
        <p:nvGraphicFramePr>
          <p:cNvPr id="2" name="对象 1">
            <a:extLst>
              <a:ext uri="{FF2B5EF4-FFF2-40B4-BE49-F238E27FC236}">
                <a16:creationId xmlns:a16="http://schemas.microsoft.com/office/drawing/2014/main" id="{8A1ECE90-C9E0-46BA-A88E-AA6064BCA1E8}"/>
              </a:ext>
            </a:extLst>
          </p:cNvPr>
          <p:cNvGraphicFramePr>
            <a:graphicFrameLocks noChangeAspect="1"/>
          </p:cNvGraphicFramePr>
          <p:nvPr>
            <p:extLst>
              <p:ext uri="{D42A27DB-BD31-4B8C-83A1-F6EECF244321}">
                <p14:modId xmlns:p14="http://schemas.microsoft.com/office/powerpoint/2010/main" val="1199173173"/>
              </p:ext>
            </p:extLst>
          </p:nvPr>
        </p:nvGraphicFramePr>
        <p:xfrm>
          <a:off x="3510098" y="2412945"/>
          <a:ext cx="1911875" cy="595841"/>
        </p:xfrm>
        <a:graphic>
          <a:graphicData uri="http://schemas.openxmlformats.org/presentationml/2006/ole">
            <mc:AlternateContent xmlns:mc="http://schemas.openxmlformats.org/markup-compatibility/2006">
              <mc:Choice xmlns:v="urn:schemas-microsoft-com:vml" Requires="v">
                <p:oleObj spid="_x0000_s2244" name="Equation" r:id="rId7" imgW="1757527" imgH="547007" progId="Equation.DSMT4">
                  <p:embed/>
                </p:oleObj>
              </mc:Choice>
              <mc:Fallback>
                <p:oleObj name="Equation" r:id="rId7" imgW="1757527" imgH="547007" progId="Equation.DSMT4">
                  <p:embed/>
                  <p:pic>
                    <p:nvPicPr>
                      <p:cNvPr id="0" name=""/>
                      <p:cNvPicPr/>
                      <p:nvPr/>
                    </p:nvPicPr>
                    <p:blipFill>
                      <a:blip r:embed="rId8"/>
                      <a:stretch>
                        <a:fillRect/>
                      </a:stretch>
                    </p:blipFill>
                    <p:spPr>
                      <a:xfrm>
                        <a:off x="3510098" y="2412945"/>
                        <a:ext cx="1911875" cy="595841"/>
                      </a:xfrm>
                      <a:prstGeom prst="rect">
                        <a:avLst/>
                      </a:prstGeom>
                    </p:spPr>
                  </p:pic>
                </p:oleObj>
              </mc:Fallback>
            </mc:AlternateContent>
          </a:graphicData>
        </a:graphic>
      </p:graphicFrame>
      <p:sp>
        <p:nvSpPr>
          <p:cNvPr id="46" name="矩形 45">
            <a:extLst>
              <a:ext uri="{FF2B5EF4-FFF2-40B4-BE49-F238E27FC236}">
                <a16:creationId xmlns:a16="http://schemas.microsoft.com/office/drawing/2014/main" id="{38019F75-A9DF-4F81-B04B-88E0524D51E5}"/>
              </a:ext>
            </a:extLst>
          </p:cNvPr>
          <p:cNvSpPr/>
          <p:nvPr/>
        </p:nvSpPr>
        <p:spPr>
          <a:xfrm>
            <a:off x="0" y="0"/>
            <a:ext cx="14588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pic>
        <p:nvPicPr>
          <p:cNvPr id="47" name="图片 46">
            <a:extLst>
              <a:ext uri="{FF2B5EF4-FFF2-40B4-BE49-F238E27FC236}">
                <a16:creationId xmlns:a16="http://schemas.microsoft.com/office/drawing/2014/main" id="{B64DFF5C-A001-41ED-A686-8013DDCF0EAF}"/>
              </a:ext>
            </a:extLst>
          </p:cNvPr>
          <p:cNvPicPr>
            <a:picLocks noChangeAspect="1"/>
          </p:cNvPicPr>
          <p:nvPr/>
        </p:nvPicPr>
        <p:blipFill>
          <a:blip r:embed="rId9">
            <a:clrChange>
              <a:clrFrom>
                <a:srgbClr val="FFFFFF">
                  <a:alpha val="100000"/>
                </a:srgbClr>
              </a:clrFrom>
              <a:clrTo>
                <a:srgbClr val="FFFFFF">
                  <a:alpha val="100000"/>
                  <a:alpha val="0"/>
                </a:srgbClr>
              </a:clrTo>
            </a:clrChange>
          </a:blip>
          <a:srcRect t="662" b="662"/>
          <a:stretch>
            <a:fillRect/>
          </a:stretch>
        </p:blipFill>
        <p:spPr>
          <a:xfrm>
            <a:off x="324835" y="447511"/>
            <a:ext cx="809182" cy="796878"/>
          </a:xfrm>
          <a:prstGeom prst="rect">
            <a:avLst/>
          </a:prstGeom>
        </p:spPr>
      </p:pic>
      <p:sp>
        <p:nvSpPr>
          <p:cNvPr id="48" name="矩形 47">
            <a:extLst>
              <a:ext uri="{FF2B5EF4-FFF2-40B4-BE49-F238E27FC236}">
                <a16:creationId xmlns:a16="http://schemas.microsoft.com/office/drawing/2014/main" id="{D3B73984-4D6F-4823-B3C2-8CC4F2CF1A7F}"/>
              </a:ext>
            </a:extLst>
          </p:cNvPr>
          <p:cNvSpPr/>
          <p:nvPr/>
        </p:nvSpPr>
        <p:spPr>
          <a:xfrm>
            <a:off x="0" y="3266331"/>
            <a:ext cx="1458852" cy="662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50" name="文本框 49">
            <a:extLst>
              <a:ext uri="{FF2B5EF4-FFF2-40B4-BE49-F238E27FC236}">
                <a16:creationId xmlns:a16="http://schemas.microsoft.com/office/drawing/2014/main" id="{55FBDECF-A1FA-4182-A007-BFC80FB86EFC}"/>
              </a:ext>
            </a:extLst>
          </p:cNvPr>
          <p:cNvSpPr txBox="1"/>
          <p:nvPr/>
        </p:nvSpPr>
        <p:spPr>
          <a:xfrm>
            <a:off x="0" y="1820545"/>
            <a:ext cx="1458595" cy="607695"/>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研究背景及意义</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51" name="文本框 50">
            <a:extLst>
              <a:ext uri="{FF2B5EF4-FFF2-40B4-BE49-F238E27FC236}">
                <a16:creationId xmlns:a16="http://schemas.microsoft.com/office/drawing/2014/main" id="{EC7454CA-B631-444C-8705-CF2157A8F81E}"/>
              </a:ext>
            </a:extLst>
          </p:cNvPr>
          <p:cNvSpPr txBox="1"/>
          <p:nvPr/>
        </p:nvSpPr>
        <p:spPr>
          <a:xfrm>
            <a:off x="218095" y="3443287"/>
            <a:ext cx="1130238" cy="34925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研究内容</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52" name="文本框 51">
            <a:extLst>
              <a:ext uri="{FF2B5EF4-FFF2-40B4-BE49-F238E27FC236}">
                <a16:creationId xmlns:a16="http://schemas.microsoft.com/office/drawing/2014/main" id="{AA0FFE62-8C57-4831-A821-FFFBCDB46273}"/>
              </a:ext>
            </a:extLst>
          </p:cNvPr>
          <p:cNvSpPr txBox="1"/>
          <p:nvPr/>
        </p:nvSpPr>
        <p:spPr>
          <a:xfrm>
            <a:off x="0" y="4807585"/>
            <a:ext cx="1458595" cy="349250"/>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结论与展望</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线连接符 11"/>
          <p:cNvCxnSpPr/>
          <p:nvPr/>
        </p:nvCxnSpPr>
        <p:spPr>
          <a:xfrm>
            <a:off x="2065866" y="1024256"/>
            <a:ext cx="94318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065866" y="447511"/>
            <a:ext cx="7839467" cy="460375"/>
          </a:xfrm>
          <a:prstGeom prst="rect">
            <a:avLst/>
          </a:prstGeom>
          <a:noFill/>
        </p:spPr>
        <p:txBody>
          <a:bodyPr wrap="square" rtlCol="0">
            <a:spAutoFit/>
          </a:bodyPr>
          <a:lstStyle/>
          <a:p>
            <a:pPr marL="342900" indent="-342900">
              <a:buFont typeface="Wingdings" panose="05000000000000000000" pitchFamily="2" charset="2"/>
              <a:buChar char="n"/>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sym typeface="+mn-ea"/>
              </a:rPr>
              <a:t>基于多方联邦的半监督学习方法</a:t>
            </a:r>
            <a:endPar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5" name="文本框 84"/>
          <p:cNvSpPr txBox="1"/>
          <p:nvPr/>
        </p:nvSpPr>
        <p:spPr>
          <a:xfrm>
            <a:off x="2042794" y="1132840"/>
            <a:ext cx="7034838" cy="369332"/>
          </a:xfrm>
          <a:prstGeom prst="rect">
            <a:avLst/>
          </a:prstGeom>
          <a:noFill/>
        </p:spPr>
        <p:txBody>
          <a:bodyPr wrap="square" rtlCol="0">
            <a:spAutoFit/>
          </a:bodyPr>
          <a:lstStyle/>
          <a:p>
            <a:r>
              <a:rPr lang="en-US" altLang="zh-CN" b="1" dirty="0">
                <a:latin typeface="微软雅黑" panose="020B0503020204020204" pitchFamily="34" charset="-122"/>
                <a:ea typeface="微软雅黑" panose="020B0503020204020204" pitchFamily="34" charset="-122"/>
                <a:cs typeface="微软雅黑" panose="020B0503020204020204" pitchFamily="34" charset="-122"/>
              </a:rPr>
              <a:t>5.Bagging</a:t>
            </a:r>
            <a:r>
              <a:rPr lang="zh-CN" altLang="en-US" b="1" dirty="0">
                <a:latin typeface="微软雅黑" panose="020B0503020204020204" pitchFamily="34" charset="-122"/>
                <a:ea typeface="微软雅黑" panose="020B0503020204020204" pitchFamily="34" charset="-122"/>
                <a:cs typeface="微软雅黑" panose="020B0503020204020204" pitchFamily="34" charset="-122"/>
              </a:rPr>
              <a:t>过程</a:t>
            </a:r>
          </a:p>
        </p:txBody>
      </p:sp>
      <p:graphicFrame>
        <p:nvGraphicFramePr>
          <p:cNvPr id="46" name="Table 9">
            <a:extLst>
              <a:ext uri="{FF2B5EF4-FFF2-40B4-BE49-F238E27FC236}">
                <a16:creationId xmlns:a16="http://schemas.microsoft.com/office/drawing/2014/main" id="{9F562970-787B-44CD-921A-A746DFF96570}"/>
              </a:ext>
            </a:extLst>
          </p:cNvPr>
          <p:cNvGraphicFramePr>
            <a:graphicFrameLocks noGrp="1"/>
          </p:cNvGraphicFramePr>
          <p:nvPr>
            <p:extLst>
              <p:ext uri="{D42A27DB-BD31-4B8C-83A1-F6EECF244321}">
                <p14:modId xmlns:p14="http://schemas.microsoft.com/office/powerpoint/2010/main" val="203791797"/>
              </p:ext>
            </p:extLst>
          </p:nvPr>
        </p:nvGraphicFramePr>
        <p:xfrm>
          <a:off x="1458595" y="5867442"/>
          <a:ext cx="10733406" cy="991978"/>
        </p:xfrm>
        <a:graphic>
          <a:graphicData uri="http://schemas.openxmlformats.org/drawingml/2006/table">
            <a:tbl>
              <a:tblPr firstRow="1" bandRow="1">
                <a:tableStyleId>{9D7B26C5-4107-4FEC-AEDC-1716B250A1EF}</a:tableStyleId>
              </a:tblPr>
              <a:tblGrid>
                <a:gridCol w="1277812">
                  <a:extLst>
                    <a:ext uri="{9D8B030D-6E8A-4147-A177-3AD203B41FA5}">
                      <a16:colId xmlns:a16="http://schemas.microsoft.com/office/drawing/2014/main" val="20000"/>
                    </a:ext>
                  </a:extLst>
                </a:gridCol>
                <a:gridCol w="1544703">
                  <a:extLst>
                    <a:ext uri="{9D8B030D-6E8A-4147-A177-3AD203B41FA5}">
                      <a16:colId xmlns:a16="http://schemas.microsoft.com/office/drawing/2014/main" val="20001"/>
                    </a:ext>
                  </a:extLst>
                </a:gridCol>
                <a:gridCol w="1070918">
                  <a:extLst>
                    <a:ext uri="{9D8B030D-6E8A-4147-A177-3AD203B41FA5}">
                      <a16:colId xmlns:a16="http://schemas.microsoft.com/office/drawing/2014/main" val="2418161950"/>
                    </a:ext>
                  </a:extLst>
                </a:gridCol>
                <a:gridCol w="1882056">
                  <a:extLst>
                    <a:ext uri="{9D8B030D-6E8A-4147-A177-3AD203B41FA5}">
                      <a16:colId xmlns:a16="http://schemas.microsoft.com/office/drawing/2014/main" val="3089084362"/>
                    </a:ext>
                  </a:extLst>
                </a:gridCol>
                <a:gridCol w="1423219">
                  <a:extLst>
                    <a:ext uri="{9D8B030D-6E8A-4147-A177-3AD203B41FA5}">
                      <a16:colId xmlns:a16="http://schemas.microsoft.com/office/drawing/2014/main" val="20002"/>
                    </a:ext>
                  </a:extLst>
                </a:gridCol>
                <a:gridCol w="1209368">
                  <a:extLst>
                    <a:ext uri="{9D8B030D-6E8A-4147-A177-3AD203B41FA5}">
                      <a16:colId xmlns:a16="http://schemas.microsoft.com/office/drawing/2014/main" val="20004"/>
                    </a:ext>
                  </a:extLst>
                </a:gridCol>
                <a:gridCol w="1364226">
                  <a:extLst>
                    <a:ext uri="{9D8B030D-6E8A-4147-A177-3AD203B41FA5}">
                      <a16:colId xmlns:a16="http://schemas.microsoft.com/office/drawing/2014/main" val="2074184792"/>
                    </a:ext>
                  </a:extLst>
                </a:gridCol>
                <a:gridCol w="961104">
                  <a:extLst>
                    <a:ext uri="{9D8B030D-6E8A-4147-A177-3AD203B41FA5}">
                      <a16:colId xmlns:a16="http://schemas.microsoft.com/office/drawing/2014/main" val="20005"/>
                    </a:ext>
                  </a:extLst>
                </a:gridCol>
              </a:tblGrid>
              <a:tr h="324083">
                <a:tc>
                  <a:txBody>
                    <a:bodyPr/>
                    <a:lstStyle/>
                    <a:p>
                      <a:pPr algn="ctr"/>
                      <a:r>
                        <a:rPr lang="en-US" altLang="zh-CN" dirty="0">
                          <a:solidFill>
                            <a:sysClr val="windowText" lastClr="000000"/>
                          </a:solidFill>
                        </a:rPr>
                        <a:t>m</a:t>
                      </a:r>
                      <a:endParaRPr lang="en-US" dirty="0">
                        <a:solidFill>
                          <a:sysClr val="windowText" lastClr="000000"/>
                        </a:solidFill>
                      </a:endParaRPr>
                    </a:p>
                  </a:txBody>
                  <a:tcPr anchor="ctr"/>
                </a:tc>
                <a:tc>
                  <a:txBody>
                    <a:bodyPr/>
                    <a:lstStyle/>
                    <a:p>
                      <a:pPr marL="0" algn="ctr" defTabSz="914400" rtl="0" eaLnBrk="1" latinLnBrk="0" hangingPunct="1"/>
                      <a:r>
                        <a:rPr lang="en-US" altLang="zh-CN" sz="1800" b="1" kern="1200" dirty="0">
                          <a:solidFill>
                            <a:sysClr val="windowText" lastClr="000000"/>
                          </a:solidFill>
                          <a:latin typeface="+mn-lt"/>
                          <a:ea typeface="+mn-ea"/>
                          <a:cs typeface="+mn-cs"/>
                        </a:rPr>
                        <a:t>T</a:t>
                      </a:r>
                      <a:endParaRPr lang="en-US" sz="1800" b="1" kern="1200" dirty="0">
                        <a:solidFill>
                          <a:sysClr val="windowText" lastClr="000000"/>
                        </a:solidFill>
                        <a:latin typeface="+mn-lt"/>
                        <a:ea typeface="+mn-ea"/>
                        <a:cs typeface="+mn-cs"/>
                      </a:endParaRPr>
                    </a:p>
                  </a:txBody>
                  <a:tcPr anchor="ctr"/>
                </a:tc>
                <a:tc>
                  <a:txBody>
                    <a:bodyPr/>
                    <a:lstStyle/>
                    <a:p>
                      <a:pPr marL="0" algn="ctr" defTabSz="914400" rtl="0" eaLnBrk="1" latinLnBrk="0" hangingPunct="1"/>
                      <a:r>
                        <a:rPr lang="en-US" altLang="zh-CN" sz="1800" b="1" kern="1200" dirty="0">
                          <a:solidFill>
                            <a:sysClr val="windowText" lastClr="000000"/>
                          </a:solidFill>
                          <a:latin typeface="+mn-lt"/>
                          <a:ea typeface="+mn-ea"/>
                          <a:cs typeface="+mn-cs"/>
                        </a:rPr>
                        <a:t>I</a:t>
                      </a:r>
                      <a:endParaRPr lang="en-US" sz="1800" b="1" kern="1200" dirty="0">
                        <a:solidFill>
                          <a:sysClr val="windowText" lastClr="000000"/>
                        </a:solidFill>
                        <a:latin typeface="+mn-lt"/>
                        <a:ea typeface="+mn-ea"/>
                        <a:cs typeface="+mn-cs"/>
                      </a:endParaRPr>
                    </a:p>
                  </a:txBody>
                  <a:tcPr anchor="ctr"/>
                </a:tc>
                <a:tc>
                  <a:txBody>
                    <a:bodyPr/>
                    <a:lstStyle/>
                    <a:p>
                      <a:pPr algn="ctr"/>
                      <a:endParaRPr lang="en-US" dirty="0">
                        <a:solidFill>
                          <a:sysClr val="windowText" lastClr="000000"/>
                        </a:solidFill>
                      </a:endParaRPr>
                    </a:p>
                  </a:txBody>
                  <a:tcPr anchor="ctr"/>
                </a:tc>
                <a:tc>
                  <a:txBody>
                    <a:bodyPr/>
                    <a:lstStyle/>
                    <a:p>
                      <a:pPr algn="ctr"/>
                      <a:r>
                        <a:rPr lang="en-US" altLang="zh-CN" dirty="0">
                          <a:solidFill>
                            <a:sysClr val="windowText" lastClr="000000"/>
                          </a:solidFill>
                        </a:rPr>
                        <a:t>U</a:t>
                      </a:r>
                      <a:endParaRPr lang="en-US" dirty="0">
                        <a:solidFill>
                          <a:sysClr val="windowText" lastClr="000000"/>
                        </a:solidFill>
                      </a:endParaRPr>
                    </a:p>
                  </a:txBody>
                  <a:tcPr anchor="ctr"/>
                </a:tc>
                <a:tc>
                  <a:txBody>
                    <a:bodyPr/>
                    <a:lstStyle/>
                    <a:p>
                      <a:pPr algn="ctr"/>
                      <a:r>
                        <a:rPr lang="en-US" dirty="0">
                          <a:solidFill>
                            <a:sysClr val="windowText" lastClr="000000"/>
                          </a:solidFill>
                        </a:rPr>
                        <a:t>O</a:t>
                      </a:r>
                    </a:p>
                  </a:txBody>
                  <a:tcPr anchor="ctr"/>
                </a:tc>
                <a:tc>
                  <a:txBody>
                    <a:bodyPr/>
                    <a:lstStyle/>
                    <a:p>
                      <a:pPr algn="ctr"/>
                      <a:r>
                        <a:rPr lang="en-US" dirty="0">
                          <a:solidFill>
                            <a:sysClr val="windowText" lastClr="000000"/>
                          </a:solidFill>
                        </a:rPr>
                        <a:t>R</a:t>
                      </a:r>
                    </a:p>
                  </a:txBody>
                  <a:tcPr anchor="ctr"/>
                </a:tc>
                <a:tc>
                  <a:txBody>
                    <a:bodyPr/>
                    <a:lstStyle/>
                    <a:p>
                      <a:pPr algn="ctr"/>
                      <a:r>
                        <a:rPr lang="en-US" dirty="0">
                          <a:solidFill>
                            <a:sysClr val="windowText" lastClr="000000"/>
                          </a:solidFill>
                        </a:rPr>
                        <a:t>S</a:t>
                      </a:r>
                    </a:p>
                  </a:txBody>
                  <a:tcPr anchor="ctr"/>
                </a:tc>
                <a:extLst>
                  <a:ext uri="{0D108BD9-81ED-4DB2-BD59-A6C34878D82A}">
                    <a16:rowId xmlns:a16="http://schemas.microsoft.com/office/drawing/2014/main" val="10000"/>
                  </a:ext>
                </a:extLst>
              </a:tr>
              <a:tr h="626218">
                <a:tc>
                  <a:txBody>
                    <a:bodyPr/>
                    <a:lstStyle/>
                    <a:p>
                      <a:pPr algn="ctr"/>
                      <a:r>
                        <a:rPr lang="zh-CN" altLang="en-US" sz="1400" dirty="0">
                          <a:solidFill>
                            <a:sysClr val="windowText" lastClr="000000"/>
                          </a:solidFill>
                          <a:latin typeface="微软雅黑" panose="020B0503020204020204" pitchFamily="34" charset="-122"/>
                          <a:ea typeface="微软雅黑" panose="020B0503020204020204" pitchFamily="34" charset="-122"/>
                        </a:rPr>
                        <a:t>第</a:t>
                      </a:r>
                      <a:r>
                        <a:rPr lang="en-US" altLang="zh-CN" sz="1400" dirty="0">
                          <a:solidFill>
                            <a:sysClr val="windowText" lastClr="000000"/>
                          </a:solidFill>
                          <a:latin typeface="微软雅黑" panose="020B0503020204020204" pitchFamily="34" charset="-122"/>
                          <a:ea typeface="微软雅黑" panose="020B0503020204020204" pitchFamily="34" charset="-122"/>
                        </a:rPr>
                        <a:t>m</a:t>
                      </a:r>
                      <a:r>
                        <a:rPr lang="zh-CN" altLang="en-US" sz="1400" dirty="0">
                          <a:solidFill>
                            <a:sysClr val="windowText" lastClr="000000"/>
                          </a:solidFill>
                          <a:latin typeface="微软雅黑" panose="020B0503020204020204" pitchFamily="34" charset="-122"/>
                          <a:ea typeface="微软雅黑" panose="020B0503020204020204" pitchFamily="34" charset="-122"/>
                        </a:rPr>
                        <a:t>轮</a:t>
                      </a:r>
                      <a:r>
                        <a:rPr lang="en-US" altLang="zh-CN" sz="1400" dirty="0">
                          <a:solidFill>
                            <a:sysClr val="windowText" lastClr="000000"/>
                          </a:solidFill>
                          <a:latin typeface="微软雅黑" panose="020B0503020204020204" pitchFamily="34" charset="-122"/>
                          <a:ea typeface="微软雅黑" panose="020B0503020204020204" pitchFamily="34" charset="-122"/>
                        </a:rPr>
                        <a:t>Bagging</a:t>
                      </a:r>
                    </a:p>
                  </a:txBody>
                  <a:tcPr anchor="ctr"/>
                </a:tc>
                <a:tc>
                  <a:txBody>
                    <a:bodyPr/>
                    <a:lstStyle/>
                    <a:p>
                      <a:pPr algn="ctr"/>
                      <a:r>
                        <a:rPr lang="zh-CN" altLang="en-US" sz="1400" dirty="0">
                          <a:solidFill>
                            <a:sysClr val="windowText" lastClr="000000"/>
                          </a:solidFill>
                          <a:latin typeface="微软雅黑" panose="020B0503020204020204" pitchFamily="34" charset="-122"/>
                          <a:ea typeface="微软雅黑" panose="020B0503020204020204" pitchFamily="34" charset="-122"/>
                        </a:rPr>
                        <a:t>第</a:t>
                      </a:r>
                      <a:r>
                        <a:rPr lang="en-US" altLang="zh-CN" sz="1400" dirty="0">
                          <a:solidFill>
                            <a:sysClr val="windowText" lastClr="000000"/>
                          </a:solidFill>
                          <a:latin typeface="微软雅黑" panose="020B0503020204020204" pitchFamily="34" charset="-122"/>
                          <a:ea typeface="微软雅黑" panose="020B0503020204020204" pitchFamily="34" charset="-122"/>
                        </a:rPr>
                        <a:t>T</a:t>
                      </a:r>
                      <a:r>
                        <a:rPr lang="zh-CN" altLang="en-US" sz="1400" dirty="0">
                          <a:solidFill>
                            <a:sysClr val="windowText" lastClr="000000"/>
                          </a:solidFill>
                          <a:latin typeface="微软雅黑" panose="020B0503020204020204" pitchFamily="34" charset="-122"/>
                          <a:ea typeface="微软雅黑" panose="020B0503020204020204" pitchFamily="34" charset="-122"/>
                        </a:rPr>
                        <a:t>次随机采样</a:t>
                      </a:r>
                      <a:endParaRPr lang="en-US" altLang="zh-CN" sz="1400" dirty="0">
                        <a:solidFill>
                          <a:sysClr val="windowText" lastClr="000000"/>
                        </a:solidFill>
                        <a:latin typeface="微软雅黑" panose="020B0503020204020204" pitchFamily="34" charset="-122"/>
                        <a:ea typeface="微软雅黑" panose="020B0503020204020204" pitchFamily="34" charset="-122"/>
                      </a:endParaRPr>
                    </a:p>
                  </a:txBody>
                  <a:tcPr anchor="ctr"/>
                </a:tc>
                <a:tc>
                  <a:txBody>
                    <a:bodyPr/>
                    <a:lstStyle/>
                    <a:p>
                      <a:pPr algn="ctr"/>
                      <a:r>
                        <a:rPr lang="zh-CN" altLang="en-US" sz="1400" dirty="0">
                          <a:solidFill>
                            <a:sysClr val="windowText" lastClr="000000"/>
                          </a:solidFill>
                          <a:latin typeface="微软雅黑" panose="020B0503020204020204" pitchFamily="34" charset="-122"/>
                          <a:ea typeface="微软雅黑" panose="020B0503020204020204" pitchFamily="34" charset="-122"/>
                        </a:rPr>
                        <a:t>指示函数</a:t>
                      </a:r>
                      <a:endParaRPr lang="en-US" sz="1400" dirty="0">
                        <a:solidFill>
                          <a:sysClr val="windowText" lastClr="000000"/>
                        </a:solidFill>
                        <a:latin typeface="微软雅黑" panose="020B0503020204020204" pitchFamily="34" charset="-122"/>
                        <a:ea typeface="微软雅黑" panose="020B0503020204020204" pitchFamily="34" charset="-122"/>
                      </a:endParaRPr>
                    </a:p>
                  </a:txBody>
                  <a:tcPr anchor="ctr"/>
                </a:tc>
                <a:tc>
                  <a:txBody>
                    <a:bodyPr/>
                    <a:lstStyle/>
                    <a:p>
                      <a:pPr algn="ctr"/>
                      <a:r>
                        <a:rPr lang="zh-CN" altLang="en-US" sz="1400" dirty="0">
                          <a:solidFill>
                            <a:sysClr val="windowText" lastClr="000000"/>
                          </a:solidFill>
                          <a:latin typeface="微软雅黑" panose="020B0503020204020204" pitchFamily="34" charset="-122"/>
                          <a:ea typeface="微软雅黑" panose="020B0503020204020204" pitchFamily="34" charset="-122"/>
                        </a:rPr>
                        <a:t>每个未标记数据为正样本的概率</a:t>
                      </a:r>
                      <a:endParaRPr lang="en-US" sz="1400" dirty="0">
                        <a:solidFill>
                          <a:sysClr val="windowText" lastClr="000000"/>
                        </a:solidFill>
                        <a:latin typeface="微软雅黑" panose="020B0503020204020204" pitchFamily="34" charset="-122"/>
                        <a:ea typeface="微软雅黑" panose="020B0503020204020204" pitchFamily="34" charset="-122"/>
                      </a:endParaRPr>
                    </a:p>
                  </a:txBody>
                  <a:tcPr anchor="ctr"/>
                </a:tc>
                <a:tc>
                  <a:txBody>
                    <a:bodyPr/>
                    <a:lstStyle/>
                    <a:p>
                      <a:pPr algn="ctr"/>
                      <a:r>
                        <a:rPr lang="zh-CN" altLang="en-US" sz="1400" dirty="0">
                          <a:solidFill>
                            <a:sysClr val="windowText" lastClr="000000"/>
                          </a:solidFill>
                          <a:latin typeface="微软雅黑" panose="020B0503020204020204" pitchFamily="34" charset="-122"/>
                          <a:ea typeface="微软雅黑" panose="020B0503020204020204" pitchFamily="34" charset="-122"/>
                        </a:rPr>
                        <a:t>未标记样本集合</a:t>
                      </a:r>
                      <a:endParaRPr lang="en-US" sz="1400" dirty="0">
                        <a:solidFill>
                          <a:sysClr val="windowText" lastClr="000000"/>
                        </a:solidFill>
                        <a:latin typeface="微软雅黑" panose="020B0503020204020204" pitchFamily="34" charset="-122"/>
                        <a:ea typeface="微软雅黑" panose="020B0503020204020204" pitchFamily="34" charset="-122"/>
                      </a:endParaRPr>
                    </a:p>
                  </a:txBody>
                  <a:tcPr anchor="ctr"/>
                </a:tc>
                <a:tc>
                  <a:txBody>
                    <a:bodyPr/>
                    <a:lstStyle/>
                    <a:p>
                      <a:pPr algn="ctr"/>
                      <a:r>
                        <a:rPr lang="zh-CN" altLang="en-US" sz="1400" dirty="0">
                          <a:solidFill>
                            <a:sysClr val="windowText" lastClr="000000"/>
                          </a:solidFill>
                          <a:latin typeface="微软雅黑" panose="020B0503020204020204" pitchFamily="34" charset="-122"/>
                          <a:ea typeface="微软雅黑" panose="020B0503020204020204" pitchFamily="34" charset="-122"/>
                        </a:rPr>
                        <a:t>袋外样本集合</a:t>
                      </a:r>
                      <a:endParaRPr lang="en-US" sz="1400" dirty="0">
                        <a:solidFill>
                          <a:sysClr val="windowText" lastClr="000000"/>
                        </a:solidFill>
                        <a:latin typeface="微软雅黑" panose="020B0503020204020204" pitchFamily="34" charset="-122"/>
                        <a:ea typeface="微软雅黑" panose="020B0503020204020204" pitchFamily="34" charset="-122"/>
                      </a:endParaRPr>
                    </a:p>
                  </a:txBody>
                  <a:tcPr anchor="ctr"/>
                </a:tc>
                <a:tc>
                  <a:txBody>
                    <a:bodyPr/>
                    <a:lstStyle/>
                    <a:p>
                      <a:pPr algn="ctr"/>
                      <a:r>
                        <a:rPr lang="zh-CN" altLang="en-US" sz="1400" dirty="0">
                          <a:solidFill>
                            <a:sysClr val="windowText" lastClr="000000"/>
                          </a:solidFill>
                          <a:latin typeface="微软雅黑" panose="020B0503020204020204" pitchFamily="34" charset="-122"/>
                          <a:ea typeface="微软雅黑" panose="020B0503020204020204" pitchFamily="34" charset="-122"/>
                        </a:rPr>
                        <a:t>可靠正样本集合</a:t>
                      </a:r>
                      <a:endParaRPr lang="en-US" sz="1400" dirty="0">
                        <a:solidFill>
                          <a:sysClr val="windowText" lastClr="000000"/>
                        </a:solidFill>
                        <a:latin typeface="微软雅黑" panose="020B0503020204020204" pitchFamily="34" charset="-122"/>
                        <a:ea typeface="微软雅黑" panose="020B0503020204020204" pitchFamily="34" charset="-122"/>
                      </a:endParaRPr>
                    </a:p>
                  </a:txBody>
                  <a:tcPr anchor="ctr"/>
                </a:tc>
                <a:tc>
                  <a:txBody>
                    <a:bodyPr/>
                    <a:lstStyle/>
                    <a:p>
                      <a:pPr algn="ctr"/>
                      <a:r>
                        <a:rPr lang="zh-CN" altLang="en-US" sz="1400" dirty="0">
                          <a:solidFill>
                            <a:sysClr val="windowText" lastClr="000000"/>
                          </a:solidFill>
                          <a:latin typeface="微软雅黑" panose="020B0503020204020204" pitchFamily="34" charset="-122"/>
                          <a:ea typeface="微软雅黑" panose="020B0503020204020204" pitchFamily="34" charset="-122"/>
                        </a:rPr>
                        <a:t>袋外分数</a:t>
                      </a:r>
                      <a:endParaRPr lang="en-US" sz="1400" dirty="0">
                        <a:solidFill>
                          <a:sysClr val="windowText" lastClr="000000"/>
                        </a:solidFill>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10001"/>
                  </a:ext>
                </a:extLst>
              </a:tr>
            </a:tbl>
          </a:graphicData>
        </a:graphic>
      </p:graphicFrame>
      <p:graphicFrame>
        <p:nvGraphicFramePr>
          <p:cNvPr id="3" name="对象 2">
            <a:extLst>
              <a:ext uri="{FF2B5EF4-FFF2-40B4-BE49-F238E27FC236}">
                <a16:creationId xmlns:a16="http://schemas.microsoft.com/office/drawing/2014/main" id="{D7F21E4F-23D1-4929-BC24-1CEA068B49B6}"/>
              </a:ext>
            </a:extLst>
          </p:cNvPr>
          <p:cNvGraphicFramePr>
            <a:graphicFrameLocks noChangeAspect="1"/>
          </p:cNvGraphicFramePr>
          <p:nvPr>
            <p:extLst>
              <p:ext uri="{D42A27DB-BD31-4B8C-83A1-F6EECF244321}">
                <p14:modId xmlns:p14="http://schemas.microsoft.com/office/powerpoint/2010/main" val="2809624730"/>
              </p:ext>
            </p:extLst>
          </p:nvPr>
        </p:nvGraphicFramePr>
        <p:xfrm>
          <a:off x="6071420" y="5856081"/>
          <a:ext cx="373626" cy="400964"/>
        </p:xfrm>
        <a:graphic>
          <a:graphicData uri="http://schemas.openxmlformats.org/presentationml/2006/ole">
            <mc:AlternateContent xmlns:mc="http://schemas.openxmlformats.org/markup-compatibility/2006">
              <mc:Choice xmlns:v="urn:schemas-microsoft-com:vml" Requires="v">
                <p:oleObj spid="_x0000_s7303" name="Equation" r:id="rId3" imgW="390471" imgH="419236" progId="Equation.DSMT4">
                  <p:embed/>
                </p:oleObj>
              </mc:Choice>
              <mc:Fallback>
                <p:oleObj name="Equation" r:id="rId3" imgW="390471" imgH="419236" progId="Equation.DSMT4">
                  <p:embed/>
                  <p:pic>
                    <p:nvPicPr>
                      <p:cNvPr id="0" name=""/>
                      <p:cNvPicPr/>
                      <p:nvPr/>
                    </p:nvPicPr>
                    <p:blipFill>
                      <a:blip r:embed="rId4"/>
                      <a:stretch>
                        <a:fillRect/>
                      </a:stretch>
                    </p:blipFill>
                    <p:spPr>
                      <a:xfrm>
                        <a:off x="6071420" y="5856081"/>
                        <a:ext cx="373626" cy="400964"/>
                      </a:xfrm>
                      <a:prstGeom prst="rect">
                        <a:avLst/>
                      </a:prstGeom>
                    </p:spPr>
                  </p:pic>
                </p:oleObj>
              </mc:Fallback>
            </mc:AlternateContent>
          </a:graphicData>
        </a:graphic>
      </p:graphicFrame>
      <p:sp>
        <p:nvSpPr>
          <p:cNvPr id="47" name="文本框 46">
            <a:extLst>
              <a:ext uri="{FF2B5EF4-FFF2-40B4-BE49-F238E27FC236}">
                <a16:creationId xmlns:a16="http://schemas.microsoft.com/office/drawing/2014/main" id="{6C619CDF-56C6-400B-B1BB-1ED562568EDD}"/>
              </a:ext>
            </a:extLst>
          </p:cNvPr>
          <p:cNvSpPr txBox="1"/>
          <p:nvPr/>
        </p:nvSpPr>
        <p:spPr>
          <a:xfrm>
            <a:off x="3144805" y="2789510"/>
            <a:ext cx="1000800" cy="903005"/>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endParaRPr lang="zh-CN" altLang="en-US" sz="4800" dirty="0"/>
          </a:p>
        </p:txBody>
      </p:sp>
      <p:graphicFrame>
        <p:nvGraphicFramePr>
          <p:cNvPr id="48" name="对象 47">
            <a:extLst>
              <a:ext uri="{FF2B5EF4-FFF2-40B4-BE49-F238E27FC236}">
                <a16:creationId xmlns:a16="http://schemas.microsoft.com/office/drawing/2014/main" id="{523560E0-D033-4964-88CF-6AAD9674A8BC}"/>
              </a:ext>
            </a:extLst>
          </p:cNvPr>
          <p:cNvGraphicFramePr>
            <a:graphicFrameLocks noChangeAspect="1"/>
          </p:cNvGraphicFramePr>
          <p:nvPr>
            <p:extLst>
              <p:ext uri="{D42A27DB-BD31-4B8C-83A1-F6EECF244321}">
                <p14:modId xmlns:p14="http://schemas.microsoft.com/office/powerpoint/2010/main" val="1486910936"/>
              </p:ext>
            </p:extLst>
          </p:nvPr>
        </p:nvGraphicFramePr>
        <p:xfrm>
          <a:off x="3287478" y="2949559"/>
          <a:ext cx="792088" cy="654334"/>
        </p:xfrm>
        <a:graphic>
          <a:graphicData uri="http://schemas.openxmlformats.org/presentationml/2006/ole">
            <mc:AlternateContent xmlns:mc="http://schemas.openxmlformats.org/markup-compatibility/2006">
              <mc:Choice xmlns:v="urn:schemas-microsoft-com:vml" Requires="v">
                <p:oleObj spid="_x0000_s7304" name="Equation" r:id="rId5" imgW="291960" imgH="241200" progId="Equation.DSMT4">
                  <p:embed/>
                </p:oleObj>
              </mc:Choice>
              <mc:Fallback>
                <p:oleObj name="Equation" r:id="rId5" imgW="291960" imgH="241200" progId="Equation.DSMT4">
                  <p:embed/>
                  <p:pic>
                    <p:nvPicPr>
                      <p:cNvPr id="196" name="对象 195">
                        <a:extLst>
                          <a:ext uri="{FF2B5EF4-FFF2-40B4-BE49-F238E27FC236}">
                            <a16:creationId xmlns:a16="http://schemas.microsoft.com/office/drawing/2014/main" id="{55DADCF7-B434-44B7-AB38-6366AD01C36E}"/>
                          </a:ext>
                        </a:extLst>
                      </p:cNvPr>
                      <p:cNvPicPr/>
                      <p:nvPr/>
                    </p:nvPicPr>
                    <p:blipFill>
                      <a:blip r:embed="rId6"/>
                      <a:stretch>
                        <a:fillRect/>
                      </a:stretch>
                    </p:blipFill>
                    <p:spPr>
                      <a:xfrm>
                        <a:off x="3287478" y="2949559"/>
                        <a:ext cx="792088" cy="654334"/>
                      </a:xfrm>
                      <a:prstGeom prst="rect">
                        <a:avLst/>
                      </a:prstGeom>
                    </p:spPr>
                  </p:pic>
                </p:oleObj>
              </mc:Fallback>
            </mc:AlternateContent>
          </a:graphicData>
        </a:graphic>
      </p:graphicFrame>
      <p:sp>
        <p:nvSpPr>
          <p:cNvPr id="50" name="文本框 49">
            <a:extLst>
              <a:ext uri="{FF2B5EF4-FFF2-40B4-BE49-F238E27FC236}">
                <a16:creationId xmlns:a16="http://schemas.microsoft.com/office/drawing/2014/main" id="{CE7BEEAD-813C-4EC4-8B85-F08803BC35D0}"/>
              </a:ext>
            </a:extLst>
          </p:cNvPr>
          <p:cNvSpPr txBox="1"/>
          <p:nvPr/>
        </p:nvSpPr>
        <p:spPr>
          <a:xfrm>
            <a:off x="5593077" y="1767946"/>
            <a:ext cx="720080" cy="504056"/>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endParaRPr lang="zh-CN" altLang="en-US" sz="4800" dirty="0"/>
          </a:p>
        </p:txBody>
      </p:sp>
      <p:sp>
        <p:nvSpPr>
          <p:cNvPr id="51" name="文本框 50">
            <a:extLst>
              <a:ext uri="{FF2B5EF4-FFF2-40B4-BE49-F238E27FC236}">
                <a16:creationId xmlns:a16="http://schemas.microsoft.com/office/drawing/2014/main" id="{997C6362-0A44-468B-B2F3-E45D2BE42960}"/>
              </a:ext>
            </a:extLst>
          </p:cNvPr>
          <p:cNvSpPr txBox="1"/>
          <p:nvPr/>
        </p:nvSpPr>
        <p:spPr>
          <a:xfrm>
            <a:off x="6457173" y="1767946"/>
            <a:ext cx="720080" cy="504056"/>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endParaRPr lang="zh-CN" altLang="en-US" sz="4800" dirty="0"/>
          </a:p>
        </p:txBody>
      </p:sp>
      <p:sp>
        <p:nvSpPr>
          <p:cNvPr id="52" name="文本框 51">
            <a:extLst>
              <a:ext uri="{FF2B5EF4-FFF2-40B4-BE49-F238E27FC236}">
                <a16:creationId xmlns:a16="http://schemas.microsoft.com/office/drawing/2014/main" id="{7E04CB7F-46E8-490F-B50F-3F7BF229B34F}"/>
              </a:ext>
            </a:extLst>
          </p:cNvPr>
          <p:cNvSpPr txBox="1"/>
          <p:nvPr/>
        </p:nvSpPr>
        <p:spPr>
          <a:xfrm>
            <a:off x="5593077" y="2848065"/>
            <a:ext cx="720080" cy="504056"/>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endParaRPr lang="zh-CN" altLang="en-US" sz="4800" dirty="0"/>
          </a:p>
        </p:txBody>
      </p:sp>
      <p:sp>
        <p:nvSpPr>
          <p:cNvPr id="53" name="文本框 52">
            <a:extLst>
              <a:ext uri="{FF2B5EF4-FFF2-40B4-BE49-F238E27FC236}">
                <a16:creationId xmlns:a16="http://schemas.microsoft.com/office/drawing/2014/main" id="{00BF52F3-249D-4241-8B01-F142F67BF5FF}"/>
              </a:ext>
            </a:extLst>
          </p:cNvPr>
          <p:cNvSpPr txBox="1"/>
          <p:nvPr/>
        </p:nvSpPr>
        <p:spPr>
          <a:xfrm>
            <a:off x="5593077" y="4524871"/>
            <a:ext cx="720080" cy="504056"/>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endParaRPr lang="zh-CN" altLang="en-US" sz="4800" dirty="0"/>
          </a:p>
        </p:txBody>
      </p:sp>
      <p:graphicFrame>
        <p:nvGraphicFramePr>
          <p:cNvPr id="54" name="对象 53">
            <a:extLst>
              <a:ext uri="{FF2B5EF4-FFF2-40B4-BE49-F238E27FC236}">
                <a16:creationId xmlns:a16="http://schemas.microsoft.com/office/drawing/2014/main" id="{87E76222-91FF-47FF-A00A-537CED49628F}"/>
              </a:ext>
            </a:extLst>
          </p:cNvPr>
          <p:cNvGraphicFramePr>
            <a:graphicFrameLocks noChangeAspect="1"/>
          </p:cNvGraphicFramePr>
          <p:nvPr>
            <p:extLst>
              <p:ext uri="{D42A27DB-BD31-4B8C-83A1-F6EECF244321}">
                <p14:modId xmlns:p14="http://schemas.microsoft.com/office/powerpoint/2010/main" val="3991975370"/>
              </p:ext>
            </p:extLst>
          </p:nvPr>
        </p:nvGraphicFramePr>
        <p:xfrm>
          <a:off x="6553564" y="1703595"/>
          <a:ext cx="527298" cy="632758"/>
        </p:xfrm>
        <a:graphic>
          <a:graphicData uri="http://schemas.openxmlformats.org/presentationml/2006/ole">
            <mc:AlternateContent xmlns:mc="http://schemas.openxmlformats.org/markup-compatibility/2006">
              <mc:Choice xmlns:v="urn:schemas-microsoft-com:vml" Requires="v">
                <p:oleObj spid="_x0000_s7305" name="Equation" r:id="rId7" imgW="190440" imgH="228600" progId="Equation.DSMT4">
                  <p:embed/>
                </p:oleObj>
              </mc:Choice>
              <mc:Fallback>
                <p:oleObj name="Equation" r:id="rId7" imgW="190440" imgH="228600" progId="Equation.DSMT4">
                  <p:embed/>
                  <p:pic>
                    <p:nvPicPr>
                      <p:cNvPr id="201" name="对象 200">
                        <a:extLst>
                          <a:ext uri="{FF2B5EF4-FFF2-40B4-BE49-F238E27FC236}">
                            <a16:creationId xmlns:a16="http://schemas.microsoft.com/office/drawing/2014/main" id="{56C879BE-B95D-476D-B8B0-15CBA467F1F0}"/>
                          </a:ext>
                        </a:extLst>
                      </p:cNvPr>
                      <p:cNvPicPr/>
                      <p:nvPr/>
                    </p:nvPicPr>
                    <p:blipFill>
                      <a:blip r:embed="rId8"/>
                      <a:stretch>
                        <a:fillRect/>
                      </a:stretch>
                    </p:blipFill>
                    <p:spPr>
                      <a:xfrm>
                        <a:off x="6553564" y="1703595"/>
                        <a:ext cx="527298" cy="632758"/>
                      </a:xfrm>
                      <a:prstGeom prst="rect">
                        <a:avLst/>
                      </a:prstGeom>
                    </p:spPr>
                  </p:pic>
                </p:oleObj>
              </mc:Fallback>
            </mc:AlternateContent>
          </a:graphicData>
        </a:graphic>
      </p:graphicFrame>
      <p:sp>
        <p:nvSpPr>
          <p:cNvPr id="55" name="文本框 54">
            <a:extLst>
              <a:ext uri="{FF2B5EF4-FFF2-40B4-BE49-F238E27FC236}">
                <a16:creationId xmlns:a16="http://schemas.microsoft.com/office/drawing/2014/main" id="{2CBFC9D7-1DBD-4916-9F0B-9E08C92DD90C}"/>
              </a:ext>
            </a:extLst>
          </p:cNvPr>
          <p:cNvSpPr txBox="1"/>
          <p:nvPr/>
        </p:nvSpPr>
        <p:spPr>
          <a:xfrm>
            <a:off x="6457173" y="2848065"/>
            <a:ext cx="720080" cy="504056"/>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endParaRPr lang="zh-CN" altLang="en-US" sz="4800" dirty="0"/>
          </a:p>
        </p:txBody>
      </p:sp>
      <p:graphicFrame>
        <p:nvGraphicFramePr>
          <p:cNvPr id="56" name="对象 55">
            <a:extLst>
              <a:ext uri="{FF2B5EF4-FFF2-40B4-BE49-F238E27FC236}">
                <a16:creationId xmlns:a16="http://schemas.microsoft.com/office/drawing/2014/main" id="{97EE7032-AD37-4290-851B-E558F6D476DC}"/>
              </a:ext>
            </a:extLst>
          </p:cNvPr>
          <p:cNvGraphicFramePr>
            <a:graphicFrameLocks noChangeAspect="1"/>
          </p:cNvGraphicFramePr>
          <p:nvPr>
            <p:extLst>
              <p:ext uri="{D42A27DB-BD31-4B8C-83A1-F6EECF244321}">
                <p14:modId xmlns:p14="http://schemas.microsoft.com/office/powerpoint/2010/main" val="1612340988"/>
              </p:ext>
            </p:extLst>
          </p:nvPr>
        </p:nvGraphicFramePr>
        <p:xfrm>
          <a:off x="6553564" y="2783714"/>
          <a:ext cx="527298" cy="632758"/>
        </p:xfrm>
        <a:graphic>
          <a:graphicData uri="http://schemas.openxmlformats.org/presentationml/2006/ole">
            <mc:AlternateContent xmlns:mc="http://schemas.openxmlformats.org/markup-compatibility/2006">
              <mc:Choice xmlns:v="urn:schemas-microsoft-com:vml" Requires="v">
                <p:oleObj spid="_x0000_s7306" name="Equation" r:id="rId9" imgW="190440" imgH="228600" progId="Equation.DSMT4">
                  <p:embed/>
                </p:oleObj>
              </mc:Choice>
              <mc:Fallback>
                <p:oleObj name="Equation" r:id="rId9" imgW="190440" imgH="228600" progId="Equation.DSMT4">
                  <p:embed/>
                  <p:pic>
                    <p:nvPicPr>
                      <p:cNvPr id="203" name="对象 202">
                        <a:extLst>
                          <a:ext uri="{FF2B5EF4-FFF2-40B4-BE49-F238E27FC236}">
                            <a16:creationId xmlns:a16="http://schemas.microsoft.com/office/drawing/2014/main" id="{42D5CE3E-4B87-4624-B4BA-A717B58A8F70}"/>
                          </a:ext>
                        </a:extLst>
                      </p:cNvPr>
                      <p:cNvPicPr/>
                      <p:nvPr/>
                    </p:nvPicPr>
                    <p:blipFill>
                      <a:blip r:embed="rId8"/>
                      <a:stretch>
                        <a:fillRect/>
                      </a:stretch>
                    </p:blipFill>
                    <p:spPr>
                      <a:xfrm>
                        <a:off x="6553564" y="2783714"/>
                        <a:ext cx="527298" cy="632758"/>
                      </a:xfrm>
                      <a:prstGeom prst="rect">
                        <a:avLst/>
                      </a:prstGeom>
                    </p:spPr>
                  </p:pic>
                </p:oleObj>
              </mc:Fallback>
            </mc:AlternateContent>
          </a:graphicData>
        </a:graphic>
      </p:graphicFrame>
      <p:sp>
        <p:nvSpPr>
          <p:cNvPr id="57" name="文本框 56">
            <a:extLst>
              <a:ext uri="{FF2B5EF4-FFF2-40B4-BE49-F238E27FC236}">
                <a16:creationId xmlns:a16="http://schemas.microsoft.com/office/drawing/2014/main" id="{BB20B052-8FAB-47C2-A666-C1D9B323F90E}"/>
              </a:ext>
            </a:extLst>
          </p:cNvPr>
          <p:cNvSpPr txBox="1"/>
          <p:nvPr/>
        </p:nvSpPr>
        <p:spPr>
          <a:xfrm>
            <a:off x="6457173" y="4524871"/>
            <a:ext cx="720080" cy="504056"/>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endParaRPr lang="zh-CN" altLang="en-US" sz="4800" dirty="0"/>
          </a:p>
        </p:txBody>
      </p:sp>
      <p:graphicFrame>
        <p:nvGraphicFramePr>
          <p:cNvPr id="58" name="对象 57">
            <a:extLst>
              <a:ext uri="{FF2B5EF4-FFF2-40B4-BE49-F238E27FC236}">
                <a16:creationId xmlns:a16="http://schemas.microsoft.com/office/drawing/2014/main" id="{CCC0CD4E-B2E8-48A3-B190-91D64EC7F8DF}"/>
              </a:ext>
            </a:extLst>
          </p:cNvPr>
          <p:cNvGraphicFramePr>
            <a:graphicFrameLocks noChangeAspect="1"/>
          </p:cNvGraphicFramePr>
          <p:nvPr>
            <p:extLst>
              <p:ext uri="{D42A27DB-BD31-4B8C-83A1-F6EECF244321}">
                <p14:modId xmlns:p14="http://schemas.microsoft.com/office/powerpoint/2010/main" val="2003605834"/>
              </p:ext>
            </p:extLst>
          </p:nvPr>
        </p:nvGraphicFramePr>
        <p:xfrm>
          <a:off x="6553564" y="4460520"/>
          <a:ext cx="527298" cy="632758"/>
        </p:xfrm>
        <a:graphic>
          <a:graphicData uri="http://schemas.openxmlformats.org/presentationml/2006/ole">
            <mc:AlternateContent xmlns:mc="http://schemas.openxmlformats.org/markup-compatibility/2006">
              <mc:Choice xmlns:v="urn:schemas-microsoft-com:vml" Requires="v">
                <p:oleObj spid="_x0000_s7307" name="Equation" r:id="rId10" imgW="190440" imgH="228600" progId="Equation.DSMT4">
                  <p:embed/>
                </p:oleObj>
              </mc:Choice>
              <mc:Fallback>
                <p:oleObj name="Equation" r:id="rId10" imgW="190440" imgH="228600" progId="Equation.DSMT4">
                  <p:embed/>
                  <p:pic>
                    <p:nvPicPr>
                      <p:cNvPr id="205" name="对象 204">
                        <a:extLst>
                          <a:ext uri="{FF2B5EF4-FFF2-40B4-BE49-F238E27FC236}">
                            <a16:creationId xmlns:a16="http://schemas.microsoft.com/office/drawing/2014/main" id="{64C7BF38-E00D-4E58-973D-7FEFE9A9E3A8}"/>
                          </a:ext>
                        </a:extLst>
                      </p:cNvPr>
                      <p:cNvPicPr/>
                      <p:nvPr/>
                    </p:nvPicPr>
                    <p:blipFill>
                      <a:blip r:embed="rId8"/>
                      <a:stretch>
                        <a:fillRect/>
                      </a:stretch>
                    </p:blipFill>
                    <p:spPr>
                      <a:xfrm>
                        <a:off x="6553564" y="4460520"/>
                        <a:ext cx="527298" cy="632758"/>
                      </a:xfrm>
                      <a:prstGeom prst="rect">
                        <a:avLst/>
                      </a:prstGeom>
                    </p:spPr>
                  </p:pic>
                </p:oleObj>
              </mc:Fallback>
            </mc:AlternateContent>
          </a:graphicData>
        </a:graphic>
      </p:graphicFrame>
      <p:graphicFrame>
        <p:nvGraphicFramePr>
          <p:cNvPr id="59" name="对象 58">
            <a:extLst>
              <a:ext uri="{FF2B5EF4-FFF2-40B4-BE49-F238E27FC236}">
                <a16:creationId xmlns:a16="http://schemas.microsoft.com/office/drawing/2014/main" id="{15F37E26-F799-4DE2-A641-443141C04042}"/>
              </a:ext>
            </a:extLst>
          </p:cNvPr>
          <p:cNvGraphicFramePr>
            <a:graphicFrameLocks noChangeAspect="1"/>
          </p:cNvGraphicFramePr>
          <p:nvPr>
            <p:extLst>
              <p:ext uri="{D42A27DB-BD31-4B8C-83A1-F6EECF244321}">
                <p14:modId xmlns:p14="http://schemas.microsoft.com/office/powerpoint/2010/main" val="2816317657"/>
              </p:ext>
            </p:extLst>
          </p:nvPr>
        </p:nvGraphicFramePr>
        <p:xfrm>
          <a:off x="5689468" y="1734864"/>
          <a:ext cx="527297" cy="556591"/>
        </p:xfrm>
        <a:graphic>
          <a:graphicData uri="http://schemas.openxmlformats.org/presentationml/2006/ole">
            <mc:AlternateContent xmlns:mc="http://schemas.openxmlformats.org/markup-compatibility/2006">
              <mc:Choice xmlns:v="urn:schemas-microsoft-com:vml" Requires="v">
                <p:oleObj spid="_x0000_s7308" name="Equation" r:id="rId11" imgW="228600" imgH="241200" progId="Equation.DSMT4">
                  <p:embed/>
                </p:oleObj>
              </mc:Choice>
              <mc:Fallback>
                <p:oleObj name="Equation" r:id="rId11" imgW="228600" imgH="241200" progId="Equation.DSMT4">
                  <p:embed/>
                  <p:pic>
                    <p:nvPicPr>
                      <p:cNvPr id="206" name="对象 205">
                        <a:extLst>
                          <a:ext uri="{FF2B5EF4-FFF2-40B4-BE49-F238E27FC236}">
                            <a16:creationId xmlns:a16="http://schemas.microsoft.com/office/drawing/2014/main" id="{277D6AA7-5EF7-4804-B158-6CED62545A7F}"/>
                          </a:ext>
                        </a:extLst>
                      </p:cNvPr>
                      <p:cNvPicPr/>
                      <p:nvPr/>
                    </p:nvPicPr>
                    <p:blipFill>
                      <a:blip r:embed="rId12"/>
                      <a:stretch>
                        <a:fillRect/>
                      </a:stretch>
                    </p:blipFill>
                    <p:spPr>
                      <a:xfrm>
                        <a:off x="5689468" y="1734864"/>
                        <a:ext cx="527297" cy="556591"/>
                      </a:xfrm>
                      <a:prstGeom prst="rect">
                        <a:avLst/>
                      </a:prstGeom>
                    </p:spPr>
                  </p:pic>
                </p:oleObj>
              </mc:Fallback>
            </mc:AlternateContent>
          </a:graphicData>
        </a:graphic>
      </p:graphicFrame>
      <p:graphicFrame>
        <p:nvGraphicFramePr>
          <p:cNvPr id="60" name="对象 59">
            <a:extLst>
              <a:ext uri="{FF2B5EF4-FFF2-40B4-BE49-F238E27FC236}">
                <a16:creationId xmlns:a16="http://schemas.microsoft.com/office/drawing/2014/main" id="{31CE57B7-0165-4041-AE2C-7C25E34B09E2}"/>
              </a:ext>
            </a:extLst>
          </p:cNvPr>
          <p:cNvGraphicFramePr>
            <a:graphicFrameLocks noChangeAspect="1"/>
          </p:cNvGraphicFramePr>
          <p:nvPr>
            <p:extLst>
              <p:ext uri="{D42A27DB-BD31-4B8C-83A1-F6EECF244321}">
                <p14:modId xmlns:p14="http://schemas.microsoft.com/office/powerpoint/2010/main" val="88502980"/>
              </p:ext>
            </p:extLst>
          </p:nvPr>
        </p:nvGraphicFramePr>
        <p:xfrm>
          <a:off x="5692745" y="2828630"/>
          <a:ext cx="527297" cy="556591"/>
        </p:xfrm>
        <a:graphic>
          <a:graphicData uri="http://schemas.openxmlformats.org/presentationml/2006/ole">
            <mc:AlternateContent xmlns:mc="http://schemas.openxmlformats.org/markup-compatibility/2006">
              <mc:Choice xmlns:v="urn:schemas-microsoft-com:vml" Requires="v">
                <p:oleObj spid="_x0000_s7309" name="Equation" r:id="rId13" imgW="228600" imgH="241200" progId="Equation.DSMT4">
                  <p:embed/>
                </p:oleObj>
              </mc:Choice>
              <mc:Fallback>
                <p:oleObj name="Equation" r:id="rId13" imgW="228600" imgH="241200" progId="Equation.DSMT4">
                  <p:embed/>
                  <p:pic>
                    <p:nvPicPr>
                      <p:cNvPr id="207" name="对象 206">
                        <a:extLst>
                          <a:ext uri="{FF2B5EF4-FFF2-40B4-BE49-F238E27FC236}">
                            <a16:creationId xmlns:a16="http://schemas.microsoft.com/office/drawing/2014/main" id="{C36C166B-C4E2-4F0B-AC05-7518953F17BC}"/>
                          </a:ext>
                        </a:extLst>
                      </p:cNvPr>
                      <p:cNvPicPr/>
                      <p:nvPr/>
                    </p:nvPicPr>
                    <p:blipFill>
                      <a:blip r:embed="rId14"/>
                      <a:stretch>
                        <a:fillRect/>
                      </a:stretch>
                    </p:blipFill>
                    <p:spPr>
                      <a:xfrm>
                        <a:off x="5692745" y="2828630"/>
                        <a:ext cx="527297" cy="556591"/>
                      </a:xfrm>
                      <a:prstGeom prst="rect">
                        <a:avLst/>
                      </a:prstGeom>
                    </p:spPr>
                  </p:pic>
                </p:oleObj>
              </mc:Fallback>
            </mc:AlternateContent>
          </a:graphicData>
        </a:graphic>
      </p:graphicFrame>
      <p:graphicFrame>
        <p:nvGraphicFramePr>
          <p:cNvPr id="61" name="对象 60">
            <a:extLst>
              <a:ext uri="{FF2B5EF4-FFF2-40B4-BE49-F238E27FC236}">
                <a16:creationId xmlns:a16="http://schemas.microsoft.com/office/drawing/2014/main" id="{666F2BBF-4A83-486B-8DCD-C64951FB74C5}"/>
              </a:ext>
            </a:extLst>
          </p:cNvPr>
          <p:cNvGraphicFramePr>
            <a:graphicFrameLocks noChangeAspect="1"/>
          </p:cNvGraphicFramePr>
          <p:nvPr>
            <p:extLst>
              <p:ext uri="{D42A27DB-BD31-4B8C-83A1-F6EECF244321}">
                <p14:modId xmlns:p14="http://schemas.microsoft.com/office/powerpoint/2010/main" val="3326048035"/>
              </p:ext>
            </p:extLst>
          </p:nvPr>
        </p:nvGraphicFramePr>
        <p:xfrm>
          <a:off x="5665953" y="4503307"/>
          <a:ext cx="555625" cy="557212"/>
        </p:xfrm>
        <a:graphic>
          <a:graphicData uri="http://schemas.openxmlformats.org/presentationml/2006/ole">
            <mc:AlternateContent xmlns:mc="http://schemas.openxmlformats.org/markup-compatibility/2006">
              <mc:Choice xmlns:v="urn:schemas-microsoft-com:vml" Requires="v">
                <p:oleObj spid="_x0000_s7310" name="Equation" r:id="rId15" imgW="241200" imgH="241200" progId="Equation.DSMT4">
                  <p:embed/>
                </p:oleObj>
              </mc:Choice>
              <mc:Fallback>
                <p:oleObj name="Equation" r:id="rId15" imgW="241200" imgH="241200" progId="Equation.DSMT4">
                  <p:embed/>
                  <p:pic>
                    <p:nvPicPr>
                      <p:cNvPr id="208" name="对象 207">
                        <a:extLst>
                          <a:ext uri="{FF2B5EF4-FFF2-40B4-BE49-F238E27FC236}">
                            <a16:creationId xmlns:a16="http://schemas.microsoft.com/office/drawing/2014/main" id="{2E45BEF9-0E7A-4CD0-8CE1-A6304F8AA20C}"/>
                          </a:ext>
                        </a:extLst>
                      </p:cNvPr>
                      <p:cNvPicPr/>
                      <p:nvPr/>
                    </p:nvPicPr>
                    <p:blipFill>
                      <a:blip r:embed="rId16"/>
                      <a:stretch>
                        <a:fillRect/>
                      </a:stretch>
                    </p:blipFill>
                    <p:spPr>
                      <a:xfrm>
                        <a:off x="5665953" y="4503307"/>
                        <a:ext cx="555625" cy="557212"/>
                      </a:xfrm>
                      <a:prstGeom prst="rect">
                        <a:avLst/>
                      </a:prstGeom>
                    </p:spPr>
                  </p:pic>
                </p:oleObj>
              </mc:Fallback>
            </mc:AlternateContent>
          </a:graphicData>
        </a:graphic>
      </p:graphicFrame>
      <p:cxnSp>
        <p:nvCxnSpPr>
          <p:cNvPr id="62" name="直接箭头连接符 61">
            <a:extLst>
              <a:ext uri="{FF2B5EF4-FFF2-40B4-BE49-F238E27FC236}">
                <a16:creationId xmlns:a16="http://schemas.microsoft.com/office/drawing/2014/main" id="{0E7A0B16-2893-4932-A85E-ED1825AFF6C1}"/>
              </a:ext>
            </a:extLst>
          </p:cNvPr>
          <p:cNvCxnSpPr>
            <a:cxnSpLocks/>
            <a:stCxn id="47" idx="3"/>
          </p:cNvCxnSpPr>
          <p:nvPr/>
        </p:nvCxnSpPr>
        <p:spPr>
          <a:xfrm flipV="1">
            <a:off x="4145605" y="1944869"/>
            <a:ext cx="1447472" cy="12961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直接箭头连接符 62">
            <a:extLst>
              <a:ext uri="{FF2B5EF4-FFF2-40B4-BE49-F238E27FC236}">
                <a16:creationId xmlns:a16="http://schemas.microsoft.com/office/drawing/2014/main" id="{F0B37C03-AB5A-4EBE-9071-CE371C1F0CBA}"/>
              </a:ext>
            </a:extLst>
          </p:cNvPr>
          <p:cNvCxnSpPr>
            <a:cxnSpLocks/>
            <a:stCxn id="47" idx="3"/>
            <a:endCxn id="52" idx="1"/>
          </p:cNvCxnSpPr>
          <p:nvPr/>
        </p:nvCxnSpPr>
        <p:spPr>
          <a:xfrm flipV="1">
            <a:off x="4145605" y="3100093"/>
            <a:ext cx="1447472" cy="1409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 name="直接箭头连接符 63">
            <a:extLst>
              <a:ext uri="{FF2B5EF4-FFF2-40B4-BE49-F238E27FC236}">
                <a16:creationId xmlns:a16="http://schemas.microsoft.com/office/drawing/2014/main" id="{31F147D0-690A-4BF1-BC63-286AA51C4F86}"/>
              </a:ext>
            </a:extLst>
          </p:cNvPr>
          <p:cNvCxnSpPr>
            <a:cxnSpLocks/>
            <a:stCxn id="47" idx="3"/>
            <a:endCxn id="53" idx="1"/>
          </p:cNvCxnSpPr>
          <p:nvPr/>
        </p:nvCxnSpPr>
        <p:spPr>
          <a:xfrm>
            <a:off x="4145605" y="3241013"/>
            <a:ext cx="1447472" cy="15358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5" name="文本框 64">
            <a:extLst>
              <a:ext uri="{FF2B5EF4-FFF2-40B4-BE49-F238E27FC236}">
                <a16:creationId xmlns:a16="http://schemas.microsoft.com/office/drawing/2014/main" id="{A7DC1B09-6701-41C9-A715-DD4A9E9B4BC5}"/>
              </a:ext>
            </a:extLst>
          </p:cNvPr>
          <p:cNvSpPr txBox="1"/>
          <p:nvPr/>
        </p:nvSpPr>
        <p:spPr>
          <a:xfrm>
            <a:off x="7897333" y="1835308"/>
            <a:ext cx="994183" cy="369332"/>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endParaRPr lang="zh-CN" altLang="en-US" dirty="0"/>
          </a:p>
        </p:txBody>
      </p:sp>
      <p:cxnSp>
        <p:nvCxnSpPr>
          <p:cNvPr id="66" name="直接箭头连接符 65">
            <a:extLst>
              <a:ext uri="{FF2B5EF4-FFF2-40B4-BE49-F238E27FC236}">
                <a16:creationId xmlns:a16="http://schemas.microsoft.com/office/drawing/2014/main" id="{D8946867-079E-4B32-B1F9-94D8040B06A6}"/>
              </a:ext>
            </a:extLst>
          </p:cNvPr>
          <p:cNvCxnSpPr>
            <a:cxnSpLocks/>
            <a:stCxn id="51" idx="3"/>
            <a:endCxn id="65" idx="1"/>
          </p:cNvCxnSpPr>
          <p:nvPr/>
        </p:nvCxnSpPr>
        <p:spPr>
          <a:xfrm>
            <a:off x="7177253" y="2019974"/>
            <a:ext cx="7200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7" name="文本框 66">
            <a:extLst>
              <a:ext uri="{FF2B5EF4-FFF2-40B4-BE49-F238E27FC236}">
                <a16:creationId xmlns:a16="http://schemas.microsoft.com/office/drawing/2014/main" id="{563B3063-F1AF-434D-BF24-CD6CD2D338A1}"/>
              </a:ext>
            </a:extLst>
          </p:cNvPr>
          <p:cNvSpPr txBox="1"/>
          <p:nvPr/>
        </p:nvSpPr>
        <p:spPr>
          <a:xfrm>
            <a:off x="7251002" y="1993168"/>
            <a:ext cx="527260" cy="307777"/>
          </a:xfrm>
          <a:prstGeom prst="rect">
            <a:avLst/>
          </a:prstGeom>
          <a:noFill/>
        </p:spPr>
        <p:txBody>
          <a:bodyPr wrap="none" rtlCol="0">
            <a:spAutoFit/>
          </a:bodyPr>
          <a:lstStyle/>
          <a:p>
            <a:r>
              <a:rPr lang="en-US" altLang="zh-CN" sz="1400" dirty="0"/>
              <a:t>train</a:t>
            </a:r>
            <a:endParaRPr lang="zh-CN" altLang="en-US" sz="1400" dirty="0"/>
          </a:p>
        </p:txBody>
      </p:sp>
      <p:sp>
        <p:nvSpPr>
          <p:cNvPr id="68" name="文本框 67">
            <a:extLst>
              <a:ext uri="{FF2B5EF4-FFF2-40B4-BE49-F238E27FC236}">
                <a16:creationId xmlns:a16="http://schemas.microsoft.com/office/drawing/2014/main" id="{A2B4ACA9-457B-44B1-A700-1E3CC84EA60F}"/>
              </a:ext>
            </a:extLst>
          </p:cNvPr>
          <p:cNvSpPr txBox="1"/>
          <p:nvPr/>
        </p:nvSpPr>
        <p:spPr>
          <a:xfrm>
            <a:off x="7897333" y="2915427"/>
            <a:ext cx="994183" cy="369332"/>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endParaRPr lang="zh-CN" altLang="en-US" dirty="0"/>
          </a:p>
        </p:txBody>
      </p:sp>
      <p:sp>
        <p:nvSpPr>
          <p:cNvPr id="69" name="文本框 68">
            <a:extLst>
              <a:ext uri="{FF2B5EF4-FFF2-40B4-BE49-F238E27FC236}">
                <a16:creationId xmlns:a16="http://schemas.microsoft.com/office/drawing/2014/main" id="{865CD7EB-7709-48B7-96B6-38B5323D0595}"/>
              </a:ext>
            </a:extLst>
          </p:cNvPr>
          <p:cNvSpPr txBox="1"/>
          <p:nvPr/>
        </p:nvSpPr>
        <p:spPr>
          <a:xfrm>
            <a:off x="7251002" y="3100093"/>
            <a:ext cx="527260" cy="523220"/>
          </a:xfrm>
          <a:prstGeom prst="rect">
            <a:avLst/>
          </a:prstGeom>
          <a:noFill/>
        </p:spPr>
        <p:txBody>
          <a:bodyPr wrap="none" rtlCol="0">
            <a:spAutoFit/>
          </a:bodyPr>
          <a:lstStyle/>
          <a:p>
            <a:r>
              <a:rPr lang="en-US" altLang="zh-CN" sz="1400" dirty="0"/>
              <a:t>train</a:t>
            </a:r>
            <a:endParaRPr lang="zh-CN" altLang="en-US" sz="1400" dirty="0"/>
          </a:p>
          <a:p>
            <a:endParaRPr lang="zh-CN" altLang="en-US" sz="1400" dirty="0"/>
          </a:p>
        </p:txBody>
      </p:sp>
      <p:cxnSp>
        <p:nvCxnSpPr>
          <p:cNvPr id="70" name="直接箭头连接符 69">
            <a:extLst>
              <a:ext uri="{FF2B5EF4-FFF2-40B4-BE49-F238E27FC236}">
                <a16:creationId xmlns:a16="http://schemas.microsoft.com/office/drawing/2014/main" id="{2EB42A1C-1AA5-465E-996F-E092E0EF18D4}"/>
              </a:ext>
            </a:extLst>
          </p:cNvPr>
          <p:cNvCxnSpPr>
            <a:cxnSpLocks/>
            <a:stCxn id="55" idx="3"/>
            <a:endCxn id="68" idx="1"/>
          </p:cNvCxnSpPr>
          <p:nvPr/>
        </p:nvCxnSpPr>
        <p:spPr>
          <a:xfrm>
            <a:off x="7177253" y="3100093"/>
            <a:ext cx="7200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1" name="文本框 70">
            <a:extLst>
              <a:ext uri="{FF2B5EF4-FFF2-40B4-BE49-F238E27FC236}">
                <a16:creationId xmlns:a16="http://schemas.microsoft.com/office/drawing/2014/main" id="{A84FD1AD-808F-47E0-91FD-954E3DB14128}"/>
              </a:ext>
            </a:extLst>
          </p:cNvPr>
          <p:cNvSpPr txBox="1"/>
          <p:nvPr/>
        </p:nvSpPr>
        <p:spPr>
          <a:xfrm>
            <a:off x="7897333" y="4592233"/>
            <a:ext cx="989373" cy="369332"/>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endParaRPr lang="zh-CN" altLang="en-US" dirty="0"/>
          </a:p>
        </p:txBody>
      </p:sp>
      <p:cxnSp>
        <p:nvCxnSpPr>
          <p:cNvPr id="72" name="直接箭头连接符 71">
            <a:extLst>
              <a:ext uri="{FF2B5EF4-FFF2-40B4-BE49-F238E27FC236}">
                <a16:creationId xmlns:a16="http://schemas.microsoft.com/office/drawing/2014/main" id="{C117C312-94CD-425B-9E44-B01D0A9D0B91}"/>
              </a:ext>
            </a:extLst>
          </p:cNvPr>
          <p:cNvCxnSpPr>
            <a:cxnSpLocks/>
            <a:stCxn id="57" idx="3"/>
            <a:endCxn id="71" idx="1"/>
          </p:cNvCxnSpPr>
          <p:nvPr/>
        </p:nvCxnSpPr>
        <p:spPr>
          <a:xfrm>
            <a:off x="7177253" y="4776899"/>
            <a:ext cx="7200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4" name="文本框 73">
            <a:extLst>
              <a:ext uri="{FF2B5EF4-FFF2-40B4-BE49-F238E27FC236}">
                <a16:creationId xmlns:a16="http://schemas.microsoft.com/office/drawing/2014/main" id="{F0F45EA6-240D-47AD-8822-2DC009398F71}"/>
              </a:ext>
            </a:extLst>
          </p:cNvPr>
          <p:cNvSpPr txBox="1"/>
          <p:nvPr/>
        </p:nvSpPr>
        <p:spPr>
          <a:xfrm>
            <a:off x="7251002" y="4805264"/>
            <a:ext cx="527260" cy="307777"/>
          </a:xfrm>
          <a:prstGeom prst="rect">
            <a:avLst/>
          </a:prstGeom>
          <a:noFill/>
        </p:spPr>
        <p:txBody>
          <a:bodyPr wrap="none" rtlCol="0">
            <a:spAutoFit/>
          </a:bodyPr>
          <a:lstStyle/>
          <a:p>
            <a:r>
              <a:rPr lang="en-US" altLang="zh-CN" sz="1400" dirty="0"/>
              <a:t>train</a:t>
            </a:r>
            <a:endParaRPr lang="zh-CN" altLang="en-US" sz="1400" dirty="0"/>
          </a:p>
        </p:txBody>
      </p:sp>
      <p:sp>
        <p:nvSpPr>
          <p:cNvPr id="76" name="文本框 75">
            <a:extLst>
              <a:ext uri="{FF2B5EF4-FFF2-40B4-BE49-F238E27FC236}">
                <a16:creationId xmlns:a16="http://schemas.microsoft.com/office/drawing/2014/main" id="{0D7789C3-B05E-468D-B103-5176ED3719A5}"/>
              </a:ext>
            </a:extLst>
          </p:cNvPr>
          <p:cNvSpPr txBox="1"/>
          <p:nvPr/>
        </p:nvSpPr>
        <p:spPr>
          <a:xfrm>
            <a:off x="8089693" y="3352121"/>
            <a:ext cx="609462" cy="830997"/>
          </a:xfrm>
          <a:prstGeom prst="rect">
            <a:avLst/>
          </a:prstGeom>
          <a:noFill/>
        </p:spPr>
        <p:txBody>
          <a:bodyPr wrap="square" rtlCol="0">
            <a:spAutoFit/>
          </a:bodyPr>
          <a:lstStyle/>
          <a:p>
            <a:r>
              <a:rPr lang="en-US" altLang="zh-CN" sz="4800" dirty="0"/>
              <a:t>…</a:t>
            </a:r>
            <a:endParaRPr lang="zh-CN" altLang="en-US" sz="4800" dirty="0"/>
          </a:p>
        </p:txBody>
      </p:sp>
      <p:sp>
        <p:nvSpPr>
          <p:cNvPr id="77" name="文本框 76">
            <a:extLst>
              <a:ext uri="{FF2B5EF4-FFF2-40B4-BE49-F238E27FC236}">
                <a16:creationId xmlns:a16="http://schemas.microsoft.com/office/drawing/2014/main" id="{95CACA5C-29BE-4BDC-9A0D-060911BDCB25}"/>
              </a:ext>
            </a:extLst>
          </p:cNvPr>
          <p:cNvSpPr txBox="1"/>
          <p:nvPr/>
        </p:nvSpPr>
        <p:spPr>
          <a:xfrm>
            <a:off x="9481509" y="1767945"/>
            <a:ext cx="720080" cy="504056"/>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endParaRPr lang="zh-CN" altLang="en-US" sz="4800" dirty="0"/>
          </a:p>
        </p:txBody>
      </p:sp>
      <p:graphicFrame>
        <p:nvGraphicFramePr>
          <p:cNvPr id="78" name="对象 77">
            <a:extLst>
              <a:ext uri="{FF2B5EF4-FFF2-40B4-BE49-F238E27FC236}">
                <a16:creationId xmlns:a16="http://schemas.microsoft.com/office/drawing/2014/main" id="{1A2E4B95-4DD3-472C-A2F8-92F1C859454F}"/>
              </a:ext>
            </a:extLst>
          </p:cNvPr>
          <p:cNvGraphicFramePr>
            <a:graphicFrameLocks noChangeAspect="1"/>
          </p:cNvGraphicFramePr>
          <p:nvPr>
            <p:extLst>
              <p:ext uri="{D42A27DB-BD31-4B8C-83A1-F6EECF244321}">
                <p14:modId xmlns:p14="http://schemas.microsoft.com/office/powerpoint/2010/main" val="945670875"/>
              </p:ext>
            </p:extLst>
          </p:nvPr>
        </p:nvGraphicFramePr>
        <p:xfrm>
          <a:off x="9611523" y="1767945"/>
          <a:ext cx="487622" cy="544989"/>
        </p:xfrm>
        <a:graphic>
          <a:graphicData uri="http://schemas.openxmlformats.org/presentationml/2006/ole">
            <mc:AlternateContent xmlns:mc="http://schemas.openxmlformats.org/markup-compatibility/2006">
              <mc:Choice xmlns:v="urn:schemas-microsoft-com:vml" Requires="v">
                <p:oleObj spid="_x0000_s7311" name="Equation" r:id="rId17" imgW="215640" imgH="241200" progId="Equation.DSMT4">
                  <p:embed/>
                </p:oleObj>
              </mc:Choice>
              <mc:Fallback>
                <p:oleObj name="Equation" r:id="rId17" imgW="215640" imgH="241200" progId="Equation.DSMT4">
                  <p:embed/>
                  <p:pic>
                    <p:nvPicPr>
                      <p:cNvPr id="223" name="对象 222">
                        <a:extLst>
                          <a:ext uri="{FF2B5EF4-FFF2-40B4-BE49-F238E27FC236}">
                            <a16:creationId xmlns:a16="http://schemas.microsoft.com/office/drawing/2014/main" id="{A8815326-F709-4315-B140-7939F54C5E8A}"/>
                          </a:ext>
                        </a:extLst>
                      </p:cNvPr>
                      <p:cNvPicPr/>
                      <p:nvPr/>
                    </p:nvPicPr>
                    <p:blipFill>
                      <a:blip r:embed="rId18"/>
                      <a:stretch>
                        <a:fillRect/>
                      </a:stretch>
                    </p:blipFill>
                    <p:spPr>
                      <a:xfrm>
                        <a:off x="9611523" y="1767945"/>
                        <a:ext cx="487622" cy="544989"/>
                      </a:xfrm>
                      <a:prstGeom prst="rect">
                        <a:avLst/>
                      </a:prstGeom>
                    </p:spPr>
                  </p:pic>
                </p:oleObj>
              </mc:Fallback>
            </mc:AlternateContent>
          </a:graphicData>
        </a:graphic>
      </p:graphicFrame>
      <p:sp>
        <p:nvSpPr>
          <p:cNvPr id="79" name="文本框 78">
            <a:extLst>
              <a:ext uri="{FF2B5EF4-FFF2-40B4-BE49-F238E27FC236}">
                <a16:creationId xmlns:a16="http://schemas.microsoft.com/office/drawing/2014/main" id="{98920130-C2A2-42BA-B7B9-9C949F2A36EA}"/>
              </a:ext>
            </a:extLst>
          </p:cNvPr>
          <p:cNvSpPr txBox="1"/>
          <p:nvPr/>
        </p:nvSpPr>
        <p:spPr>
          <a:xfrm>
            <a:off x="9481509" y="2848065"/>
            <a:ext cx="720080" cy="504056"/>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endParaRPr lang="zh-CN" altLang="en-US" sz="4800" dirty="0"/>
          </a:p>
        </p:txBody>
      </p:sp>
      <p:graphicFrame>
        <p:nvGraphicFramePr>
          <p:cNvPr id="80" name="对象 79">
            <a:extLst>
              <a:ext uri="{FF2B5EF4-FFF2-40B4-BE49-F238E27FC236}">
                <a16:creationId xmlns:a16="http://schemas.microsoft.com/office/drawing/2014/main" id="{A1DCB493-42A2-4449-8412-9A7F87F3B3D0}"/>
              </a:ext>
            </a:extLst>
          </p:cNvPr>
          <p:cNvGraphicFramePr>
            <a:graphicFrameLocks noChangeAspect="1"/>
          </p:cNvGraphicFramePr>
          <p:nvPr>
            <p:extLst>
              <p:ext uri="{D42A27DB-BD31-4B8C-83A1-F6EECF244321}">
                <p14:modId xmlns:p14="http://schemas.microsoft.com/office/powerpoint/2010/main" val="1055112574"/>
              </p:ext>
            </p:extLst>
          </p:nvPr>
        </p:nvGraphicFramePr>
        <p:xfrm>
          <a:off x="9611523" y="2837387"/>
          <a:ext cx="487622" cy="544989"/>
        </p:xfrm>
        <a:graphic>
          <a:graphicData uri="http://schemas.openxmlformats.org/presentationml/2006/ole">
            <mc:AlternateContent xmlns:mc="http://schemas.openxmlformats.org/markup-compatibility/2006">
              <mc:Choice xmlns:v="urn:schemas-microsoft-com:vml" Requires="v">
                <p:oleObj spid="_x0000_s7312" name="Equation" r:id="rId19" imgW="215640" imgH="241200" progId="Equation.DSMT4">
                  <p:embed/>
                </p:oleObj>
              </mc:Choice>
              <mc:Fallback>
                <p:oleObj name="Equation" r:id="rId19" imgW="215640" imgH="241200" progId="Equation.DSMT4">
                  <p:embed/>
                  <p:pic>
                    <p:nvPicPr>
                      <p:cNvPr id="225" name="对象 224">
                        <a:extLst>
                          <a:ext uri="{FF2B5EF4-FFF2-40B4-BE49-F238E27FC236}">
                            <a16:creationId xmlns:a16="http://schemas.microsoft.com/office/drawing/2014/main" id="{E3210ADA-665E-4860-A7DB-62021D93E8A6}"/>
                          </a:ext>
                        </a:extLst>
                      </p:cNvPr>
                      <p:cNvPicPr/>
                      <p:nvPr/>
                    </p:nvPicPr>
                    <p:blipFill>
                      <a:blip r:embed="rId20"/>
                      <a:stretch>
                        <a:fillRect/>
                      </a:stretch>
                    </p:blipFill>
                    <p:spPr>
                      <a:xfrm>
                        <a:off x="9611523" y="2837387"/>
                        <a:ext cx="487622" cy="544989"/>
                      </a:xfrm>
                      <a:prstGeom prst="rect">
                        <a:avLst/>
                      </a:prstGeom>
                    </p:spPr>
                  </p:pic>
                </p:oleObj>
              </mc:Fallback>
            </mc:AlternateContent>
          </a:graphicData>
        </a:graphic>
      </p:graphicFrame>
      <p:sp>
        <p:nvSpPr>
          <p:cNvPr id="81" name="文本框 80">
            <a:extLst>
              <a:ext uri="{FF2B5EF4-FFF2-40B4-BE49-F238E27FC236}">
                <a16:creationId xmlns:a16="http://schemas.microsoft.com/office/drawing/2014/main" id="{A9425B90-B1AC-474A-83C3-3FAED02932E2}"/>
              </a:ext>
            </a:extLst>
          </p:cNvPr>
          <p:cNvSpPr txBox="1"/>
          <p:nvPr/>
        </p:nvSpPr>
        <p:spPr>
          <a:xfrm>
            <a:off x="9481509" y="4524871"/>
            <a:ext cx="720080" cy="504056"/>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endParaRPr lang="zh-CN" altLang="en-US" sz="4800" dirty="0"/>
          </a:p>
        </p:txBody>
      </p:sp>
      <p:graphicFrame>
        <p:nvGraphicFramePr>
          <p:cNvPr id="82" name="对象 81">
            <a:extLst>
              <a:ext uri="{FF2B5EF4-FFF2-40B4-BE49-F238E27FC236}">
                <a16:creationId xmlns:a16="http://schemas.microsoft.com/office/drawing/2014/main" id="{A2D69868-54D1-4781-8632-B6B7E3293107}"/>
              </a:ext>
            </a:extLst>
          </p:cNvPr>
          <p:cNvGraphicFramePr>
            <a:graphicFrameLocks noChangeAspect="1"/>
          </p:cNvGraphicFramePr>
          <p:nvPr>
            <p:extLst>
              <p:ext uri="{D42A27DB-BD31-4B8C-83A1-F6EECF244321}">
                <p14:modId xmlns:p14="http://schemas.microsoft.com/office/powerpoint/2010/main" val="346612100"/>
              </p:ext>
            </p:extLst>
          </p:nvPr>
        </p:nvGraphicFramePr>
        <p:xfrm>
          <a:off x="9611523" y="4504249"/>
          <a:ext cx="487622" cy="544989"/>
        </p:xfrm>
        <a:graphic>
          <a:graphicData uri="http://schemas.openxmlformats.org/presentationml/2006/ole">
            <mc:AlternateContent xmlns:mc="http://schemas.openxmlformats.org/markup-compatibility/2006">
              <mc:Choice xmlns:v="urn:schemas-microsoft-com:vml" Requires="v">
                <p:oleObj spid="_x0000_s7313" name="Equation" r:id="rId21" imgW="215640" imgH="241200" progId="Equation.DSMT4">
                  <p:embed/>
                </p:oleObj>
              </mc:Choice>
              <mc:Fallback>
                <p:oleObj name="Equation" r:id="rId21" imgW="215640" imgH="241200" progId="Equation.DSMT4">
                  <p:embed/>
                  <p:pic>
                    <p:nvPicPr>
                      <p:cNvPr id="227" name="对象 226">
                        <a:extLst>
                          <a:ext uri="{FF2B5EF4-FFF2-40B4-BE49-F238E27FC236}">
                            <a16:creationId xmlns:a16="http://schemas.microsoft.com/office/drawing/2014/main" id="{2B597F30-BEFD-4557-A00D-2544E26CE329}"/>
                          </a:ext>
                        </a:extLst>
                      </p:cNvPr>
                      <p:cNvPicPr/>
                      <p:nvPr/>
                    </p:nvPicPr>
                    <p:blipFill>
                      <a:blip r:embed="rId22"/>
                      <a:stretch>
                        <a:fillRect/>
                      </a:stretch>
                    </p:blipFill>
                    <p:spPr>
                      <a:xfrm>
                        <a:off x="9611523" y="4504249"/>
                        <a:ext cx="487622" cy="544989"/>
                      </a:xfrm>
                      <a:prstGeom prst="rect">
                        <a:avLst/>
                      </a:prstGeom>
                    </p:spPr>
                  </p:pic>
                </p:oleObj>
              </mc:Fallback>
            </mc:AlternateContent>
          </a:graphicData>
        </a:graphic>
      </p:graphicFrame>
      <p:cxnSp>
        <p:nvCxnSpPr>
          <p:cNvPr id="83" name="直接箭头连接符 82">
            <a:extLst>
              <a:ext uri="{FF2B5EF4-FFF2-40B4-BE49-F238E27FC236}">
                <a16:creationId xmlns:a16="http://schemas.microsoft.com/office/drawing/2014/main" id="{0B9CED28-5546-435A-8317-81CB95524E77}"/>
              </a:ext>
            </a:extLst>
          </p:cNvPr>
          <p:cNvCxnSpPr>
            <a:cxnSpLocks/>
            <a:stCxn id="65" idx="3"/>
            <a:endCxn id="77" idx="1"/>
          </p:cNvCxnSpPr>
          <p:nvPr/>
        </p:nvCxnSpPr>
        <p:spPr>
          <a:xfrm flipV="1">
            <a:off x="8891516" y="2019973"/>
            <a:ext cx="589993"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4" name="文本框 83">
            <a:extLst>
              <a:ext uri="{FF2B5EF4-FFF2-40B4-BE49-F238E27FC236}">
                <a16:creationId xmlns:a16="http://schemas.microsoft.com/office/drawing/2014/main" id="{84020520-F12E-40F2-BCA4-04F7E5A8245E}"/>
              </a:ext>
            </a:extLst>
          </p:cNvPr>
          <p:cNvSpPr txBox="1"/>
          <p:nvPr/>
        </p:nvSpPr>
        <p:spPr>
          <a:xfrm>
            <a:off x="8833437" y="2013159"/>
            <a:ext cx="701667" cy="307777"/>
          </a:xfrm>
          <a:prstGeom prst="rect">
            <a:avLst/>
          </a:prstGeom>
          <a:noFill/>
        </p:spPr>
        <p:txBody>
          <a:bodyPr wrap="none" rtlCol="0">
            <a:spAutoFit/>
          </a:bodyPr>
          <a:lstStyle>
            <a:defPPr>
              <a:defRPr lang="zh-CN"/>
            </a:defPPr>
            <a:lvl1pPr>
              <a:defRPr sz="1400"/>
            </a:lvl1pPr>
          </a:lstStyle>
          <a:p>
            <a:r>
              <a:rPr lang="en-US" altLang="zh-CN" dirty="0"/>
              <a:t>predict</a:t>
            </a:r>
            <a:endParaRPr lang="zh-CN" altLang="en-US" dirty="0"/>
          </a:p>
        </p:txBody>
      </p:sp>
      <p:cxnSp>
        <p:nvCxnSpPr>
          <p:cNvPr id="86" name="直接箭头连接符 85">
            <a:extLst>
              <a:ext uri="{FF2B5EF4-FFF2-40B4-BE49-F238E27FC236}">
                <a16:creationId xmlns:a16="http://schemas.microsoft.com/office/drawing/2014/main" id="{FC4808F6-587F-4A9C-9131-418E1CD897A6}"/>
              </a:ext>
            </a:extLst>
          </p:cNvPr>
          <p:cNvCxnSpPr>
            <a:cxnSpLocks/>
            <a:stCxn id="68" idx="3"/>
            <a:endCxn id="79" idx="1"/>
          </p:cNvCxnSpPr>
          <p:nvPr/>
        </p:nvCxnSpPr>
        <p:spPr>
          <a:xfrm>
            <a:off x="8891516" y="3100093"/>
            <a:ext cx="58999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7" name="直接箭头连接符 86">
            <a:extLst>
              <a:ext uri="{FF2B5EF4-FFF2-40B4-BE49-F238E27FC236}">
                <a16:creationId xmlns:a16="http://schemas.microsoft.com/office/drawing/2014/main" id="{922C5ABA-EF57-4C71-A762-017BDD02977C}"/>
              </a:ext>
            </a:extLst>
          </p:cNvPr>
          <p:cNvCxnSpPr>
            <a:cxnSpLocks/>
            <a:stCxn id="71" idx="3"/>
            <a:endCxn id="81" idx="1"/>
          </p:cNvCxnSpPr>
          <p:nvPr/>
        </p:nvCxnSpPr>
        <p:spPr>
          <a:xfrm>
            <a:off x="8886706" y="4776899"/>
            <a:ext cx="59480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8" name="文本框 87">
            <a:extLst>
              <a:ext uri="{FF2B5EF4-FFF2-40B4-BE49-F238E27FC236}">
                <a16:creationId xmlns:a16="http://schemas.microsoft.com/office/drawing/2014/main" id="{93A2DAB9-5476-49D7-8F60-9C7A6EE3F13C}"/>
              </a:ext>
            </a:extLst>
          </p:cNvPr>
          <p:cNvSpPr txBox="1"/>
          <p:nvPr/>
        </p:nvSpPr>
        <p:spPr>
          <a:xfrm>
            <a:off x="10777653" y="1767945"/>
            <a:ext cx="720080" cy="504056"/>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endParaRPr lang="zh-CN" altLang="en-US" sz="4800" dirty="0"/>
          </a:p>
        </p:txBody>
      </p:sp>
      <p:cxnSp>
        <p:nvCxnSpPr>
          <p:cNvPr id="89" name="直接箭头连接符 88">
            <a:extLst>
              <a:ext uri="{FF2B5EF4-FFF2-40B4-BE49-F238E27FC236}">
                <a16:creationId xmlns:a16="http://schemas.microsoft.com/office/drawing/2014/main" id="{07A85861-A89B-4525-983D-25ADB71CB5EE}"/>
              </a:ext>
            </a:extLst>
          </p:cNvPr>
          <p:cNvCxnSpPr>
            <a:cxnSpLocks/>
            <a:stCxn id="77" idx="3"/>
            <a:endCxn id="88" idx="1"/>
          </p:cNvCxnSpPr>
          <p:nvPr/>
        </p:nvCxnSpPr>
        <p:spPr>
          <a:xfrm>
            <a:off x="10201589" y="2019973"/>
            <a:ext cx="57606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0" name="文本框 89">
            <a:extLst>
              <a:ext uri="{FF2B5EF4-FFF2-40B4-BE49-F238E27FC236}">
                <a16:creationId xmlns:a16="http://schemas.microsoft.com/office/drawing/2014/main" id="{BD38F927-20AD-44CC-9A44-4E09F7487D70}"/>
              </a:ext>
            </a:extLst>
          </p:cNvPr>
          <p:cNvSpPr txBox="1"/>
          <p:nvPr/>
        </p:nvSpPr>
        <p:spPr>
          <a:xfrm>
            <a:off x="10777653" y="2854897"/>
            <a:ext cx="720080" cy="504056"/>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endParaRPr lang="zh-CN" altLang="en-US" sz="4800" dirty="0"/>
          </a:p>
        </p:txBody>
      </p:sp>
      <p:cxnSp>
        <p:nvCxnSpPr>
          <p:cNvPr id="91" name="直接箭头连接符 90">
            <a:extLst>
              <a:ext uri="{FF2B5EF4-FFF2-40B4-BE49-F238E27FC236}">
                <a16:creationId xmlns:a16="http://schemas.microsoft.com/office/drawing/2014/main" id="{2024D4C4-BD2D-43FC-8B4D-416B6620DED2}"/>
              </a:ext>
            </a:extLst>
          </p:cNvPr>
          <p:cNvCxnSpPr>
            <a:cxnSpLocks/>
            <a:stCxn id="79" idx="3"/>
            <a:endCxn id="90" idx="1"/>
          </p:cNvCxnSpPr>
          <p:nvPr/>
        </p:nvCxnSpPr>
        <p:spPr>
          <a:xfrm>
            <a:off x="10201589" y="3100093"/>
            <a:ext cx="576064" cy="68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2" name="文本框 91">
            <a:extLst>
              <a:ext uri="{FF2B5EF4-FFF2-40B4-BE49-F238E27FC236}">
                <a16:creationId xmlns:a16="http://schemas.microsoft.com/office/drawing/2014/main" id="{B26D0AD0-0786-46AB-8DFC-4CA7BEB16801}"/>
              </a:ext>
            </a:extLst>
          </p:cNvPr>
          <p:cNvSpPr txBox="1"/>
          <p:nvPr/>
        </p:nvSpPr>
        <p:spPr>
          <a:xfrm>
            <a:off x="10777653" y="4524871"/>
            <a:ext cx="720080" cy="504056"/>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endParaRPr lang="zh-CN" altLang="en-US" sz="4800" dirty="0"/>
          </a:p>
        </p:txBody>
      </p:sp>
      <p:cxnSp>
        <p:nvCxnSpPr>
          <p:cNvPr id="93" name="直接箭头连接符 92">
            <a:extLst>
              <a:ext uri="{FF2B5EF4-FFF2-40B4-BE49-F238E27FC236}">
                <a16:creationId xmlns:a16="http://schemas.microsoft.com/office/drawing/2014/main" id="{B98284E1-A02C-4F9D-8005-F631CC931D15}"/>
              </a:ext>
            </a:extLst>
          </p:cNvPr>
          <p:cNvCxnSpPr>
            <a:cxnSpLocks/>
            <a:stCxn id="81" idx="3"/>
            <a:endCxn id="92" idx="1"/>
          </p:cNvCxnSpPr>
          <p:nvPr/>
        </p:nvCxnSpPr>
        <p:spPr>
          <a:xfrm>
            <a:off x="10201589" y="4776899"/>
            <a:ext cx="57606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aphicFrame>
        <p:nvGraphicFramePr>
          <p:cNvPr id="94" name="对象 93">
            <a:extLst>
              <a:ext uri="{FF2B5EF4-FFF2-40B4-BE49-F238E27FC236}">
                <a16:creationId xmlns:a16="http://schemas.microsoft.com/office/drawing/2014/main" id="{47709C46-3053-4DFF-89B7-DF859167825C}"/>
              </a:ext>
            </a:extLst>
          </p:cNvPr>
          <p:cNvGraphicFramePr>
            <a:graphicFrameLocks noChangeAspect="1"/>
          </p:cNvGraphicFramePr>
          <p:nvPr>
            <p:extLst>
              <p:ext uri="{D42A27DB-BD31-4B8C-83A1-F6EECF244321}">
                <p14:modId xmlns:p14="http://schemas.microsoft.com/office/powerpoint/2010/main" val="16492768"/>
              </p:ext>
            </p:extLst>
          </p:nvPr>
        </p:nvGraphicFramePr>
        <p:xfrm>
          <a:off x="10957512" y="1750098"/>
          <a:ext cx="360362" cy="539750"/>
        </p:xfrm>
        <a:graphic>
          <a:graphicData uri="http://schemas.openxmlformats.org/presentationml/2006/ole">
            <mc:AlternateContent xmlns:mc="http://schemas.openxmlformats.org/markup-compatibility/2006">
              <mc:Choice xmlns:v="urn:schemas-microsoft-com:vml" Requires="v">
                <p:oleObj spid="_x0000_s7314" name="Equation" r:id="rId23" imgW="190440" imgH="241200" progId="Equation.DSMT4">
                  <p:embed/>
                </p:oleObj>
              </mc:Choice>
              <mc:Fallback>
                <p:oleObj name="Equation" r:id="rId23" imgW="190440" imgH="241200" progId="Equation.DSMT4">
                  <p:embed/>
                  <p:pic>
                    <p:nvPicPr>
                      <p:cNvPr id="238" name="对象 237">
                        <a:extLst>
                          <a:ext uri="{FF2B5EF4-FFF2-40B4-BE49-F238E27FC236}">
                            <a16:creationId xmlns:a16="http://schemas.microsoft.com/office/drawing/2014/main" id="{CCB0A86E-6FB2-4514-B775-958F64BF8FB6}"/>
                          </a:ext>
                        </a:extLst>
                      </p:cNvPr>
                      <p:cNvPicPr/>
                      <p:nvPr/>
                    </p:nvPicPr>
                    <p:blipFill>
                      <a:blip r:embed="rId24"/>
                      <a:stretch>
                        <a:fillRect/>
                      </a:stretch>
                    </p:blipFill>
                    <p:spPr>
                      <a:xfrm>
                        <a:off x="10957512" y="1750098"/>
                        <a:ext cx="360362" cy="539750"/>
                      </a:xfrm>
                      <a:prstGeom prst="rect">
                        <a:avLst/>
                      </a:prstGeom>
                    </p:spPr>
                  </p:pic>
                </p:oleObj>
              </mc:Fallback>
            </mc:AlternateContent>
          </a:graphicData>
        </a:graphic>
      </p:graphicFrame>
      <p:sp>
        <p:nvSpPr>
          <p:cNvPr id="95" name="文本框 94">
            <a:extLst>
              <a:ext uri="{FF2B5EF4-FFF2-40B4-BE49-F238E27FC236}">
                <a16:creationId xmlns:a16="http://schemas.microsoft.com/office/drawing/2014/main" id="{5652D410-8314-4BFC-883B-26E1D001BB0C}"/>
              </a:ext>
            </a:extLst>
          </p:cNvPr>
          <p:cNvSpPr txBox="1"/>
          <p:nvPr/>
        </p:nvSpPr>
        <p:spPr>
          <a:xfrm>
            <a:off x="10162468" y="2022856"/>
            <a:ext cx="644087" cy="307777"/>
          </a:xfrm>
          <a:prstGeom prst="rect">
            <a:avLst/>
          </a:prstGeom>
          <a:noFill/>
        </p:spPr>
        <p:txBody>
          <a:bodyPr wrap="none" rtlCol="0">
            <a:spAutoFit/>
          </a:bodyPr>
          <a:lstStyle/>
          <a:p>
            <a:r>
              <a:rPr lang="en-US" altLang="zh-CN" sz="1400" dirty="0"/>
              <a:t>scores</a:t>
            </a:r>
            <a:endParaRPr lang="zh-CN" altLang="en-US" sz="1400" dirty="0"/>
          </a:p>
        </p:txBody>
      </p:sp>
      <p:sp>
        <p:nvSpPr>
          <p:cNvPr id="96" name="文本框 95">
            <a:extLst>
              <a:ext uri="{FF2B5EF4-FFF2-40B4-BE49-F238E27FC236}">
                <a16:creationId xmlns:a16="http://schemas.microsoft.com/office/drawing/2014/main" id="{6993A359-E56B-4570-9238-EA6164B36644}"/>
              </a:ext>
            </a:extLst>
          </p:cNvPr>
          <p:cNvSpPr txBox="1"/>
          <p:nvPr/>
        </p:nvSpPr>
        <p:spPr>
          <a:xfrm>
            <a:off x="10143913" y="3090511"/>
            <a:ext cx="644087" cy="523220"/>
          </a:xfrm>
          <a:prstGeom prst="rect">
            <a:avLst/>
          </a:prstGeom>
          <a:noFill/>
        </p:spPr>
        <p:txBody>
          <a:bodyPr wrap="none" rtlCol="0">
            <a:spAutoFit/>
          </a:bodyPr>
          <a:lstStyle/>
          <a:p>
            <a:r>
              <a:rPr lang="en-US" altLang="zh-CN" sz="1400" dirty="0"/>
              <a:t>scores</a:t>
            </a:r>
            <a:endParaRPr lang="zh-CN" altLang="en-US" sz="1400" dirty="0"/>
          </a:p>
          <a:p>
            <a:endParaRPr lang="zh-CN" altLang="en-US" sz="1400" dirty="0"/>
          </a:p>
        </p:txBody>
      </p:sp>
      <p:sp>
        <p:nvSpPr>
          <p:cNvPr id="97" name="文本框 96">
            <a:extLst>
              <a:ext uri="{FF2B5EF4-FFF2-40B4-BE49-F238E27FC236}">
                <a16:creationId xmlns:a16="http://schemas.microsoft.com/office/drawing/2014/main" id="{BBE9D45F-D42D-4DE2-BC9C-497CA3550218}"/>
              </a:ext>
            </a:extLst>
          </p:cNvPr>
          <p:cNvSpPr txBox="1"/>
          <p:nvPr/>
        </p:nvSpPr>
        <p:spPr>
          <a:xfrm>
            <a:off x="10162468" y="4762865"/>
            <a:ext cx="644087" cy="307777"/>
          </a:xfrm>
          <a:prstGeom prst="rect">
            <a:avLst/>
          </a:prstGeom>
          <a:noFill/>
        </p:spPr>
        <p:txBody>
          <a:bodyPr wrap="none" rtlCol="0">
            <a:spAutoFit/>
          </a:bodyPr>
          <a:lstStyle/>
          <a:p>
            <a:r>
              <a:rPr lang="en-US" altLang="zh-CN" sz="1400" dirty="0"/>
              <a:t>scores</a:t>
            </a:r>
            <a:endParaRPr lang="zh-CN" altLang="en-US" sz="1400" dirty="0"/>
          </a:p>
        </p:txBody>
      </p:sp>
      <p:sp>
        <p:nvSpPr>
          <p:cNvPr id="98" name="文本框 97">
            <a:extLst>
              <a:ext uri="{FF2B5EF4-FFF2-40B4-BE49-F238E27FC236}">
                <a16:creationId xmlns:a16="http://schemas.microsoft.com/office/drawing/2014/main" id="{46128D26-2D6A-4E43-B32F-3BE396C0A0AF}"/>
              </a:ext>
            </a:extLst>
          </p:cNvPr>
          <p:cNvSpPr txBox="1"/>
          <p:nvPr/>
        </p:nvSpPr>
        <p:spPr>
          <a:xfrm>
            <a:off x="4374152" y="3238541"/>
            <a:ext cx="1268296" cy="369332"/>
          </a:xfrm>
          <a:prstGeom prst="rect">
            <a:avLst/>
          </a:prstGeom>
          <a:noFill/>
        </p:spPr>
        <p:txBody>
          <a:bodyPr wrap="none" rtlCol="0">
            <a:spAutoFit/>
          </a:bodyPr>
          <a:lstStyle/>
          <a:p>
            <a:r>
              <a:rPr lang="en-US" altLang="zh-CN" dirty="0">
                <a:latin typeface="微软雅黑" panose="020B0503020204020204" pitchFamily="34" charset="-122"/>
                <a:ea typeface="微软雅黑" panose="020B0503020204020204" pitchFamily="34" charset="-122"/>
              </a:rPr>
              <a:t>Bootstrap</a:t>
            </a:r>
            <a:endParaRPr lang="zh-CN" altLang="en-US" dirty="0">
              <a:latin typeface="微软雅黑" panose="020B0503020204020204" pitchFamily="34" charset="-122"/>
              <a:ea typeface="微软雅黑" panose="020B0503020204020204" pitchFamily="34" charset="-122"/>
            </a:endParaRPr>
          </a:p>
        </p:txBody>
      </p:sp>
      <p:graphicFrame>
        <p:nvGraphicFramePr>
          <p:cNvPr id="99" name="对象 98">
            <a:extLst>
              <a:ext uri="{FF2B5EF4-FFF2-40B4-BE49-F238E27FC236}">
                <a16:creationId xmlns:a16="http://schemas.microsoft.com/office/drawing/2014/main" id="{B3293028-8A56-4575-BA7F-23094079EE72}"/>
              </a:ext>
            </a:extLst>
          </p:cNvPr>
          <p:cNvGraphicFramePr>
            <a:graphicFrameLocks noChangeAspect="1"/>
          </p:cNvGraphicFramePr>
          <p:nvPr>
            <p:extLst>
              <p:ext uri="{D42A27DB-BD31-4B8C-83A1-F6EECF244321}">
                <p14:modId xmlns:p14="http://schemas.microsoft.com/office/powerpoint/2010/main" val="1060284848"/>
              </p:ext>
            </p:extLst>
          </p:nvPr>
        </p:nvGraphicFramePr>
        <p:xfrm>
          <a:off x="10957512" y="2856112"/>
          <a:ext cx="396019" cy="501624"/>
        </p:xfrm>
        <a:graphic>
          <a:graphicData uri="http://schemas.openxmlformats.org/presentationml/2006/ole">
            <mc:AlternateContent xmlns:mc="http://schemas.openxmlformats.org/markup-compatibility/2006">
              <mc:Choice xmlns:v="urn:schemas-microsoft-com:vml" Requires="v">
                <p:oleObj spid="_x0000_s7315" name="Equation" r:id="rId25" imgW="190440" imgH="241200" progId="Equation.DSMT4">
                  <p:embed/>
                </p:oleObj>
              </mc:Choice>
              <mc:Fallback>
                <p:oleObj name="Equation" r:id="rId25" imgW="190440" imgH="241200" progId="Equation.DSMT4">
                  <p:embed/>
                  <p:pic>
                    <p:nvPicPr>
                      <p:cNvPr id="245" name="对象 244">
                        <a:extLst>
                          <a:ext uri="{FF2B5EF4-FFF2-40B4-BE49-F238E27FC236}">
                            <a16:creationId xmlns:a16="http://schemas.microsoft.com/office/drawing/2014/main" id="{AC96F8CB-F855-4DB2-B2A8-14DBA36569FA}"/>
                          </a:ext>
                        </a:extLst>
                      </p:cNvPr>
                      <p:cNvPicPr/>
                      <p:nvPr/>
                    </p:nvPicPr>
                    <p:blipFill>
                      <a:blip r:embed="rId26"/>
                      <a:stretch>
                        <a:fillRect/>
                      </a:stretch>
                    </p:blipFill>
                    <p:spPr>
                      <a:xfrm>
                        <a:off x="10957512" y="2856112"/>
                        <a:ext cx="396019" cy="501624"/>
                      </a:xfrm>
                      <a:prstGeom prst="rect">
                        <a:avLst/>
                      </a:prstGeom>
                    </p:spPr>
                  </p:pic>
                </p:oleObj>
              </mc:Fallback>
            </mc:AlternateContent>
          </a:graphicData>
        </a:graphic>
      </p:graphicFrame>
      <p:graphicFrame>
        <p:nvGraphicFramePr>
          <p:cNvPr id="100" name="对象 99">
            <a:extLst>
              <a:ext uri="{FF2B5EF4-FFF2-40B4-BE49-F238E27FC236}">
                <a16:creationId xmlns:a16="http://schemas.microsoft.com/office/drawing/2014/main" id="{5D5A36D2-EC3B-4374-9755-F9F43A1F7FC9}"/>
              </a:ext>
            </a:extLst>
          </p:cNvPr>
          <p:cNvGraphicFramePr>
            <a:graphicFrameLocks noChangeAspect="1"/>
          </p:cNvGraphicFramePr>
          <p:nvPr>
            <p:extLst>
              <p:ext uri="{D42A27DB-BD31-4B8C-83A1-F6EECF244321}">
                <p14:modId xmlns:p14="http://schemas.microsoft.com/office/powerpoint/2010/main" val="418362370"/>
              </p:ext>
            </p:extLst>
          </p:nvPr>
        </p:nvGraphicFramePr>
        <p:xfrm>
          <a:off x="10970417" y="4512425"/>
          <a:ext cx="415855" cy="526750"/>
        </p:xfrm>
        <a:graphic>
          <a:graphicData uri="http://schemas.openxmlformats.org/presentationml/2006/ole">
            <mc:AlternateContent xmlns:mc="http://schemas.openxmlformats.org/markup-compatibility/2006">
              <mc:Choice xmlns:v="urn:schemas-microsoft-com:vml" Requires="v">
                <p:oleObj spid="_x0000_s7316" name="Equation" r:id="rId27" imgW="190440" imgH="241200" progId="Equation.DSMT4">
                  <p:embed/>
                </p:oleObj>
              </mc:Choice>
              <mc:Fallback>
                <p:oleObj name="Equation" r:id="rId27" imgW="190440" imgH="241200" progId="Equation.DSMT4">
                  <p:embed/>
                  <p:pic>
                    <p:nvPicPr>
                      <p:cNvPr id="246" name="对象 245">
                        <a:extLst>
                          <a:ext uri="{FF2B5EF4-FFF2-40B4-BE49-F238E27FC236}">
                            <a16:creationId xmlns:a16="http://schemas.microsoft.com/office/drawing/2014/main" id="{5AF87E79-9779-4E28-A48F-BD1DB1255EC9}"/>
                          </a:ext>
                        </a:extLst>
                      </p:cNvPr>
                      <p:cNvPicPr/>
                      <p:nvPr/>
                    </p:nvPicPr>
                    <p:blipFill>
                      <a:blip r:embed="rId28"/>
                      <a:stretch>
                        <a:fillRect/>
                      </a:stretch>
                    </p:blipFill>
                    <p:spPr>
                      <a:xfrm>
                        <a:off x="10970417" y="4512425"/>
                        <a:ext cx="415855" cy="526750"/>
                      </a:xfrm>
                      <a:prstGeom prst="rect">
                        <a:avLst/>
                      </a:prstGeom>
                    </p:spPr>
                  </p:pic>
                </p:oleObj>
              </mc:Fallback>
            </mc:AlternateContent>
          </a:graphicData>
        </a:graphic>
      </p:graphicFrame>
      <p:sp>
        <p:nvSpPr>
          <p:cNvPr id="101" name="文本框 100">
            <a:extLst>
              <a:ext uri="{FF2B5EF4-FFF2-40B4-BE49-F238E27FC236}">
                <a16:creationId xmlns:a16="http://schemas.microsoft.com/office/drawing/2014/main" id="{57ABD109-9D2B-4DE2-94E2-9ECDE9D8276E}"/>
              </a:ext>
            </a:extLst>
          </p:cNvPr>
          <p:cNvSpPr txBox="1"/>
          <p:nvPr/>
        </p:nvSpPr>
        <p:spPr>
          <a:xfrm>
            <a:off x="8837923" y="3087995"/>
            <a:ext cx="701667" cy="307777"/>
          </a:xfrm>
          <a:prstGeom prst="rect">
            <a:avLst/>
          </a:prstGeom>
          <a:noFill/>
        </p:spPr>
        <p:txBody>
          <a:bodyPr wrap="none" rtlCol="0">
            <a:spAutoFit/>
          </a:bodyPr>
          <a:lstStyle>
            <a:defPPr>
              <a:defRPr lang="zh-CN"/>
            </a:defPPr>
            <a:lvl1pPr>
              <a:defRPr sz="1400"/>
            </a:lvl1pPr>
          </a:lstStyle>
          <a:p>
            <a:r>
              <a:rPr lang="en-US" altLang="zh-CN" dirty="0"/>
              <a:t>predict</a:t>
            </a:r>
            <a:endParaRPr lang="zh-CN" altLang="en-US" dirty="0"/>
          </a:p>
        </p:txBody>
      </p:sp>
      <p:sp>
        <p:nvSpPr>
          <p:cNvPr id="102" name="文本框 101">
            <a:extLst>
              <a:ext uri="{FF2B5EF4-FFF2-40B4-BE49-F238E27FC236}">
                <a16:creationId xmlns:a16="http://schemas.microsoft.com/office/drawing/2014/main" id="{DE7CC2EE-0D63-4339-B4E6-33A23FBDBCBA}"/>
              </a:ext>
            </a:extLst>
          </p:cNvPr>
          <p:cNvSpPr txBox="1"/>
          <p:nvPr/>
        </p:nvSpPr>
        <p:spPr>
          <a:xfrm>
            <a:off x="8817712" y="4800874"/>
            <a:ext cx="701667" cy="307777"/>
          </a:xfrm>
          <a:prstGeom prst="rect">
            <a:avLst/>
          </a:prstGeom>
          <a:noFill/>
        </p:spPr>
        <p:txBody>
          <a:bodyPr wrap="none" rtlCol="0">
            <a:spAutoFit/>
          </a:bodyPr>
          <a:lstStyle>
            <a:defPPr>
              <a:defRPr lang="zh-CN"/>
            </a:defPPr>
            <a:lvl1pPr>
              <a:defRPr sz="1400"/>
            </a:lvl1pPr>
          </a:lstStyle>
          <a:p>
            <a:r>
              <a:rPr lang="en-US" altLang="zh-CN" dirty="0"/>
              <a:t>predict</a:t>
            </a:r>
            <a:endParaRPr lang="zh-CN" altLang="en-US" dirty="0"/>
          </a:p>
        </p:txBody>
      </p:sp>
      <p:sp>
        <p:nvSpPr>
          <p:cNvPr id="103" name="文本框 102">
            <a:extLst>
              <a:ext uri="{FF2B5EF4-FFF2-40B4-BE49-F238E27FC236}">
                <a16:creationId xmlns:a16="http://schemas.microsoft.com/office/drawing/2014/main" id="{5E7CE60A-A2B3-40FB-AFA9-CB73232111C2}"/>
              </a:ext>
            </a:extLst>
          </p:cNvPr>
          <p:cNvSpPr txBox="1"/>
          <p:nvPr/>
        </p:nvSpPr>
        <p:spPr>
          <a:xfrm>
            <a:off x="7862535" y="1840481"/>
            <a:ext cx="1083438" cy="369332"/>
          </a:xfrm>
          <a:prstGeom prst="rect">
            <a:avLst/>
          </a:prstGeom>
          <a:noFill/>
        </p:spPr>
        <p:txBody>
          <a:bodyPr wrap="none" rtlCol="0">
            <a:spAutoFit/>
          </a:bodyPr>
          <a:lstStyle/>
          <a:p>
            <a:r>
              <a:rPr lang="en-US" altLang="zh-CN" dirty="0"/>
              <a:t>Estimator</a:t>
            </a:r>
            <a:endParaRPr lang="zh-CN" altLang="en-US" dirty="0"/>
          </a:p>
        </p:txBody>
      </p:sp>
      <p:sp>
        <p:nvSpPr>
          <p:cNvPr id="104" name="文本框 103">
            <a:extLst>
              <a:ext uri="{FF2B5EF4-FFF2-40B4-BE49-F238E27FC236}">
                <a16:creationId xmlns:a16="http://schemas.microsoft.com/office/drawing/2014/main" id="{2AA7139C-CA5C-4B63-AAC5-3C9C639C593A}"/>
              </a:ext>
            </a:extLst>
          </p:cNvPr>
          <p:cNvSpPr txBox="1"/>
          <p:nvPr/>
        </p:nvSpPr>
        <p:spPr>
          <a:xfrm>
            <a:off x="7861526" y="2906248"/>
            <a:ext cx="1083438" cy="369332"/>
          </a:xfrm>
          <a:prstGeom prst="rect">
            <a:avLst/>
          </a:prstGeom>
          <a:noFill/>
        </p:spPr>
        <p:txBody>
          <a:bodyPr wrap="none" rtlCol="0">
            <a:spAutoFit/>
          </a:bodyPr>
          <a:lstStyle/>
          <a:p>
            <a:r>
              <a:rPr lang="en-US" altLang="zh-CN" dirty="0"/>
              <a:t>Estimator</a:t>
            </a:r>
            <a:endParaRPr lang="zh-CN" altLang="en-US" dirty="0"/>
          </a:p>
        </p:txBody>
      </p:sp>
      <p:sp>
        <p:nvSpPr>
          <p:cNvPr id="105" name="文本框 104">
            <a:extLst>
              <a:ext uri="{FF2B5EF4-FFF2-40B4-BE49-F238E27FC236}">
                <a16:creationId xmlns:a16="http://schemas.microsoft.com/office/drawing/2014/main" id="{782F0E1E-BB41-43F2-A4DB-FD75A066568E}"/>
              </a:ext>
            </a:extLst>
          </p:cNvPr>
          <p:cNvSpPr txBox="1"/>
          <p:nvPr/>
        </p:nvSpPr>
        <p:spPr>
          <a:xfrm>
            <a:off x="7849577" y="4611185"/>
            <a:ext cx="1083438" cy="369332"/>
          </a:xfrm>
          <a:prstGeom prst="rect">
            <a:avLst/>
          </a:prstGeom>
          <a:noFill/>
        </p:spPr>
        <p:txBody>
          <a:bodyPr wrap="none" rtlCol="0">
            <a:spAutoFit/>
          </a:bodyPr>
          <a:lstStyle/>
          <a:p>
            <a:r>
              <a:rPr lang="en-US" altLang="zh-CN" dirty="0"/>
              <a:t>Estimator</a:t>
            </a:r>
            <a:endParaRPr lang="zh-CN" altLang="en-US" dirty="0"/>
          </a:p>
        </p:txBody>
      </p:sp>
      <p:sp>
        <p:nvSpPr>
          <p:cNvPr id="107" name="文本框 106">
            <a:extLst>
              <a:ext uri="{FF2B5EF4-FFF2-40B4-BE49-F238E27FC236}">
                <a16:creationId xmlns:a16="http://schemas.microsoft.com/office/drawing/2014/main" id="{F2F30FEB-80A0-415C-9DCF-3007B066F709}"/>
              </a:ext>
            </a:extLst>
          </p:cNvPr>
          <p:cNvSpPr txBox="1"/>
          <p:nvPr/>
        </p:nvSpPr>
        <p:spPr>
          <a:xfrm>
            <a:off x="1982296" y="2778559"/>
            <a:ext cx="1000572" cy="913956"/>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endParaRPr lang="zh-CN" altLang="en-US" sz="4800" dirty="0"/>
          </a:p>
        </p:txBody>
      </p:sp>
      <p:graphicFrame>
        <p:nvGraphicFramePr>
          <p:cNvPr id="108" name="对象 107">
            <a:extLst>
              <a:ext uri="{FF2B5EF4-FFF2-40B4-BE49-F238E27FC236}">
                <a16:creationId xmlns:a16="http://schemas.microsoft.com/office/drawing/2014/main" id="{4BC8602D-0B48-4B28-9070-D7EFE0219CA5}"/>
              </a:ext>
            </a:extLst>
          </p:cNvPr>
          <p:cNvGraphicFramePr>
            <a:graphicFrameLocks noChangeAspect="1"/>
          </p:cNvGraphicFramePr>
          <p:nvPr>
            <p:extLst>
              <p:ext uri="{D42A27DB-BD31-4B8C-83A1-F6EECF244321}">
                <p14:modId xmlns:p14="http://schemas.microsoft.com/office/powerpoint/2010/main" val="1950040834"/>
              </p:ext>
            </p:extLst>
          </p:nvPr>
        </p:nvGraphicFramePr>
        <p:xfrm>
          <a:off x="1987815" y="2704522"/>
          <a:ext cx="956099" cy="1147319"/>
        </p:xfrm>
        <a:graphic>
          <a:graphicData uri="http://schemas.openxmlformats.org/presentationml/2006/ole">
            <mc:AlternateContent xmlns:mc="http://schemas.openxmlformats.org/markup-compatibility/2006">
              <mc:Choice xmlns:v="urn:schemas-microsoft-com:vml" Requires="v">
                <p:oleObj spid="_x0000_s7317" name="Equation" r:id="rId7" imgW="190440" imgH="228600" progId="Equation.DSMT4">
                  <p:embed/>
                </p:oleObj>
              </mc:Choice>
              <mc:Fallback>
                <p:oleObj name="Equation" r:id="rId7" imgW="190440" imgH="228600" progId="Equation.DSMT4">
                  <p:embed/>
                  <p:pic>
                    <p:nvPicPr>
                      <p:cNvPr id="256" name="对象 255">
                        <a:extLst>
                          <a:ext uri="{FF2B5EF4-FFF2-40B4-BE49-F238E27FC236}">
                            <a16:creationId xmlns:a16="http://schemas.microsoft.com/office/drawing/2014/main" id="{B5FD044E-1F44-413E-8D40-564BFB0F71C9}"/>
                          </a:ext>
                        </a:extLst>
                      </p:cNvPr>
                      <p:cNvPicPr/>
                      <p:nvPr/>
                    </p:nvPicPr>
                    <p:blipFill>
                      <a:blip r:embed="rId8"/>
                      <a:stretch>
                        <a:fillRect/>
                      </a:stretch>
                    </p:blipFill>
                    <p:spPr>
                      <a:xfrm>
                        <a:off x="1987815" y="2704522"/>
                        <a:ext cx="956099" cy="1147319"/>
                      </a:xfrm>
                      <a:prstGeom prst="rect">
                        <a:avLst/>
                      </a:prstGeom>
                    </p:spPr>
                  </p:pic>
                </p:oleObj>
              </mc:Fallback>
            </mc:AlternateContent>
          </a:graphicData>
        </a:graphic>
      </p:graphicFrame>
      <p:sp>
        <p:nvSpPr>
          <p:cNvPr id="73" name="矩形 72">
            <a:extLst>
              <a:ext uri="{FF2B5EF4-FFF2-40B4-BE49-F238E27FC236}">
                <a16:creationId xmlns:a16="http://schemas.microsoft.com/office/drawing/2014/main" id="{E71431A5-B674-4883-9DB9-FECEF6EA6480}"/>
              </a:ext>
            </a:extLst>
          </p:cNvPr>
          <p:cNvSpPr/>
          <p:nvPr/>
        </p:nvSpPr>
        <p:spPr>
          <a:xfrm>
            <a:off x="0" y="0"/>
            <a:ext cx="14588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pic>
        <p:nvPicPr>
          <p:cNvPr id="75" name="图片 74">
            <a:extLst>
              <a:ext uri="{FF2B5EF4-FFF2-40B4-BE49-F238E27FC236}">
                <a16:creationId xmlns:a16="http://schemas.microsoft.com/office/drawing/2014/main" id="{F86F7D77-E13C-43C3-8F74-A51B1310276A}"/>
              </a:ext>
            </a:extLst>
          </p:cNvPr>
          <p:cNvPicPr>
            <a:picLocks noChangeAspect="1"/>
          </p:cNvPicPr>
          <p:nvPr/>
        </p:nvPicPr>
        <p:blipFill>
          <a:blip r:embed="rId29">
            <a:clrChange>
              <a:clrFrom>
                <a:srgbClr val="FFFFFF">
                  <a:alpha val="100000"/>
                </a:srgbClr>
              </a:clrFrom>
              <a:clrTo>
                <a:srgbClr val="FFFFFF">
                  <a:alpha val="100000"/>
                  <a:alpha val="0"/>
                </a:srgbClr>
              </a:clrTo>
            </a:clrChange>
          </a:blip>
          <a:srcRect t="662" b="662"/>
          <a:stretch>
            <a:fillRect/>
          </a:stretch>
        </p:blipFill>
        <p:spPr>
          <a:xfrm>
            <a:off x="324835" y="447511"/>
            <a:ext cx="809182" cy="796878"/>
          </a:xfrm>
          <a:prstGeom prst="rect">
            <a:avLst/>
          </a:prstGeom>
        </p:spPr>
      </p:pic>
      <p:sp>
        <p:nvSpPr>
          <p:cNvPr id="106" name="矩形 105">
            <a:extLst>
              <a:ext uri="{FF2B5EF4-FFF2-40B4-BE49-F238E27FC236}">
                <a16:creationId xmlns:a16="http://schemas.microsoft.com/office/drawing/2014/main" id="{8C5DEB11-0A58-4714-82CC-E38799A574AD}"/>
              </a:ext>
            </a:extLst>
          </p:cNvPr>
          <p:cNvSpPr/>
          <p:nvPr/>
        </p:nvSpPr>
        <p:spPr>
          <a:xfrm>
            <a:off x="0" y="3266331"/>
            <a:ext cx="1458852" cy="662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109" name="文本框 108">
            <a:extLst>
              <a:ext uri="{FF2B5EF4-FFF2-40B4-BE49-F238E27FC236}">
                <a16:creationId xmlns:a16="http://schemas.microsoft.com/office/drawing/2014/main" id="{EB6739D2-7994-4835-8227-B03C4E3BC0FF}"/>
              </a:ext>
            </a:extLst>
          </p:cNvPr>
          <p:cNvSpPr txBox="1"/>
          <p:nvPr/>
        </p:nvSpPr>
        <p:spPr>
          <a:xfrm>
            <a:off x="0" y="1820545"/>
            <a:ext cx="1458595" cy="607695"/>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研究背景及意义</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110" name="文本框 109">
            <a:extLst>
              <a:ext uri="{FF2B5EF4-FFF2-40B4-BE49-F238E27FC236}">
                <a16:creationId xmlns:a16="http://schemas.microsoft.com/office/drawing/2014/main" id="{883A411E-54B4-410B-A8F5-7DB0A132A79E}"/>
              </a:ext>
            </a:extLst>
          </p:cNvPr>
          <p:cNvSpPr txBox="1"/>
          <p:nvPr/>
        </p:nvSpPr>
        <p:spPr>
          <a:xfrm>
            <a:off x="218095" y="3443287"/>
            <a:ext cx="1130238" cy="34925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研究内容</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111" name="文本框 110">
            <a:extLst>
              <a:ext uri="{FF2B5EF4-FFF2-40B4-BE49-F238E27FC236}">
                <a16:creationId xmlns:a16="http://schemas.microsoft.com/office/drawing/2014/main" id="{63D52F71-B7B9-483A-ABA5-3D2A85511AAD}"/>
              </a:ext>
            </a:extLst>
          </p:cNvPr>
          <p:cNvSpPr txBox="1"/>
          <p:nvPr/>
        </p:nvSpPr>
        <p:spPr>
          <a:xfrm>
            <a:off x="0" y="4807585"/>
            <a:ext cx="1458595" cy="349250"/>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结论与展望</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1499899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线连接符 11"/>
          <p:cNvCxnSpPr/>
          <p:nvPr/>
        </p:nvCxnSpPr>
        <p:spPr>
          <a:xfrm>
            <a:off x="2065866" y="1024256"/>
            <a:ext cx="94318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065866" y="447511"/>
            <a:ext cx="7839467" cy="460375"/>
          </a:xfrm>
          <a:prstGeom prst="rect">
            <a:avLst/>
          </a:prstGeom>
          <a:noFill/>
        </p:spPr>
        <p:txBody>
          <a:bodyPr wrap="square" rtlCol="0">
            <a:spAutoFit/>
          </a:bodyPr>
          <a:lstStyle/>
          <a:p>
            <a:pPr marL="342900" indent="-342900">
              <a:buFont typeface="Wingdings" panose="05000000000000000000" pitchFamily="2" charset="2"/>
              <a:buChar char="n"/>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sym typeface="+mn-ea"/>
              </a:rPr>
              <a:t>基于多方联邦的半监督学习方法</a:t>
            </a:r>
            <a:endPar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5" name="文本框 84"/>
          <p:cNvSpPr txBox="1"/>
          <p:nvPr/>
        </p:nvSpPr>
        <p:spPr>
          <a:xfrm>
            <a:off x="2042794" y="1132840"/>
            <a:ext cx="7034838" cy="369332"/>
          </a:xfrm>
          <a:prstGeom prst="rect">
            <a:avLst/>
          </a:prstGeom>
          <a:noFill/>
        </p:spPr>
        <p:txBody>
          <a:bodyPr wrap="square" rtlCol="0">
            <a:spAutoFit/>
          </a:bodyPr>
          <a:lstStyle/>
          <a:p>
            <a:r>
              <a:rPr lang="en-US" altLang="zh-CN" b="1" dirty="0">
                <a:latin typeface="微软雅黑" panose="020B0503020204020204" pitchFamily="34" charset="-122"/>
                <a:ea typeface="微软雅黑" panose="020B0503020204020204" pitchFamily="34" charset="-122"/>
                <a:cs typeface="微软雅黑" panose="020B0503020204020204" pitchFamily="34" charset="-122"/>
              </a:rPr>
              <a:t>6.</a:t>
            </a:r>
            <a:r>
              <a:rPr lang="zh-CN" altLang="en-US" b="1" dirty="0">
                <a:latin typeface="微软雅黑" panose="020B0503020204020204" pitchFamily="34" charset="-122"/>
                <a:ea typeface="微软雅黑" panose="020B0503020204020204" pitchFamily="34" charset="-122"/>
                <a:cs typeface="微软雅黑" panose="020B0503020204020204" pitchFamily="34" charset="-122"/>
              </a:rPr>
              <a:t>选取可靠正样本的过程</a:t>
            </a:r>
          </a:p>
        </p:txBody>
      </p:sp>
      <p:graphicFrame>
        <p:nvGraphicFramePr>
          <p:cNvPr id="46" name="Table 9">
            <a:extLst>
              <a:ext uri="{FF2B5EF4-FFF2-40B4-BE49-F238E27FC236}">
                <a16:creationId xmlns:a16="http://schemas.microsoft.com/office/drawing/2014/main" id="{9F562970-787B-44CD-921A-A746DFF96570}"/>
              </a:ext>
            </a:extLst>
          </p:cNvPr>
          <p:cNvGraphicFramePr>
            <a:graphicFrameLocks noGrp="1"/>
          </p:cNvGraphicFramePr>
          <p:nvPr/>
        </p:nvGraphicFramePr>
        <p:xfrm>
          <a:off x="1458595" y="5867442"/>
          <a:ext cx="10733406" cy="991978"/>
        </p:xfrm>
        <a:graphic>
          <a:graphicData uri="http://schemas.openxmlformats.org/drawingml/2006/table">
            <a:tbl>
              <a:tblPr firstRow="1" bandRow="1">
                <a:tableStyleId>{9D7B26C5-4107-4FEC-AEDC-1716B250A1EF}</a:tableStyleId>
              </a:tblPr>
              <a:tblGrid>
                <a:gridCol w="1277812">
                  <a:extLst>
                    <a:ext uri="{9D8B030D-6E8A-4147-A177-3AD203B41FA5}">
                      <a16:colId xmlns:a16="http://schemas.microsoft.com/office/drawing/2014/main" val="20000"/>
                    </a:ext>
                  </a:extLst>
                </a:gridCol>
                <a:gridCol w="1544703">
                  <a:extLst>
                    <a:ext uri="{9D8B030D-6E8A-4147-A177-3AD203B41FA5}">
                      <a16:colId xmlns:a16="http://schemas.microsoft.com/office/drawing/2014/main" val="20001"/>
                    </a:ext>
                  </a:extLst>
                </a:gridCol>
                <a:gridCol w="1070918">
                  <a:extLst>
                    <a:ext uri="{9D8B030D-6E8A-4147-A177-3AD203B41FA5}">
                      <a16:colId xmlns:a16="http://schemas.microsoft.com/office/drawing/2014/main" val="2418161950"/>
                    </a:ext>
                  </a:extLst>
                </a:gridCol>
                <a:gridCol w="1882056">
                  <a:extLst>
                    <a:ext uri="{9D8B030D-6E8A-4147-A177-3AD203B41FA5}">
                      <a16:colId xmlns:a16="http://schemas.microsoft.com/office/drawing/2014/main" val="3089084362"/>
                    </a:ext>
                  </a:extLst>
                </a:gridCol>
                <a:gridCol w="1423219">
                  <a:extLst>
                    <a:ext uri="{9D8B030D-6E8A-4147-A177-3AD203B41FA5}">
                      <a16:colId xmlns:a16="http://schemas.microsoft.com/office/drawing/2014/main" val="20002"/>
                    </a:ext>
                  </a:extLst>
                </a:gridCol>
                <a:gridCol w="1209368">
                  <a:extLst>
                    <a:ext uri="{9D8B030D-6E8A-4147-A177-3AD203B41FA5}">
                      <a16:colId xmlns:a16="http://schemas.microsoft.com/office/drawing/2014/main" val="20004"/>
                    </a:ext>
                  </a:extLst>
                </a:gridCol>
                <a:gridCol w="1364226">
                  <a:extLst>
                    <a:ext uri="{9D8B030D-6E8A-4147-A177-3AD203B41FA5}">
                      <a16:colId xmlns:a16="http://schemas.microsoft.com/office/drawing/2014/main" val="2074184792"/>
                    </a:ext>
                  </a:extLst>
                </a:gridCol>
                <a:gridCol w="961104">
                  <a:extLst>
                    <a:ext uri="{9D8B030D-6E8A-4147-A177-3AD203B41FA5}">
                      <a16:colId xmlns:a16="http://schemas.microsoft.com/office/drawing/2014/main" val="20005"/>
                    </a:ext>
                  </a:extLst>
                </a:gridCol>
              </a:tblGrid>
              <a:tr h="324083">
                <a:tc>
                  <a:txBody>
                    <a:bodyPr/>
                    <a:lstStyle/>
                    <a:p>
                      <a:pPr algn="ctr"/>
                      <a:r>
                        <a:rPr lang="en-US" altLang="zh-CN" dirty="0">
                          <a:solidFill>
                            <a:sysClr val="windowText" lastClr="000000"/>
                          </a:solidFill>
                        </a:rPr>
                        <a:t>m</a:t>
                      </a:r>
                      <a:endParaRPr lang="en-US" dirty="0">
                        <a:solidFill>
                          <a:sysClr val="windowText" lastClr="000000"/>
                        </a:solidFill>
                      </a:endParaRPr>
                    </a:p>
                  </a:txBody>
                  <a:tcPr anchor="ctr"/>
                </a:tc>
                <a:tc>
                  <a:txBody>
                    <a:bodyPr/>
                    <a:lstStyle/>
                    <a:p>
                      <a:pPr marL="0" algn="ctr" defTabSz="914400" rtl="0" eaLnBrk="1" latinLnBrk="0" hangingPunct="1"/>
                      <a:r>
                        <a:rPr lang="en-US" altLang="zh-CN" sz="1800" b="1" kern="1200" dirty="0">
                          <a:solidFill>
                            <a:sysClr val="windowText" lastClr="000000"/>
                          </a:solidFill>
                          <a:latin typeface="+mn-lt"/>
                          <a:ea typeface="+mn-ea"/>
                          <a:cs typeface="+mn-cs"/>
                        </a:rPr>
                        <a:t>T</a:t>
                      </a:r>
                      <a:endParaRPr lang="en-US" sz="1800" b="1" kern="1200" dirty="0">
                        <a:solidFill>
                          <a:sysClr val="windowText" lastClr="000000"/>
                        </a:solidFill>
                        <a:latin typeface="+mn-lt"/>
                        <a:ea typeface="+mn-ea"/>
                        <a:cs typeface="+mn-cs"/>
                      </a:endParaRPr>
                    </a:p>
                  </a:txBody>
                  <a:tcPr anchor="ctr"/>
                </a:tc>
                <a:tc>
                  <a:txBody>
                    <a:bodyPr/>
                    <a:lstStyle/>
                    <a:p>
                      <a:pPr marL="0" algn="ctr" defTabSz="914400" rtl="0" eaLnBrk="1" latinLnBrk="0" hangingPunct="1"/>
                      <a:r>
                        <a:rPr lang="en-US" altLang="zh-CN" sz="1800" b="1" kern="1200" dirty="0">
                          <a:solidFill>
                            <a:sysClr val="windowText" lastClr="000000"/>
                          </a:solidFill>
                          <a:latin typeface="+mn-lt"/>
                          <a:ea typeface="+mn-ea"/>
                          <a:cs typeface="+mn-cs"/>
                        </a:rPr>
                        <a:t>I</a:t>
                      </a:r>
                      <a:endParaRPr lang="en-US" sz="1800" b="1" kern="1200" dirty="0">
                        <a:solidFill>
                          <a:sysClr val="windowText" lastClr="000000"/>
                        </a:solidFill>
                        <a:latin typeface="+mn-lt"/>
                        <a:ea typeface="+mn-ea"/>
                        <a:cs typeface="+mn-cs"/>
                      </a:endParaRPr>
                    </a:p>
                  </a:txBody>
                  <a:tcPr anchor="ctr"/>
                </a:tc>
                <a:tc>
                  <a:txBody>
                    <a:bodyPr/>
                    <a:lstStyle/>
                    <a:p>
                      <a:pPr algn="ctr"/>
                      <a:endParaRPr lang="en-US" dirty="0">
                        <a:solidFill>
                          <a:sysClr val="windowText" lastClr="000000"/>
                        </a:solidFill>
                      </a:endParaRPr>
                    </a:p>
                  </a:txBody>
                  <a:tcPr anchor="ctr"/>
                </a:tc>
                <a:tc>
                  <a:txBody>
                    <a:bodyPr/>
                    <a:lstStyle/>
                    <a:p>
                      <a:pPr algn="ctr"/>
                      <a:r>
                        <a:rPr lang="en-US" altLang="zh-CN" dirty="0">
                          <a:solidFill>
                            <a:sysClr val="windowText" lastClr="000000"/>
                          </a:solidFill>
                        </a:rPr>
                        <a:t>U</a:t>
                      </a:r>
                      <a:endParaRPr lang="en-US" dirty="0">
                        <a:solidFill>
                          <a:sysClr val="windowText" lastClr="000000"/>
                        </a:solidFill>
                      </a:endParaRPr>
                    </a:p>
                  </a:txBody>
                  <a:tcPr anchor="ctr"/>
                </a:tc>
                <a:tc>
                  <a:txBody>
                    <a:bodyPr/>
                    <a:lstStyle/>
                    <a:p>
                      <a:pPr algn="ctr"/>
                      <a:r>
                        <a:rPr lang="en-US" dirty="0">
                          <a:solidFill>
                            <a:sysClr val="windowText" lastClr="000000"/>
                          </a:solidFill>
                        </a:rPr>
                        <a:t>O</a:t>
                      </a:r>
                    </a:p>
                  </a:txBody>
                  <a:tcPr anchor="ctr"/>
                </a:tc>
                <a:tc>
                  <a:txBody>
                    <a:bodyPr/>
                    <a:lstStyle/>
                    <a:p>
                      <a:pPr algn="ctr"/>
                      <a:r>
                        <a:rPr lang="en-US" dirty="0">
                          <a:solidFill>
                            <a:sysClr val="windowText" lastClr="000000"/>
                          </a:solidFill>
                        </a:rPr>
                        <a:t>R</a:t>
                      </a:r>
                    </a:p>
                  </a:txBody>
                  <a:tcPr anchor="ctr"/>
                </a:tc>
                <a:tc>
                  <a:txBody>
                    <a:bodyPr/>
                    <a:lstStyle/>
                    <a:p>
                      <a:pPr algn="ctr"/>
                      <a:r>
                        <a:rPr lang="en-US" dirty="0">
                          <a:solidFill>
                            <a:sysClr val="windowText" lastClr="000000"/>
                          </a:solidFill>
                        </a:rPr>
                        <a:t>S</a:t>
                      </a:r>
                    </a:p>
                  </a:txBody>
                  <a:tcPr anchor="ctr"/>
                </a:tc>
                <a:extLst>
                  <a:ext uri="{0D108BD9-81ED-4DB2-BD59-A6C34878D82A}">
                    <a16:rowId xmlns:a16="http://schemas.microsoft.com/office/drawing/2014/main" val="10000"/>
                  </a:ext>
                </a:extLst>
              </a:tr>
              <a:tr h="626218">
                <a:tc>
                  <a:txBody>
                    <a:bodyPr/>
                    <a:lstStyle/>
                    <a:p>
                      <a:pPr algn="ctr"/>
                      <a:r>
                        <a:rPr lang="zh-CN" altLang="en-US" sz="1400" dirty="0">
                          <a:solidFill>
                            <a:sysClr val="windowText" lastClr="000000"/>
                          </a:solidFill>
                          <a:latin typeface="微软雅黑" panose="020B0503020204020204" pitchFamily="34" charset="-122"/>
                          <a:ea typeface="微软雅黑" panose="020B0503020204020204" pitchFamily="34" charset="-122"/>
                        </a:rPr>
                        <a:t>第</a:t>
                      </a:r>
                      <a:r>
                        <a:rPr lang="en-US" altLang="zh-CN" sz="1400" dirty="0">
                          <a:solidFill>
                            <a:sysClr val="windowText" lastClr="000000"/>
                          </a:solidFill>
                          <a:latin typeface="微软雅黑" panose="020B0503020204020204" pitchFamily="34" charset="-122"/>
                          <a:ea typeface="微软雅黑" panose="020B0503020204020204" pitchFamily="34" charset="-122"/>
                        </a:rPr>
                        <a:t>m</a:t>
                      </a:r>
                      <a:r>
                        <a:rPr lang="zh-CN" altLang="en-US" sz="1400" dirty="0">
                          <a:solidFill>
                            <a:sysClr val="windowText" lastClr="000000"/>
                          </a:solidFill>
                          <a:latin typeface="微软雅黑" panose="020B0503020204020204" pitchFamily="34" charset="-122"/>
                          <a:ea typeface="微软雅黑" panose="020B0503020204020204" pitchFamily="34" charset="-122"/>
                        </a:rPr>
                        <a:t>轮</a:t>
                      </a:r>
                      <a:r>
                        <a:rPr lang="en-US" altLang="zh-CN" sz="1400" dirty="0">
                          <a:solidFill>
                            <a:sysClr val="windowText" lastClr="000000"/>
                          </a:solidFill>
                          <a:latin typeface="微软雅黑" panose="020B0503020204020204" pitchFamily="34" charset="-122"/>
                          <a:ea typeface="微软雅黑" panose="020B0503020204020204" pitchFamily="34" charset="-122"/>
                        </a:rPr>
                        <a:t>Bagging</a:t>
                      </a:r>
                    </a:p>
                  </a:txBody>
                  <a:tcPr anchor="ctr"/>
                </a:tc>
                <a:tc>
                  <a:txBody>
                    <a:bodyPr/>
                    <a:lstStyle/>
                    <a:p>
                      <a:pPr algn="ctr"/>
                      <a:r>
                        <a:rPr lang="zh-CN" altLang="en-US" sz="1400" dirty="0">
                          <a:solidFill>
                            <a:sysClr val="windowText" lastClr="000000"/>
                          </a:solidFill>
                          <a:latin typeface="微软雅黑" panose="020B0503020204020204" pitchFamily="34" charset="-122"/>
                          <a:ea typeface="微软雅黑" panose="020B0503020204020204" pitchFamily="34" charset="-122"/>
                        </a:rPr>
                        <a:t>第</a:t>
                      </a:r>
                      <a:r>
                        <a:rPr lang="en-US" altLang="zh-CN" sz="1400" dirty="0">
                          <a:solidFill>
                            <a:sysClr val="windowText" lastClr="000000"/>
                          </a:solidFill>
                          <a:latin typeface="微软雅黑" panose="020B0503020204020204" pitchFamily="34" charset="-122"/>
                          <a:ea typeface="微软雅黑" panose="020B0503020204020204" pitchFamily="34" charset="-122"/>
                        </a:rPr>
                        <a:t>T</a:t>
                      </a:r>
                      <a:r>
                        <a:rPr lang="zh-CN" altLang="en-US" sz="1400" dirty="0">
                          <a:solidFill>
                            <a:sysClr val="windowText" lastClr="000000"/>
                          </a:solidFill>
                          <a:latin typeface="微软雅黑" panose="020B0503020204020204" pitchFamily="34" charset="-122"/>
                          <a:ea typeface="微软雅黑" panose="020B0503020204020204" pitchFamily="34" charset="-122"/>
                        </a:rPr>
                        <a:t>次随机采样</a:t>
                      </a:r>
                      <a:endParaRPr lang="en-US" altLang="zh-CN" sz="1400" dirty="0">
                        <a:solidFill>
                          <a:sysClr val="windowText" lastClr="000000"/>
                        </a:solidFill>
                        <a:latin typeface="微软雅黑" panose="020B0503020204020204" pitchFamily="34" charset="-122"/>
                        <a:ea typeface="微软雅黑" panose="020B0503020204020204" pitchFamily="34" charset="-122"/>
                      </a:endParaRPr>
                    </a:p>
                  </a:txBody>
                  <a:tcPr anchor="ctr"/>
                </a:tc>
                <a:tc>
                  <a:txBody>
                    <a:bodyPr/>
                    <a:lstStyle/>
                    <a:p>
                      <a:pPr algn="ctr"/>
                      <a:r>
                        <a:rPr lang="zh-CN" altLang="en-US" sz="1400" dirty="0">
                          <a:solidFill>
                            <a:sysClr val="windowText" lastClr="000000"/>
                          </a:solidFill>
                          <a:latin typeface="微软雅黑" panose="020B0503020204020204" pitchFamily="34" charset="-122"/>
                          <a:ea typeface="微软雅黑" panose="020B0503020204020204" pitchFamily="34" charset="-122"/>
                        </a:rPr>
                        <a:t>指示函数</a:t>
                      </a:r>
                      <a:endParaRPr lang="en-US" sz="1400" dirty="0">
                        <a:solidFill>
                          <a:sysClr val="windowText" lastClr="000000"/>
                        </a:solidFill>
                        <a:latin typeface="微软雅黑" panose="020B0503020204020204" pitchFamily="34" charset="-122"/>
                        <a:ea typeface="微软雅黑" panose="020B0503020204020204" pitchFamily="34" charset="-122"/>
                      </a:endParaRPr>
                    </a:p>
                  </a:txBody>
                  <a:tcPr anchor="ctr"/>
                </a:tc>
                <a:tc>
                  <a:txBody>
                    <a:bodyPr/>
                    <a:lstStyle/>
                    <a:p>
                      <a:pPr algn="ctr"/>
                      <a:r>
                        <a:rPr lang="zh-CN" altLang="en-US" sz="1400" dirty="0">
                          <a:solidFill>
                            <a:sysClr val="windowText" lastClr="000000"/>
                          </a:solidFill>
                          <a:latin typeface="微软雅黑" panose="020B0503020204020204" pitchFamily="34" charset="-122"/>
                          <a:ea typeface="微软雅黑" panose="020B0503020204020204" pitchFamily="34" charset="-122"/>
                        </a:rPr>
                        <a:t>每个未标记数据为正样本的概率</a:t>
                      </a:r>
                      <a:endParaRPr lang="en-US" sz="1400" dirty="0">
                        <a:solidFill>
                          <a:sysClr val="windowText" lastClr="000000"/>
                        </a:solidFill>
                        <a:latin typeface="微软雅黑" panose="020B0503020204020204" pitchFamily="34" charset="-122"/>
                        <a:ea typeface="微软雅黑" panose="020B0503020204020204" pitchFamily="34" charset="-122"/>
                      </a:endParaRPr>
                    </a:p>
                  </a:txBody>
                  <a:tcPr anchor="ctr"/>
                </a:tc>
                <a:tc>
                  <a:txBody>
                    <a:bodyPr/>
                    <a:lstStyle/>
                    <a:p>
                      <a:pPr algn="ctr"/>
                      <a:r>
                        <a:rPr lang="zh-CN" altLang="en-US" sz="1400" dirty="0">
                          <a:solidFill>
                            <a:sysClr val="windowText" lastClr="000000"/>
                          </a:solidFill>
                          <a:latin typeface="微软雅黑" panose="020B0503020204020204" pitchFamily="34" charset="-122"/>
                          <a:ea typeface="微软雅黑" panose="020B0503020204020204" pitchFamily="34" charset="-122"/>
                        </a:rPr>
                        <a:t>未标记样本集合</a:t>
                      </a:r>
                      <a:endParaRPr lang="en-US" sz="1400" dirty="0">
                        <a:solidFill>
                          <a:sysClr val="windowText" lastClr="000000"/>
                        </a:solidFill>
                        <a:latin typeface="微软雅黑" panose="020B0503020204020204" pitchFamily="34" charset="-122"/>
                        <a:ea typeface="微软雅黑" panose="020B0503020204020204" pitchFamily="34" charset="-122"/>
                      </a:endParaRPr>
                    </a:p>
                  </a:txBody>
                  <a:tcPr anchor="ctr"/>
                </a:tc>
                <a:tc>
                  <a:txBody>
                    <a:bodyPr/>
                    <a:lstStyle/>
                    <a:p>
                      <a:pPr algn="ctr"/>
                      <a:r>
                        <a:rPr lang="zh-CN" altLang="en-US" sz="1400" dirty="0">
                          <a:solidFill>
                            <a:sysClr val="windowText" lastClr="000000"/>
                          </a:solidFill>
                          <a:latin typeface="微软雅黑" panose="020B0503020204020204" pitchFamily="34" charset="-122"/>
                          <a:ea typeface="微软雅黑" panose="020B0503020204020204" pitchFamily="34" charset="-122"/>
                        </a:rPr>
                        <a:t>袋外样本集合</a:t>
                      </a:r>
                      <a:endParaRPr lang="en-US" sz="1400" dirty="0">
                        <a:solidFill>
                          <a:sysClr val="windowText" lastClr="000000"/>
                        </a:solidFill>
                        <a:latin typeface="微软雅黑" panose="020B0503020204020204" pitchFamily="34" charset="-122"/>
                        <a:ea typeface="微软雅黑" panose="020B0503020204020204" pitchFamily="34" charset="-122"/>
                      </a:endParaRPr>
                    </a:p>
                  </a:txBody>
                  <a:tcPr anchor="ctr"/>
                </a:tc>
                <a:tc>
                  <a:txBody>
                    <a:bodyPr/>
                    <a:lstStyle/>
                    <a:p>
                      <a:pPr algn="ctr"/>
                      <a:r>
                        <a:rPr lang="zh-CN" altLang="en-US" sz="1400" dirty="0">
                          <a:solidFill>
                            <a:sysClr val="windowText" lastClr="000000"/>
                          </a:solidFill>
                          <a:latin typeface="微软雅黑" panose="020B0503020204020204" pitchFamily="34" charset="-122"/>
                          <a:ea typeface="微软雅黑" panose="020B0503020204020204" pitchFamily="34" charset="-122"/>
                        </a:rPr>
                        <a:t>可靠正样本集合</a:t>
                      </a:r>
                      <a:endParaRPr lang="en-US" sz="1400" dirty="0">
                        <a:solidFill>
                          <a:sysClr val="windowText" lastClr="000000"/>
                        </a:solidFill>
                        <a:latin typeface="微软雅黑" panose="020B0503020204020204" pitchFamily="34" charset="-122"/>
                        <a:ea typeface="微软雅黑" panose="020B0503020204020204" pitchFamily="34" charset="-122"/>
                      </a:endParaRPr>
                    </a:p>
                  </a:txBody>
                  <a:tcPr anchor="ctr"/>
                </a:tc>
                <a:tc>
                  <a:txBody>
                    <a:bodyPr/>
                    <a:lstStyle/>
                    <a:p>
                      <a:pPr algn="ctr"/>
                      <a:r>
                        <a:rPr lang="zh-CN" altLang="en-US" sz="1400" dirty="0">
                          <a:solidFill>
                            <a:sysClr val="windowText" lastClr="000000"/>
                          </a:solidFill>
                          <a:latin typeface="微软雅黑" panose="020B0503020204020204" pitchFamily="34" charset="-122"/>
                          <a:ea typeface="微软雅黑" panose="020B0503020204020204" pitchFamily="34" charset="-122"/>
                        </a:rPr>
                        <a:t>袋外分数</a:t>
                      </a:r>
                      <a:endParaRPr lang="en-US" sz="1400" dirty="0">
                        <a:solidFill>
                          <a:sysClr val="windowText" lastClr="000000"/>
                        </a:solidFill>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10001"/>
                  </a:ext>
                </a:extLst>
              </a:tr>
            </a:tbl>
          </a:graphicData>
        </a:graphic>
      </p:graphicFrame>
      <p:graphicFrame>
        <p:nvGraphicFramePr>
          <p:cNvPr id="75" name="对象 74">
            <a:extLst>
              <a:ext uri="{FF2B5EF4-FFF2-40B4-BE49-F238E27FC236}">
                <a16:creationId xmlns:a16="http://schemas.microsoft.com/office/drawing/2014/main" id="{EF791E74-51C2-4571-A8EE-749933228287}"/>
              </a:ext>
            </a:extLst>
          </p:cNvPr>
          <p:cNvGraphicFramePr>
            <a:graphicFrameLocks noChangeAspect="1"/>
          </p:cNvGraphicFramePr>
          <p:nvPr>
            <p:extLst>
              <p:ext uri="{D42A27DB-BD31-4B8C-83A1-F6EECF244321}">
                <p14:modId xmlns:p14="http://schemas.microsoft.com/office/powerpoint/2010/main" val="2843833544"/>
              </p:ext>
            </p:extLst>
          </p:nvPr>
        </p:nvGraphicFramePr>
        <p:xfrm>
          <a:off x="6762750" y="3161788"/>
          <a:ext cx="4335411" cy="415925"/>
        </p:xfrm>
        <a:graphic>
          <a:graphicData uri="http://schemas.openxmlformats.org/presentationml/2006/ole">
            <mc:AlternateContent xmlns:mc="http://schemas.openxmlformats.org/markup-compatibility/2006">
              <mc:Choice xmlns:v="urn:schemas-microsoft-com:vml" Requires="v">
                <p:oleObj spid="_x0000_s5365" name="Equation" r:id="rId3" imgW="2654280" imgH="228600" progId="Equation.DSMT4">
                  <p:embed/>
                </p:oleObj>
              </mc:Choice>
              <mc:Fallback>
                <p:oleObj name="Equation" r:id="rId3" imgW="2654280" imgH="228600" progId="Equation.DSMT4">
                  <p:embed/>
                  <p:pic>
                    <p:nvPicPr>
                      <p:cNvPr id="74" name="对象 73">
                        <a:extLst>
                          <a:ext uri="{FF2B5EF4-FFF2-40B4-BE49-F238E27FC236}">
                            <a16:creationId xmlns:a16="http://schemas.microsoft.com/office/drawing/2014/main" id="{92706C4C-D28D-4323-A41A-FA1A663E03A9}"/>
                          </a:ext>
                        </a:extLst>
                      </p:cNvPr>
                      <p:cNvPicPr/>
                      <p:nvPr/>
                    </p:nvPicPr>
                    <p:blipFill>
                      <a:blip r:embed="rId4"/>
                      <a:stretch>
                        <a:fillRect/>
                      </a:stretch>
                    </p:blipFill>
                    <p:spPr>
                      <a:xfrm>
                        <a:off x="6762750" y="3161788"/>
                        <a:ext cx="4335411" cy="415925"/>
                      </a:xfrm>
                      <a:prstGeom prst="rect">
                        <a:avLst/>
                      </a:prstGeom>
                    </p:spPr>
                  </p:pic>
                </p:oleObj>
              </mc:Fallback>
            </mc:AlternateContent>
          </a:graphicData>
        </a:graphic>
      </p:graphicFrame>
      <p:graphicFrame>
        <p:nvGraphicFramePr>
          <p:cNvPr id="106" name="对象 105">
            <a:extLst>
              <a:ext uri="{FF2B5EF4-FFF2-40B4-BE49-F238E27FC236}">
                <a16:creationId xmlns:a16="http://schemas.microsoft.com/office/drawing/2014/main" id="{2B71490F-F955-4673-90FC-F36ACA425E2B}"/>
              </a:ext>
            </a:extLst>
          </p:cNvPr>
          <p:cNvGraphicFramePr>
            <a:graphicFrameLocks noChangeAspect="1"/>
          </p:cNvGraphicFramePr>
          <p:nvPr>
            <p:extLst>
              <p:ext uri="{D42A27DB-BD31-4B8C-83A1-F6EECF244321}">
                <p14:modId xmlns:p14="http://schemas.microsoft.com/office/powerpoint/2010/main" val="1753101155"/>
              </p:ext>
            </p:extLst>
          </p:nvPr>
        </p:nvGraphicFramePr>
        <p:xfrm>
          <a:off x="7152200" y="4077982"/>
          <a:ext cx="2587625" cy="622300"/>
        </p:xfrm>
        <a:graphic>
          <a:graphicData uri="http://schemas.openxmlformats.org/presentationml/2006/ole">
            <mc:AlternateContent xmlns:mc="http://schemas.openxmlformats.org/markup-compatibility/2006">
              <mc:Choice xmlns:v="urn:schemas-microsoft-com:vml" Requires="v">
                <p:oleObj spid="_x0000_s5366" name="Equation" r:id="rId5" imgW="1002960" imgH="241200" progId="Equation.DSMT4">
                  <p:embed/>
                </p:oleObj>
              </mc:Choice>
              <mc:Fallback>
                <p:oleObj name="Equation" r:id="rId5" imgW="1002960" imgH="241200" progId="Equation.DSMT4">
                  <p:embed/>
                  <p:pic>
                    <p:nvPicPr>
                      <p:cNvPr id="75" name="对象 74">
                        <a:extLst>
                          <a:ext uri="{FF2B5EF4-FFF2-40B4-BE49-F238E27FC236}">
                            <a16:creationId xmlns:a16="http://schemas.microsoft.com/office/drawing/2014/main" id="{7246CB61-9297-4408-B1C0-03CF30373477}"/>
                          </a:ext>
                        </a:extLst>
                      </p:cNvPr>
                      <p:cNvPicPr/>
                      <p:nvPr/>
                    </p:nvPicPr>
                    <p:blipFill>
                      <a:blip r:embed="rId6"/>
                      <a:stretch>
                        <a:fillRect/>
                      </a:stretch>
                    </p:blipFill>
                    <p:spPr>
                      <a:xfrm>
                        <a:off x="7152200" y="4077982"/>
                        <a:ext cx="2587625" cy="622300"/>
                      </a:xfrm>
                      <a:prstGeom prst="rect">
                        <a:avLst/>
                      </a:prstGeom>
                    </p:spPr>
                  </p:pic>
                </p:oleObj>
              </mc:Fallback>
            </mc:AlternateContent>
          </a:graphicData>
        </a:graphic>
      </p:graphicFrame>
      <p:grpSp>
        <p:nvGrpSpPr>
          <p:cNvPr id="7" name="组合 6">
            <a:extLst>
              <a:ext uri="{FF2B5EF4-FFF2-40B4-BE49-F238E27FC236}">
                <a16:creationId xmlns:a16="http://schemas.microsoft.com/office/drawing/2014/main" id="{90ED761E-2976-4358-8797-1CF174CFB795}"/>
              </a:ext>
            </a:extLst>
          </p:cNvPr>
          <p:cNvGrpSpPr/>
          <p:nvPr/>
        </p:nvGrpSpPr>
        <p:grpSpPr>
          <a:xfrm>
            <a:off x="2065866" y="2996566"/>
            <a:ext cx="4313687" cy="1758950"/>
            <a:chOff x="2065866" y="2657353"/>
            <a:chExt cx="4313687" cy="1758950"/>
          </a:xfrm>
        </p:grpSpPr>
        <p:graphicFrame>
          <p:nvGraphicFramePr>
            <p:cNvPr id="73" name="对象 72">
              <a:extLst>
                <a:ext uri="{FF2B5EF4-FFF2-40B4-BE49-F238E27FC236}">
                  <a16:creationId xmlns:a16="http://schemas.microsoft.com/office/drawing/2014/main" id="{0BFDAD4E-FB24-4832-82A7-A6F64989C537}"/>
                </a:ext>
              </a:extLst>
            </p:cNvPr>
            <p:cNvGraphicFramePr>
              <a:graphicFrameLocks noChangeAspect="1"/>
            </p:cNvGraphicFramePr>
            <p:nvPr>
              <p:extLst>
                <p:ext uri="{D42A27DB-BD31-4B8C-83A1-F6EECF244321}">
                  <p14:modId xmlns:p14="http://schemas.microsoft.com/office/powerpoint/2010/main" val="4087149904"/>
                </p:ext>
              </p:extLst>
            </p:nvPr>
          </p:nvGraphicFramePr>
          <p:xfrm>
            <a:off x="2065866" y="2657353"/>
            <a:ext cx="2825750" cy="1758950"/>
          </p:xfrm>
          <a:graphic>
            <a:graphicData uri="http://schemas.openxmlformats.org/presentationml/2006/ole">
              <mc:AlternateContent xmlns:mc="http://schemas.openxmlformats.org/markup-compatibility/2006">
                <mc:Choice xmlns:v="urn:schemas-microsoft-com:vml" Requires="v">
                  <p:oleObj spid="_x0000_s5367" name="Equation" r:id="rId7" imgW="1346040" imgH="838080" progId="Equation.DSMT4">
                    <p:embed/>
                  </p:oleObj>
                </mc:Choice>
                <mc:Fallback>
                  <p:oleObj name="Equation" r:id="rId7" imgW="1346040" imgH="838080" progId="Equation.DSMT4">
                    <p:embed/>
                    <p:pic>
                      <p:nvPicPr>
                        <p:cNvPr id="72" name="对象 71">
                          <a:extLst>
                            <a:ext uri="{FF2B5EF4-FFF2-40B4-BE49-F238E27FC236}">
                              <a16:creationId xmlns:a16="http://schemas.microsoft.com/office/drawing/2014/main" id="{2CE64E93-45CA-477D-A52C-39C752A947C1}"/>
                            </a:ext>
                          </a:extLst>
                        </p:cNvPr>
                        <p:cNvPicPr/>
                        <p:nvPr/>
                      </p:nvPicPr>
                      <p:blipFill>
                        <a:blip r:embed="rId8"/>
                        <a:stretch>
                          <a:fillRect/>
                        </a:stretch>
                      </p:blipFill>
                      <p:spPr>
                        <a:xfrm>
                          <a:off x="2065866" y="2657353"/>
                          <a:ext cx="2825750" cy="1758950"/>
                        </a:xfrm>
                        <a:prstGeom prst="rect">
                          <a:avLst/>
                        </a:prstGeom>
                      </p:spPr>
                    </p:pic>
                  </p:oleObj>
                </mc:Fallback>
              </mc:AlternateContent>
            </a:graphicData>
          </a:graphic>
        </p:graphicFrame>
        <p:sp>
          <p:nvSpPr>
            <p:cNvPr id="109" name="文本框 108">
              <a:extLst>
                <a:ext uri="{FF2B5EF4-FFF2-40B4-BE49-F238E27FC236}">
                  <a16:creationId xmlns:a16="http://schemas.microsoft.com/office/drawing/2014/main" id="{6EE4880E-D90F-4181-AADC-7EA98DD3DE2C}"/>
                </a:ext>
              </a:extLst>
            </p:cNvPr>
            <p:cNvSpPr txBox="1"/>
            <p:nvPr/>
          </p:nvSpPr>
          <p:spPr>
            <a:xfrm>
              <a:off x="5470415" y="3352162"/>
              <a:ext cx="909138" cy="369332"/>
            </a:xfrm>
            <a:prstGeom prst="rect">
              <a:avLst/>
            </a:prstGeom>
            <a:noFill/>
          </p:spPr>
          <p:txBody>
            <a:bodyPr wrap="square">
              <a:spAutoFit/>
            </a:bodyPr>
            <a:lstStyle/>
            <a:p>
              <a:r>
                <a:rPr lang="en-US" altLang="zh-CN" b="1" dirty="0">
                  <a:latin typeface="微软雅黑" panose="020B0503020204020204" pitchFamily="34" charset="-122"/>
                  <a:ea typeface="微软雅黑" panose="020B0503020204020204" pitchFamily="34" charset="-122"/>
                  <a:cs typeface="微软雅黑" panose="020B0503020204020204" pitchFamily="34" charset="-122"/>
                </a:rPr>
                <a:t>(</a:t>
              </a:r>
              <a:r>
                <a:rPr lang="en-US" altLang="zh-CN"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3-5</a:t>
              </a:r>
              <a:r>
                <a:rPr lang="en-US" altLang="zh-CN" b="1" dirty="0">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dirty="0"/>
            </a:p>
          </p:txBody>
        </p:sp>
      </p:grpSp>
      <p:sp>
        <p:nvSpPr>
          <p:cNvPr id="112" name="文本框 111">
            <a:extLst>
              <a:ext uri="{FF2B5EF4-FFF2-40B4-BE49-F238E27FC236}">
                <a16:creationId xmlns:a16="http://schemas.microsoft.com/office/drawing/2014/main" id="{3794037A-1FA0-4A55-8192-7F1C05BFC6B0}"/>
              </a:ext>
            </a:extLst>
          </p:cNvPr>
          <p:cNvSpPr txBox="1"/>
          <p:nvPr/>
        </p:nvSpPr>
        <p:spPr>
          <a:xfrm>
            <a:off x="11282862" y="3183657"/>
            <a:ext cx="909138" cy="369332"/>
          </a:xfrm>
          <a:prstGeom prst="rect">
            <a:avLst/>
          </a:prstGeom>
          <a:noFill/>
        </p:spPr>
        <p:txBody>
          <a:bodyPr wrap="square">
            <a:spAutoFit/>
          </a:bodyPr>
          <a:lstStyle/>
          <a:p>
            <a:r>
              <a:rPr lang="en-US" altLang="zh-CN" b="1" dirty="0">
                <a:latin typeface="微软雅黑" panose="020B0503020204020204" pitchFamily="34" charset="-122"/>
                <a:ea typeface="微软雅黑" panose="020B0503020204020204" pitchFamily="34" charset="-122"/>
                <a:cs typeface="微软雅黑" panose="020B0503020204020204" pitchFamily="34" charset="-122"/>
              </a:rPr>
              <a:t>(</a:t>
            </a:r>
            <a:r>
              <a:rPr lang="en-US" altLang="zh-CN"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3-6</a:t>
            </a:r>
            <a:r>
              <a:rPr lang="en-US" altLang="zh-CN" b="1" dirty="0">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dirty="0"/>
          </a:p>
        </p:txBody>
      </p:sp>
      <mc:AlternateContent xmlns:mc="http://schemas.openxmlformats.org/markup-compatibility/2006" xmlns:a14="http://schemas.microsoft.com/office/drawing/2010/main">
        <mc:Choice Requires="a14">
          <p:sp>
            <p:nvSpPr>
              <p:cNvPr id="110" name="文本框 109">
                <a:extLst>
                  <a:ext uri="{FF2B5EF4-FFF2-40B4-BE49-F238E27FC236}">
                    <a16:creationId xmlns:a16="http://schemas.microsoft.com/office/drawing/2014/main" id="{D4430DF5-938E-44BA-A7DF-76FEDA529B54}"/>
                  </a:ext>
                </a:extLst>
              </p:cNvPr>
              <p:cNvSpPr txBox="1"/>
              <p:nvPr/>
            </p:nvSpPr>
            <p:spPr>
              <a:xfrm>
                <a:off x="2099169" y="2132254"/>
                <a:ext cx="3996831"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zh-CN" altLang="en-US" dirty="0">
                    <a:latin typeface="微软雅黑" panose="020B0503020204020204" pitchFamily="34" charset="-122"/>
                    <a:ea typeface="微软雅黑" panose="020B0503020204020204" pitchFamily="34" charset="-122"/>
                    <a:cs typeface="微软雅黑" panose="020B0503020204020204" pitchFamily="34" charset="-122"/>
                  </a:rPr>
                  <a:t>计算每个未标记样本</a:t>
                </a:r>
                <a14:m>
                  <m:oMath xmlns:m="http://schemas.openxmlformats.org/officeDocument/2006/math">
                    <m:r>
                      <a:rPr lang="en-US" altLang="zh-CN">
                        <a:latin typeface="Cambria Math" panose="02040503050406030204" pitchFamily="18" charset="0"/>
                        <a:ea typeface="微软雅黑" panose="020B0503020204020204" pitchFamily="34" charset="-122"/>
                        <a:cs typeface="微软雅黑" panose="020B0503020204020204" pitchFamily="34" charset="-122"/>
                      </a:rPr>
                      <m:t>𝑢</m:t>
                    </m:r>
                  </m:oMath>
                </a14:m>
                <a:r>
                  <a:rPr lang="zh-CN" altLang="en-US" dirty="0">
                    <a:latin typeface="微软雅黑" panose="020B0503020204020204" pitchFamily="34" charset="-122"/>
                    <a:ea typeface="微软雅黑" panose="020B0503020204020204" pitchFamily="34" charset="-122"/>
                    <a:cs typeface="微软雅黑" panose="020B0503020204020204" pitchFamily="34" charset="-122"/>
                  </a:rPr>
                  <a:t>为正样本的概率</a:t>
                </a:r>
              </a:p>
            </p:txBody>
          </p:sp>
        </mc:Choice>
        <mc:Fallback xmlns="">
          <p:sp>
            <p:nvSpPr>
              <p:cNvPr id="110" name="文本框 109">
                <a:extLst>
                  <a:ext uri="{FF2B5EF4-FFF2-40B4-BE49-F238E27FC236}">
                    <a16:creationId xmlns:a16="http://schemas.microsoft.com/office/drawing/2014/main" id="{D4430DF5-938E-44BA-A7DF-76FEDA529B54}"/>
                  </a:ext>
                </a:extLst>
              </p:cNvPr>
              <p:cNvSpPr txBox="1">
                <a:spLocks noRot="1" noChangeAspect="1" noMove="1" noResize="1" noEditPoints="1" noAdjustHandles="1" noChangeArrowheads="1" noChangeShapeType="1" noTextEdit="1"/>
              </p:cNvSpPr>
              <p:nvPr/>
            </p:nvSpPr>
            <p:spPr>
              <a:xfrm>
                <a:off x="2099169" y="2132254"/>
                <a:ext cx="3996831" cy="369332"/>
              </a:xfrm>
              <a:prstGeom prst="rect">
                <a:avLst/>
              </a:prstGeom>
              <a:blipFill>
                <a:blip r:embed="rId10"/>
                <a:stretch>
                  <a:fillRect l="-1064" t="-8065" r="-1216" b="-2419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1" name="文本框 110">
                <a:extLst>
                  <a:ext uri="{FF2B5EF4-FFF2-40B4-BE49-F238E27FC236}">
                    <a16:creationId xmlns:a16="http://schemas.microsoft.com/office/drawing/2014/main" id="{ED2FA308-40C7-4241-9BF4-07F6FD27E537}"/>
                  </a:ext>
                </a:extLst>
              </p:cNvPr>
              <p:cNvSpPr txBox="1"/>
              <p:nvPr/>
            </p:nvSpPr>
            <p:spPr>
              <a:xfrm>
                <a:off x="6825298" y="2132254"/>
                <a:ext cx="4582579"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zh-CN" altLang="en-US" dirty="0">
                    <a:latin typeface="微软雅黑" panose="020B0503020204020204" pitchFamily="34" charset="-122"/>
                    <a:ea typeface="微软雅黑" panose="020B0503020204020204" pitchFamily="34" charset="-122"/>
                    <a:cs typeface="微软雅黑" panose="020B0503020204020204" pitchFamily="34" charset="-122"/>
                  </a:rPr>
                  <a:t>选择排名前</a:t>
                </a:r>
                <a14:m>
                  <m:oMath xmlns:m="http://schemas.openxmlformats.org/officeDocument/2006/math">
                    <m:r>
                      <a:rPr lang="en-US" altLang="zh-CN">
                        <a:latin typeface="Cambria Math" panose="02040503050406030204" pitchFamily="18" charset="0"/>
                        <a:ea typeface="微软雅黑" panose="020B0503020204020204" pitchFamily="34" charset="-122"/>
                        <a:cs typeface="微软雅黑" panose="020B0503020204020204" pitchFamily="34" charset="-122"/>
                      </a:rPr>
                      <m:t>|</m:t>
                    </m:r>
                    <m:sSub>
                      <m:sSubPr>
                        <m:ctrlPr>
                          <a:rPr lang="zh-CN" altLang="zh-CN" i="1">
                            <a:latin typeface="Cambria Math" panose="02040503050406030204" pitchFamily="18" charset="0"/>
                            <a:ea typeface="微软雅黑" panose="020B0503020204020204" pitchFamily="34" charset="-122"/>
                            <a:cs typeface="微软雅黑" panose="020B0503020204020204" pitchFamily="34" charset="-122"/>
                          </a:rPr>
                        </m:ctrlPr>
                      </m:sSubPr>
                      <m:e>
                        <m:r>
                          <a:rPr lang="en-US" altLang="zh-CN">
                            <a:latin typeface="Cambria Math" panose="02040503050406030204" pitchFamily="18" charset="0"/>
                            <a:ea typeface="微软雅黑" panose="020B0503020204020204" pitchFamily="34" charset="-122"/>
                            <a:cs typeface="微软雅黑" panose="020B0503020204020204" pitchFamily="34" charset="-122"/>
                          </a:rPr>
                          <m:t>𝑈</m:t>
                        </m:r>
                      </m:e>
                      <m:sub>
                        <m:r>
                          <a:rPr lang="en-US" altLang="zh-CN">
                            <a:latin typeface="Cambria Math" panose="02040503050406030204" pitchFamily="18" charset="0"/>
                            <a:ea typeface="微软雅黑" panose="020B0503020204020204" pitchFamily="34" charset="-122"/>
                            <a:cs typeface="微软雅黑" panose="020B0503020204020204" pitchFamily="34" charset="-122"/>
                          </a:rPr>
                          <m:t>𝑚</m:t>
                        </m:r>
                      </m:sub>
                    </m:sSub>
                    <m:r>
                      <a:rPr lang="en-US" altLang="zh-CN">
                        <a:latin typeface="Cambria Math" panose="02040503050406030204" pitchFamily="18" charset="0"/>
                        <a:ea typeface="微软雅黑" panose="020B0503020204020204" pitchFamily="34" charset="-122"/>
                        <a:cs typeface="微软雅黑" panose="020B0503020204020204" pitchFamily="34" charset="-122"/>
                      </a:rPr>
                      <m:t>|×</m:t>
                    </m:r>
                    <m:r>
                      <a:rPr lang="en-US" altLang="zh-CN">
                        <a:latin typeface="Cambria Math" panose="02040503050406030204" pitchFamily="18" charset="0"/>
                        <a:ea typeface="微软雅黑" panose="020B0503020204020204" pitchFamily="34" charset="-122"/>
                        <a:cs typeface="微软雅黑" panose="020B0503020204020204" pitchFamily="34" charset="-122"/>
                      </a:rPr>
                      <m:t>𝜃</m:t>
                    </m:r>
                  </m:oMath>
                </a14:m>
                <a:r>
                  <a:rPr lang="zh-CN" altLang="en-US" dirty="0">
                    <a:latin typeface="微软雅黑" panose="020B0503020204020204" pitchFamily="34" charset="-122"/>
                    <a:ea typeface="微软雅黑" panose="020B0503020204020204" pitchFamily="34" charset="-122"/>
                    <a:cs typeface="微软雅黑" panose="020B0503020204020204" pitchFamily="34" charset="-122"/>
                  </a:rPr>
                  <a:t>的样本加入正样本集合</a:t>
                </a:r>
              </a:p>
            </p:txBody>
          </p:sp>
        </mc:Choice>
        <mc:Fallback xmlns="">
          <p:sp>
            <p:nvSpPr>
              <p:cNvPr id="111" name="文本框 110">
                <a:extLst>
                  <a:ext uri="{FF2B5EF4-FFF2-40B4-BE49-F238E27FC236}">
                    <a16:creationId xmlns:a16="http://schemas.microsoft.com/office/drawing/2014/main" id="{ED2FA308-40C7-4241-9BF4-07F6FD27E537}"/>
                  </a:ext>
                </a:extLst>
              </p:cNvPr>
              <p:cNvSpPr txBox="1">
                <a:spLocks noRot="1" noChangeAspect="1" noMove="1" noResize="1" noEditPoints="1" noAdjustHandles="1" noChangeArrowheads="1" noChangeShapeType="1" noTextEdit="1"/>
              </p:cNvSpPr>
              <p:nvPr/>
            </p:nvSpPr>
            <p:spPr>
              <a:xfrm>
                <a:off x="6825298" y="2132254"/>
                <a:ext cx="4582579" cy="369332"/>
              </a:xfrm>
              <a:prstGeom prst="rect">
                <a:avLst/>
              </a:prstGeom>
              <a:blipFill>
                <a:blip r:embed="rId11"/>
                <a:stretch>
                  <a:fillRect l="-1062" t="-8065" b="-24194"/>
                </a:stretch>
              </a:blipFill>
            </p:spPr>
            <p:txBody>
              <a:bodyPr/>
              <a:lstStyle/>
              <a:p>
                <a:r>
                  <a:rPr lang="zh-CN" altLang="en-US">
                    <a:noFill/>
                  </a:rPr>
                  <a:t> </a:t>
                </a:r>
              </a:p>
            </p:txBody>
          </p:sp>
        </mc:Fallback>
      </mc:AlternateContent>
      <p:sp>
        <p:nvSpPr>
          <p:cNvPr id="113" name="文本框 112">
            <a:extLst>
              <a:ext uri="{FF2B5EF4-FFF2-40B4-BE49-F238E27FC236}">
                <a16:creationId xmlns:a16="http://schemas.microsoft.com/office/drawing/2014/main" id="{28CB524B-A66A-40B5-98D7-DBACB5919CCC}"/>
              </a:ext>
            </a:extLst>
          </p:cNvPr>
          <p:cNvSpPr txBox="1"/>
          <p:nvPr/>
        </p:nvSpPr>
        <p:spPr>
          <a:xfrm>
            <a:off x="11282862" y="4204466"/>
            <a:ext cx="909138" cy="369332"/>
          </a:xfrm>
          <a:prstGeom prst="rect">
            <a:avLst/>
          </a:prstGeom>
          <a:noFill/>
        </p:spPr>
        <p:txBody>
          <a:bodyPr wrap="square">
            <a:spAutoFit/>
          </a:bodyPr>
          <a:lstStyle/>
          <a:p>
            <a:r>
              <a:rPr lang="en-US" altLang="zh-CN" b="1" dirty="0">
                <a:latin typeface="微软雅黑" panose="020B0503020204020204" pitchFamily="34" charset="-122"/>
                <a:ea typeface="微软雅黑" panose="020B0503020204020204" pitchFamily="34" charset="-122"/>
                <a:cs typeface="微软雅黑" panose="020B0503020204020204" pitchFamily="34" charset="-122"/>
              </a:rPr>
              <a:t>(</a:t>
            </a:r>
            <a:r>
              <a:rPr lang="en-US" altLang="zh-CN"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3-7</a:t>
            </a:r>
            <a:r>
              <a:rPr lang="en-US" altLang="zh-CN" b="1" dirty="0">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dirty="0"/>
          </a:p>
        </p:txBody>
      </p:sp>
      <p:sp>
        <p:nvSpPr>
          <p:cNvPr id="27" name="矩形 26">
            <a:extLst>
              <a:ext uri="{FF2B5EF4-FFF2-40B4-BE49-F238E27FC236}">
                <a16:creationId xmlns:a16="http://schemas.microsoft.com/office/drawing/2014/main" id="{A2860754-0F84-4D79-8027-2BF48B4E2E0E}"/>
              </a:ext>
            </a:extLst>
          </p:cNvPr>
          <p:cNvSpPr/>
          <p:nvPr/>
        </p:nvSpPr>
        <p:spPr>
          <a:xfrm>
            <a:off x="0" y="0"/>
            <a:ext cx="14588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pic>
        <p:nvPicPr>
          <p:cNvPr id="28" name="图片 27">
            <a:extLst>
              <a:ext uri="{FF2B5EF4-FFF2-40B4-BE49-F238E27FC236}">
                <a16:creationId xmlns:a16="http://schemas.microsoft.com/office/drawing/2014/main" id="{90CF2F44-7FEC-4C3E-98E8-769FF8DDBB08}"/>
              </a:ext>
            </a:extLst>
          </p:cNvPr>
          <p:cNvPicPr>
            <a:picLocks noChangeAspect="1"/>
          </p:cNvPicPr>
          <p:nvPr/>
        </p:nvPicPr>
        <p:blipFill>
          <a:blip r:embed="rId12">
            <a:clrChange>
              <a:clrFrom>
                <a:srgbClr val="FFFFFF">
                  <a:alpha val="100000"/>
                </a:srgbClr>
              </a:clrFrom>
              <a:clrTo>
                <a:srgbClr val="FFFFFF">
                  <a:alpha val="100000"/>
                  <a:alpha val="0"/>
                </a:srgbClr>
              </a:clrTo>
            </a:clrChange>
          </a:blip>
          <a:srcRect t="662" b="662"/>
          <a:stretch>
            <a:fillRect/>
          </a:stretch>
        </p:blipFill>
        <p:spPr>
          <a:xfrm>
            <a:off x="324835" y="447511"/>
            <a:ext cx="809182" cy="796878"/>
          </a:xfrm>
          <a:prstGeom prst="rect">
            <a:avLst/>
          </a:prstGeom>
        </p:spPr>
      </p:pic>
      <p:sp>
        <p:nvSpPr>
          <p:cNvPr id="29" name="矩形 28">
            <a:extLst>
              <a:ext uri="{FF2B5EF4-FFF2-40B4-BE49-F238E27FC236}">
                <a16:creationId xmlns:a16="http://schemas.microsoft.com/office/drawing/2014/main" id="{CAEE05EE-F003-49C1-BFAE-435E150D0367}"/>
              </a:ext>
            </a:extLst>
          </p:cNvPr>
          <p:cNvSpPr/>
          <p:nvPr/>
        </p:nvSpPr>
        <p:spPr>
          <a:xfrm>
            <a:off x="0" y="3266331"/>
            <a:ext cx="1458852" cy="662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30" name="文本框 29">
            <a:extLst>
              <a:ext uri="{FF2B5EF4-FFF2-40B4-BE49-F238E27FC236}">
                <a16:creationId xmlns:a16="http://schemas.microsoft.com/office/drawing/2014/main" id="{DB5B563E-A6E1-40A8-BB1A-648E61A34929}"/>
              </a:ext>
            </a:extLst>
          </p:cNvPr>
          <p:cNvSpPr txBox="1"/>
          <p:nvPr/>
        </p:nvSpPr>
        <p:spPr>
          <a:xfrm>
            <a:off x="0" y="1820545"/>
            <a:ext cx="1458595" cy="607695"/>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研究背景及意义</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31" name="文本框 30">
            <a:extLst>
              <a:ext uri="{FF2B5EF4-FFF2-40B4-BE49-F238E27FC236}">
                <a16:creationId xmlns:a16="http://schemas.microsoft.com/office/drawing/2014/main" id="{01CC7865-0AA1-4C32-8305-68A4F971EC98}"/>
              </a:ext>
            </a:extLst>
          </p:cNvPr>
          <p:cNvSpPr txBox="1"/>
          <p:nvPr/>
        </p:nvSpPr>
        <p:spPr>
          <a:xfrm>
            <a:off x="218095" y="3443287"/>
            <a:ext cx="1130238" cy="34925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研究内容</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32" name="文本框 31">
            <a:extLst>
              <a:ext uri="{FF2B5EF4-FFF2-40B4-BE49-F238E27FC236}">
                <a16:creationId xmlns:a16="http://schemas.microsoft.com/office/drawing/2014/main" id="{AE500E41-F290-4CFC-9C08-B809101DEEFA}"/>
              </a:ext>
            </a:extLst>
          </p:cNvPr>
          <p:cNvSpPr txBox="1"/>
          <p:nvPr/>
        </p:nvSpPr>
        <p:spPr>
          <a:xfrm>
            <a:off x="0" y="4807585"/>
            <a:ext cx="1458595" cy="349250"/>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结论与展望</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8378905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线连接符 11"/>
          <p:cNvCxnSpPr/>
          <p:nvPr/>
        </p:nvCxnSpPr>
        <p:spPr>
          <a:xfrm>
            <a:off x="2065866" y="1024256"/>
            <a:ext cx="94318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065866" y="447511"/>
            <a:ext cx="7839467" cy="460375"/>
          </a:xfrm>
          <a:prstGeom prst="rect">
            <a:avLst/>
          </a:prstGeom>
          <a:noFill/>
        </p:spPr>
        <p:txBody>
          <a:bodyPr wrap="square" rtlCol="0">
            <a:spAutoFit/>
          </a:bodyPr>
          <a:lstStyle/>
          <a:p>
            <a:pPr marL="342900" indent="-342900">
              <a:buFont typeface="Wingdings" panose="05000000000000000000" pitchFamily="2" charset="2"/>
              <a:buChar char="n"/>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sym typeface="+mn-ea"/>
              </a:rPr>
              <a:t>基于多方联邦的半监督学习方法</a:t>
            </a:r>
            <a:endPar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54" name="文本框 53"/>
          <p:cNvSpPr txBox="1"/>
          <p:nvPr/>
        </p:nvSpPr>
        <p:spPr>
          <a:xfrm>
            <a:off x="2042795" y="1132840"/>
            <a:ext cx="4898390" cy="368300"/>
          </a:xfrm>
          <a:prstGeom prst="rect">
            <a:avLst/>
          </a:prstGeom>
          <a:noFill/>
        </p:spPr>
        <p:txBody>
          <a:bodyPr wrap="square" rtlCol="0">
            <a:spAutoFit/>
          </a:bodyPr>
          <a:lstStyle/>
          <a:p>
            <a:r>
              <a:rPr lang="en-US" altLang="zh-CN" b="1">
                <a:latin typeface="微软雅黑" panose="020B0503020204020204" pitchFamily="34" charset="-122"/>
                <a:ea typeface="微软雅黑" panose="020B0503020204020204" pitchFamily="34" charset="-122"/>
                <a:cs typeface="微软雅黑" panose="020B0503020204020204" pitchFamily="34" charset="-122"/>
              </a:rPr>
              <a:t>5.</a:t>
            </a:r>
            <a:r>
              <a:rPr lang="zh-CN" altLang="en-US" b="1">
                <a:latin typeface="微软雅黑" panose="020B0503020204020204" pitchFamily="34" charset="-122"/>
                <a:ea typeface="微软雅黑" panose="020B0503020204020204" pitchFamily="34" charset="-122"/>
                <a:cs typeface="微软雅黑" panose="020B0503020204020204" pitchFamily="34" charset="-122"/>
              </a:rPr>
              <a:t>实验过程及结果分析</a:t>
            </a:r>
          </a:p>
        </p:txBody>
      </p:sp>
      <p:grpSp>
        <p:nvGrpSpPr>
          <p:cNvPr id="48" name="组合 47"/>
          <p:cNvGrpSpPr/>
          <p:nvPr/>
        </p:nvGrpSpPr>
        <p:grpSpPr>
          <a:xfrm>
            <a:off x="1674495" y="1610360"/>
            <a:ext cx="10517505" cy="5224780"/>
            <a:chOff x="734" y="2275"/>
            <a:chExt cx="17884" cy="8522"/>
          </a:xfrm>
        </p:grpSpPr>
        <p:grpSp>
          <p:nvGrpSpPr>
            <p:cNvPr id="2" name="组合 1"/>
            <p:cNvGrpSpPr/>
            <p:nvPr/>
          </p:nvGrpSpPr>
          <p:grpSpPr>
            <a:xfrm>
              <a:off x="734" y="9171"/>
              <a:ext cx="17884" cy="1626"/>
              <a:chOff x="658" y="7906"/>
              <a:chExt cx="17884" cy="2290"/>
            </a:xfrm>
          </p:grpSpPr>
          <p:sp>
            <p:nvSpPr>
              <p:cNvPr id="3" name="幻云PPT-演示军团1"/>
              <p:cNvSpPr/>
              <p:nvPr>
                <p:custDataLst>
                  <p:tags r:id="rId7"/>
                </p:custDataLst>
              </p:nvPr>
            </p:nvSpPr>
            <p:spPr>
              <a:xfrm>
                <a:off x="658" y="9244"/>
                <a:ext cx="17885" cy="952"/>
              </a:xfrm>
              <a:prstGeom prst="roundRect">
                <a:avLst>
                  <a:gd name="adj" fmla="val 0"/>
                </a:avLst>
              </a:prstGeom>
              <a:gradFill>
                <a:gsLst>
                  <a:gs pos="62000">
                    <a:schemeClr val="accent1"/>
                  </a:gs>
                  <a:gs pos="0">
                    <a:schemeClr val="accent1">
                      <a:lumMod val="80000"/>
                      <a:lumOff val="20000"/>
                    </a:schemeClr>
                  </a:gs>
                </a:gsLst>
                <a:lin ang="2700000" scaled="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mj-lt"/>
                  <a:ea typeface="+mj-lt"/>
                  <a:cs typeface="OPPOSans B" panose="00020600040101010101" pitchFamily="18" charset="-122"/>
                </a:endParaRPr>
              </a:p>
            </p:txBody>
          </p:sp>
          <p:sp>
            <p:nvSpPr>
              <p:cNvPr id="4" name="幻云PPT-演示军团2"/>
              <p:cNvSpPr/>
              <p:nvPr>
                <p:custDataLst>
                  <p:tags r:id="rId8"/>
                </p:custDataLst>
              </p:nvPr>
            </p:nvSpPr>
            <p:spPr>
              <a:xfrm>
                <a:off x="658" y="7906"/>
                <a:ext cx="17885" cy="1337"/>
              </a:xfrm>
              <a:prstGeom prst="trapezoid">
                <a:avLst>
                  <a:gd name="adj" fmla="val 126560"/>
                </a:avLst>
              </a:prstGeom>
              <a:gradFill>
                <a:gsLst>
                  <a:gs pos="27000">
                    <a:schemeClr val="accent1">
                      <a:alpha val="0"/>
                    </a:schemeClr>
                  </a:gs>
                  <a:gs pos="100000">
                    <a:schemeClr val="accent1"/>
                  </a:gs>
                </a:gsLst>
                <a:lin ang="5400000" scaled="1"/>
              </a:gradFill>
              <a:ln w="1079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cs typeface="+mn-ea"/>
                  <a:sym typeface="+mn-lt"/>
                </a:endParaRPr>
              </a:p>
            </p:txBody>
          </p:sp>
        </p:grpSp>
        <p:sp>
          <p:nvSpPr>
            <p:cNvPr id="7" name="幻云PPT-演示军团3"/>
            <p:cNvSpPr/>
            <p:nvPr>
              <p:custDataLst>
                <p:tags r:id="rId1"/>
              </p:custDataLst>
            </p:nvPr>
          </p:nvSpPr>
          <p:spPr>
            <a:xfrm>
              <a:off x="1811" y="2291"/>
              <a:ext cx="7448" cy="787"/>
            </a:xfrm>
            <a:prstGeom prst="roundRect">
              <a:avLst>
                <a:gd name="adj" fmla="val 50000"/>
              </a:avLst>
            </a:prstGeom>
            <a:gradFill>
              <a:gsLst>
                <a:gs pos="4000">
                  <a:schemeClr val="accent2">
                    <a:lumMod val="60000"/>
                    <a:lumOff val="40000"/>
                  </a:schemeClr>
                </a:gs>
                <a:gs pos="63000">
                  <a:schemeClr val="accent2"/>
                </a:gs>
              </a:gsLst>
              <a:path path="circle">
                <a:fillToRect l="100000" b="100000"/>
              </a:path>
            </a:gradFill>
            <a:ln w="12700" cap="rnd" cmpd="sng" algn="ctr">
              <a:noFill/>
              <a:prstDash val="solid"/>
              <a:round/>
            </a:ln>
            <a:effectLst>
              <a:outerShdw blurRad="114300" dist="114300" dir="5400000" sx="94000" sy="94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rmAutofit/>
            </a:bodyPr>
            <a:lstStyle/>
            <a:p>
              <a:pPr algn="ctr" defTabSz="914400"/>
              <a:r>
                <a:rPr lang="zh-CN" altLang="en-US" sz="18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数据集介绍 </a:t>
              </a:r>
              <a:endParaRPr lang="zh-CN" altLang="en-US" sz="20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endParaRPr>
            </a:p>
          </p:txBody>
        </p:sp>
        <p:sp>
          <p:nvSpPr>
            <p:cNvPr id="17" name="幻云PPT-演示军团4"/>
            <p:cNvSpPr/>
            <p:nvPr>
              <p:custDataLst>
                <p:tags r:id="rId2"/>
              </p:custDataLst>
            </p:nvPr>
          </p:nvSpPr>
          <p:spPr>
            <a:xfrm>
              <a:off x="1754" y="3356"/>
              <a:ext cx="7605" cy="6331"/>
            </a:xfrm>
            <a:prstGeom prst="roundRect">
              <a:avLst>
                <a:gd name="adj" fmla="val 2902"/>
              </a:avLst>
            </a:prstGeom>
            <a:solidFill>
              <a:schemeClr val="accent2">
                <a:lumMod val="20000"/>
                <a:lumOff val="80000"/>
                <a:alpha val="15000"/>
              </a:schemeClr>
            </a:solidFill>
            <a:ln w="19050" cap="flat" cmpd="sng" algn="ctr">
              <a:solidFill>
                <a:srgbClr val="FFFFFF"/>
              </a:solidFill>
              <a:prstDash val="solid"/>
            </a:ln>
            <a:effectLst>
              <a:reflection blurRad="38100" endPos="15000" dist="889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spcFirstLastPara="1" numCol="1" rtlCol="0" anchor="ctr">
              <a:prstTxWarp prst="textArchUp">
                <a:avLst>
                  <a:gd name="adj" fmla="val 9797055"/>
                </a:avLst>
              </a:prstTxWarp>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cs typeface="+mn-ea"/>
                <a:sym typeface="+mn-lt"/>
              </a:endParaRPr>
            </a:p>
          </p:txBody>
        </p:sp>
        <p:sp>
          <p:nvSpPr>
            <p:cNvPr id="18" name="幻云PPT-演示军团14"/>
            <p:cNvSpPr txBox="1"/>
            <p:nvPr>
              <p:custDataLst>
                <p:tags r:id="rId3"/>
              </p:custDataLst>
            </p:nvPr>
          </p:nvSpPr>
          <p:spPr>
            <a:xfrm>
              <a:off x="2121" y="3592"/>
              <a:ext cx="6897" cy="5498"/>
            </a:xfrm>
            <a:prstGeom prst="rect">
              <a:avLst/>
            </a:prstGeom>
            <a:noFill/>
          </p:spPr>
          <p:txBody>
            <a:bodyPr wrap="square">
              <a:noAutofit/>
            </a:bodyPr>
            <a:lstStyle/>
            <a:p>
              <a:pPr marL="285750" indent="-285750" algn="l">
                <a:lnSpc>
                  <a:spcPct val="180000"/>
                </a:lnSpc>
                <a:buClr>
                  <a:schemeClr val="accent2"/>
                </a:buClr>
                <a:buFont typeface="Wingdings" panose="05000000000000000000" pitchFamily="2" charset="2"/>
                <a:buChar char="n"/>
              </a:pPr>
              <a:r>
                <a:rPr lang="zh-CN" altLang="en-US" b="0" i="0" dirty="0">
                  <a:solidFill>
                    <a:schemeClr val="tx1">
                      <a:lumMod val="85000"/>
                      <a:lumOff val="15000"/>
                    </a:schemeClr>
                  </a:solidFill>
                  <a:effectLst/>
                  <a:latin typeface="微软雅黑" panose="020B0503020204020204" pitchFamily="34" charset="-122"/>
                  <a:ea typeface="+mn-lt"/>
                  <a:cs typeface="+mn-lt"/>
                </a:rPr>
                <a:t>实验采用</a:t>
              </a:r>
              <a:r>
                <a:rPr lang="en-US" altLang="zh-CN" b="0" i="0" dirty="0">
                  <a:solidFill>
                    <a:schemeClr val="tx1">
                      <a:lumMod val="85000"/>
                      <a:lumOff val="15000"/>
                    </a:schemeClr>
                  </a:solidFill>
                  <a:effectLst/>
                  <a:latin typeface="微软雅黑" panose="020B0503020204020204" pitchFamily="34" charset="-122"/>
                  <a:ea typeface="+mn-lt"/>
                  <a:cs typeface="+mn-lt"/>
                </a:rPr>
                <a:t>Bank Marketing</a:t>
              </a:r>
              <a:r>
                <a:rPr lang="zh-CN" altLang="en-US" b="0" i="0" dirty="0">
                  <a:solidFill>
                    <a:schemeClr val="tx1">
                      <a:lumMod val="85000"/>
                      <a:lumOff val="15000"/>
                    </a:schemeClr>
                  </a:solidFill>
                  <a:effectLst/>
                  <a:latin typeface="微软雅黑" panose="020B0503020204020204" pitchFamily="34" charset="-122"/>
                  <a:ea typeface="+mn-lt"/>
                  <a:cs typeface="+mn-lt"/>
                </a:rPr>
                <a:t>、</a:t>
              </a:r>
              <a:r>
                <a:rPr lang="en-US" altLang="zh-CN" b="0" i="0" dirty="0">
                  <a:solidFill>
                    <a:schemeClr val="tx1">
                      <a:lumMod val="85000"/>
                      <a:lumOff val="15000"/>
                    </a:schemeClr>
                  </a:solidFill>
                  <a:effectLst/>
                  <a:latin typeface="微软雅黑" panose="020B0503020204020204" pitchFamily="34" charset="-122"/>
                  <a:ea typeface="+mn-lt"/>
                  <a:cs typeface="+mn-lt"/>
                </a:rPr>
                <a:t>Credit Card Default</a:t>
              </a:r>
              <a:r>
                <a:rPr lang="zh-CN" altLang="en-US" b="0" i="0" dirty="0">
                  <a:solidFill>
                    <a:schemeClr val="tx1">
                      <a:lumMod val="85000"/>
                      <a:lumOff val="15000"/>
                    </a:schemeClr>
                  </a:solidFill>
                  <a:effectLst/>
                  <a:latin typeface="微软雅黑" panose="020B0503020204020204" pitchFamily="34" charset="-122"/>
                  <a:ea typeface="+mn-lt"/>
                  <a:cs typeface="+mn-lt"/>
                </a:rPr>
                <a:t>和</a:t>
              </a:r>
              <a:r>
                <a:rPr lang="en-US" altLang="zh-CN" b="0" i="0" dirty="0">
                  <a:solidFill>
                    <a:schemeClr val="tx1">
                      <a:lumMod val="85000"/>
                      <a:lumOff val="15000"/>
                    </a:schemeClr>
                  </a:solidFill>
                  <a:effectLst/>
                  <a:latin typeface="微软雅黑" panose="020B0503020204020204" pitchFamily="34" charset="-122"/>
                  <a:ea typeface="+mn-lt"/>
                  <a:cs typeface="+mn-lt"/>
                </a:rPr>
                <a:t>Adult Census</a:t>
              </a:r>
              <a:r>
                <a:rPr lang="zh-CN" altLang="en-US" b="0" i="0" dirty="0">
                  <a:solidFill>
                    <a:schemeClr val="tx1">
                      <a:lumMod val="85000"/>
                      <a:lumOff val="15000"/>
                    </a:schemeClr>
                  </a:solidFill>
                  <a:effectLst/>
                  <a:latin typeface="微软雅黑" panose="020B0503020204020204" pitchFamily="34" charset="-122"/>
                  <a:ea typeface="+mn-lt"/>
                  <a:cs typeface="+mn-lt"/>
                </a:rPr>
                <a:t>三个数据集，将数据纵向划分为三方并使用多种联邦学习模型（</a:t>
              </a:r>
              <a:r>
                <a:rPr lang="en-US" altLang="zh-CN" b="0" i="0" dirty="0">
                  <a:solidFill>
                    <a:schemeClr val="tx1">
                      <a:lumMod val="85000"/>
                      <a:lumOff val="15000"/>
                    </a:schemeClr>
                  </a:solidFill>
                  <a:effectLst/>
                  <a:latin typeface="微软雅黑" panose="020B0503020204020204" pitchFamily="34" charset="-122"/>
                  <a:ea typeface="+mn-lt"/>
                  <a:cs typeface="+mn-lt"/>
                </a:rPr>
                <a:t>VF_LR</a:t>
              </a:r>
              <a:r>
                <a:rPr lang="zh-CN" altLang="en-US" b="0" i="0" dirty="0">
                  <a:solidFill>
                    <a:schemeClr val="tx1">
                      <a:lumMod val="85000"/>
                      <a:lumOff val="15000"/>
                    </a:schemeClr>
                  </a:solidFill>
                  <a:effectLst/>
                  <a:latin typeface="微软雅黑" panose="020B0503020204020204" pitchFamily="34" charset="-122"/>
                  <a:ea typeface="+mn-lt"/>
                  <a:cs typeface="+mn-lt"/>
                </a:rPr>
                <a:t>、</a:t>
              </a:r>
              <a:r>
                <a:rPr lang="en-US" altLang="zh-CN" b="0" i="0" dirty="0">
                  <a:solidFill>
                    <a:schemeClr val="tx1">
                      <a:lumMod val="85000"/>
                      <a:lumOff val="15000"/>
                    </a:schemeClr>
                  </a:solidFill>
                  <a:effectLst/>
                  <a:latin typeface="微软雅黑" panose="020B0503020204020204" pitchFamily="34" charset="-122"/>
                  <a:ea typeface="+mn-lt"/>
                  <a:cs typeface="+mn-lt"/>
                </a:rPr>
                <a:t>VF_RF</a:t>
              </a:r>
              <a:r>
                <a:rPr lang="zh-CN" altLang="en-US" b="0" i="0" dirty="0">
                  <a:solidFill>
                    <a:schemeClr val="tx1">
                      <a:lumMod val="85000"/>
                      <a:lumOff val="15000"/>
                    </a:schemeClr>
                  </a:solidFill>
                  <a:effectLst/>
                  <a:latin typeface="微软雅黑" panose="020B0503020204020204" pitchFamily="34" charset="-122"/>
                  <a:ea typeface="+mn-lt"/>
                  <a:cs typeface="+mn-lt"/>
                </a:rPr>
                <a:t>、</a:t>
              </a:r>
              <a:r>
                <a:rPr lang="en-US" altLang="zh-CN" b="0" i="0" dirty="0">
                  <a:solidFill>
                    <a:schemeClr val="tx1">
                      <a:lumMod val="85000"/>
                      <a:lumOff val="15000"/>
                    </a:schemeClr>
                  </a:solidFill>
                  <a:effectLst/>
                  <a:latin typeface="微软雅黑" panose="020B0503020204020204" pitchFamily="34" charset="-122"/>
                  <a:ea typeface="+mn-lt"/>
                  <a:cs typeface="+mn-lt"/>
                </a:rPr>
                <a:t>VF_GBDT</a:t>
              </a:r>
              <a:r>
                <a:rPr lang="zh-CN" altLang="en-US" b="0" i="0" dirty="0">
                  <a:solidFill>
                    <a:schemeClr val="tx1">
                      <a:lumMod val="85000"/>
                      <a:lumOff val="15000"/>
                    </a:schemeClr>
                  </a:solidFill>
                  <a:effectLst/>
                  <a:latin typeface="微软雅黑" panose="020B0503020204020204" pitchFamily="34" charset="-122"/>
                  <a:ea typeface="+mn-lt"/>
                  <a:cs typeface="+mn-lt"/>
                </a:rPr>
                <a:t>等）进行评估</a:t>
              </a:r>
            </a:p>
          </p:txBody>
        </p:sp>
        <p:sp>
          <p:nvSpPr>
            <p:cNvPr id="31" name="幻云PPT-演示军团3"/>
            <p:cNvSpPr/>
            <p:nvPr>
              <p:custDataLst>
                <p:tags r:id="rId4"/>
              </p:custDataLst>
            </p:nvPr>
          </p:nvSpPr>
          <p:spPr>
            <a:xfrm>
              <a:off x="9827" y="2275"/>
              <a:ext cx="7448" cy="787"/>
            </a:xfrm>
            <a:prstGeom prst="roundRect">
              <a:avLst>
                <a:gd name="adj" fmla="val 50000"/>
              </a:avLst>
            </a:prstGeom>
            <a:gradFill>
              <a:gsLst>
                <a:gs pos="4000">
                  <a:schemeClr val="accent2">
                    <a:lumMod val="60000"/>
                    <a:lumOff val="40000"/>
                  </a:schemeClr>
                </a:gs>
                <a:gs pos="63000">
                  <a:schemeClr val="accent2"/>
                </a:gs>
              </a:gsLst>
              <a:path path="circle">
                <a:fillToRect l="100000" b="100000"/>
              </a:path>
            </a:gradFill>
            <a:ln w="12700" cap="rnd" cmpd="sng" algn="ctr">
              <a:noFill/>
              <a:prstDash val="solid"/>
              <a:round/>
            </a:ln>
            <a:effectLst>
              <a:outerShdw blurRad="114300" dist="114300" dir="5400000" sx="94000" sy="94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rmAutofit/>
            </a:bodyPr>
            <a:lstStyle/>
            <a:p>
              <a:pPr algn="ctr" defTabSz="914400"/>
              <a:r>
                <a:rPr lang="zh-CN" altLang="en-US" sz="20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实验准备 </a:t>
              </a:r>
            </a:p>
          </p:txBody>
        </p:sp>
        <p:sp>
          <p:nvSpPr>
            <p:cNvPr id="41" name="幻云PPT-演示军团4"/>
            <p:cNvSpPr/>
            <p:nvPr>
              <p:custDataLst>
                <p:tags r:id="rId5"/>
              </p:custDataLst>
            </p:nvPr>
          </p:nvSpPr>
          <p:spPr>
            <a:xfrm>
              <a:off x="9770" y="3340"/>
              <a:ext cx="7605" cy="6331"/>
            </a:xfrm>
            <a:prstGeom prst="roundRect">
              <a:avLst>
                <a:gd name="adj" fmla="val 2902"/>
              </a:avLst>
            </a:prstGeom>
            <a:solidFill>
              <a:schemeClr val="accent2">
                <a:lumMod val="20000"/>
                <a:lumOff val="80000"/>
                <a:alpha val="15000"/>
              </a:schemeClr>
            </a:solidFill>
            <a:ln w="19050" cap="flat" cmpd="sng" algn="ctr">
              <a:solidFill>
                <a:srgbClr val="FFFFFF"/>
              </a:solidFill>
              <a:prstDash val="solid"/>
            </a:ln>
            <a:effectLst>
              <a:reflection blurRad="38100" endPos="15000" dist="889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spcFirstLastPara="1" numCol="1" rtlCol="0" anchor="ctr">
              <a:prstTxWarp prst="textArchUp">
                <a:avLst>
                  <a:gd name="adj" fmla="val 9797055"/>
                </a:avLst>
              </a:prstTxWarp>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cs typeface="+mn-ea"/>
                <a:sym typeface="+mn-lt"/>
              </a:endParaRPr>
            </a:p>
          </p:txBody>
        </p:sp>
        <p:sp>
          <p:nvSpPr>
            <p:cNvPr id="46" name="幻云PPT-演示军团14"/>
            <p:cNvSpPr txBox="1"/>
            <p:nvPr>
              <p:custDataLst>
                <p:tags r:id="rId6"/>
              </p:custDataLst>
            </p:nvPr>
          </p:nvSpPr>
          <p:spPr>
            <a:xfrm>
              <a:off x="10057" y="2950"/>
              <a:ext cx="6958" cy="5697"/>
            </a:xfrm>
            <a:prstGeom prst="rect">
              <a:avLst/>
            </a:prstGeom>
            <a:noFill/>
          </p:spPr>
          <p:txBody>
            <a:bodyPr wrap="square">
              <a:noAutofit/>
            </a:bodyPr>
            <a:lstStyle/>
            <a:p>
              <a:pPr indent="0" algn="l">
                <a:lnSpc>
                  <a:spcPct val="180000"/>
                </a:lnSpc>
                <a:buClr>
                  <a:schemeClr val="accent2"/>
                </a:buClr>
                <a:buFont typeface="Wingdings" panose="05000000000000000000" pitchFamily="2" charset="2"/>
                <a:buNone/>
              </a:pPr>
              <a:endParaRPr lang="en-US" altLang="zh-CN" b="0" i="0" dirty="0">
                <a:solidFill>
                  <a:schemeClr val="tx1">
                    <a:lumMod val="85000"/>
                    <a:lumOff val="15000"/>
                  </a:schemeClr>
                </a:solidFill>
                <a:effectLst/>
                <a:latin typeface="微软雅黑" panose="020B0503020204020204" pitchFamily="34" charset="-122"/>
                <a:ea typeface="+mn-lt"/>
                <a:cs typeface="+mn-lt"/>
              </a:endParaRPr>
            </a:p>
            <a:p>
              <a:pPr marL="285750" indent="-285750" algn="l">
                <a:lnSpc>
                  <a:spcPct val="180000"/>
                </a:lnSpc>
                <a:buClr>
                  <a:schemeClr val="accent2"/>
                </a:buClr>
                <a:buFont typeface="Wingdings" panose="05000000000000000000" pitchFamily="2" charset="2"/>
                <a:buChar char="n"/>
              </a:pPr>
              <a:r>
                <a:rPr lang="zh-CN" altLang="en-US" b="0" i="0" dirty="0">
                  <a:solidFill>
                    <a:schemeClr val="tx1">
                      <a:lumMod val="85000"/>
                      <a:lumOff val="15000"/>
                    </a:schemeClr>
                  </a:solidFill>
                  <a:effectLst/>
                  <a:latin typeface="微软雅黑" panose="020B0503020204020204" pitchFamily="34" charset="-122"/>
                  <a:ea typeface="+mn-lt"/>
                  <a:cs typeface="+mn-lt"/>
                </a:rPr>
                <a:t>实验设置了统一超参数（</a:t>
              </a:r>
              <a:r>
                <a:rPr lang="en-US" altLang="zh-CN" b="0" i="0" dirty="0">
                  <a:solidFill>
                    <a:schemeClr val="tx1">
                      <a:lumMod val="85000"/>
                      <a:lumOff val="15000"/>
                    </a:schemeClr>
                  </a:solidFill>
                  <a:effectLst/>
                  <a:latin typeface="微软雅黑" panose="020B0503020204020204" pitchFamily="34" charset="-122"/>
                  <a:ea typeface="+mn-lt"/>
                  <a:cs typeface="+mn-lt"/>
                </a:rPr>
                <a:t>M=5</a:t>
              </a:r>
              <a:r>
                <a:rPr lang="zh-CN" altLang="en-US" b="0" i="0" dirty="0">
                  <a:solidFill>
                    <a:schemeClr val="tx1">
                      <a:lumMod val="85000"/>
                      <a:lumOff val="15000"/>
                    </a:schemeClr>
                  </a:solidFill>
                  <a:effectLst/>
                  <a:latin typeface="微软雅黑" panose="020B0503020204020204" pitchFamily="34" charset="-122"/>
                  <a:ea typeface="+mn-lt"/>
                  <a:cs typeface="+mn-lt"/>
                </a:rPr>
                <a:t>，</a:t>
              </a:r>
              <a:r>
                <a:rPr lang="en-US" altLang="zh-CN" b="0" i="0" dirty="0">
                  <a:solidFill>
                    <a:schemeClr val="tx1">
                      <a:lumMod val="85000"/>
                      <a:lumOff val="15000"/>
                    </a:schemeClr>
                  </a:solidFill>
                  <a:effectLst/>
                  <a:latin typeface="微软雅黑" panose="020B0503020204020204" pitchFamily="34" charset="-122"/>
                  <a:ea typeface="+mn-lt"/>
                  <a:cs typeface="+mn-lt"/>
                </a:rPr>
                <a:t>θ=0.02</a:t>
              </a:r>
              <a:r>
                <a:rPr lang="zh-CN" altLang="en-US" b="0" i="0" dirty="0">
                  <a:solidFill>
                    <a:schemeClr val="tx1">
                      <a:lumMod val="85000"/>
                      <a:lumOff val="15000"/>
                    </a:schemeClr>
                  </a:solidFill>
                  <a:effectLst/>
                  <a:latin typeface="微软雅黑" panose="020B0503020204020204" pitchFamily="34" charset="-122"/>
                  <a:ea typeface="+mn-lt"/>
                  <a:cs typeface="+mn-lt"/>
                </a:rPr>
                <a:t>，</a:t>
              </a:r>
              <a:r>
                <a:rPr lang="en-US" altLang="zh-CN" b="0" i="0" dirty="0">
                  <a:solidFill>
                    <a:schemeClr val="tx1">
                      <a:lumMod val="85000"/>
                      <a:lumOff val="15000"/>
                    </a:schemeClr>
                  </a:solidFill>
                  <a:effectLst/>
                  <a:latin typeface="微软雅黑" panose="020B0503020204020204" pitchFamily="34" charset="-122"/>
                  <a:ea typeface="+mn-lt"/>
                  <a:cs typeface="+mn-lt"/>
                </a:rPr>
                <a:t>T=10</a:t>
              </a:r>
              <a:r>
                <a:rPr lang="zh-CN" altLang="en-US" b="0" i="0" dirty="0">
                  <a:solidFill>
                    <a:schemeClr val="tx1">
                      <a:lumMod val="85000"/>
                      <a:lumOff val="15000"/>
                    </a:schemeClr>
                  </a:solidFill>
                  <a:effectLst/>
                  <a:latin typeface="微软雅黑" panose="020B0503020204020204" pitchFamily="34" charset="-122"/>
                  <a:ea typeface="+mn-lt"/>
                  <a:cs typeface="+mn-lt"/>
                </a:rPr>
                <a:t>），使用</a:t>
              </a:r>
              <a:r>
                <a:rPr lang="en-US" altLang="zh-CN" b="0" i="0" dirty="0">
                  <a:solidFill>
                    <a:schemeClr val="tx1">
                      <a:lumMod val="85000"/>
                      <a:lumOff val="15000"/>
                    </a:schemeClr>
                  </a:solidFill>
                  <a:effectLst/>
                  <a:latin typeface="微软雅黑" panose="020B0503020204020204" pitchFamily="34" charset="-122"/>
                  <a:ea typeface="+mn-lt"/>
                  <a:cs typeface="+mn-lt"/>
                </a:rPr>
                <a:t>512</a:t>
              </a:r>
              <a:r>
                <a:rPr lang="zh-CN" altLang="en-US" b="0" i="0" dirty="0">
                  <a:solidFill>
                    <a:schemeClr val="tx1">
                      <a:lumMod val="85000"/>
                      <a:lumOff val="15000"/>
                    </a:schemeClr>
                  </a:solidFill>
                  <a:effectLst/>
                  <a:latin typeface="微软雅黑" panose="020B0503020204020204" pitchFamily="34" charset="-122"/>
                  <a:ea typeface="+mn-lt"/>
                  <a:cs typeface="+mn-lt"/>
                </a:rPr>
                <a:t>位</a:t>
              </a:r>
              <a:r>
                <a:rPr lang="en-US" altLang="zh-CN" b="0" i="0" dirty="0">
                  <a:solidFill>
                    <a:schemeClr val="tx1">
                      <a:lumMod val="85000"/>
                      <a:lumOff val="15000"/>
                    </a:schemeClr>
                  </a:solidFill>
                  <a:effectLst/>
                  <a:latin typeface="微软雅黑" panose="020B0503020204020204" pitchFamily="34" charset="-122"/>
                  <a:ea typeface="+mn-lt"/>
                  <a:cs typeface="+mn-lt"/>
                </a:rPr>
                <a:t>Paillier</a:t>
              </a:r>
              <a:r>
                <a:rPr lang="zh-CN" altLang="en-US" b="0" i="0" dirty="0">
                  <a:solidFill>
                    <a:schemeClr val="tx1">
                      <a:lumMod val="85000"/>
                      <a:lumOff val="15000"/>
                    </a:schemeClr>
                  </a:solidFill>
                  <a:effectLst/>
                  <a:latin typeface="微软雅黑" panose="020B0503020204020204" pitchFamily="34" charset="-122"/>
                  <a:ea typeface="+mn-lt"/>
                  <a:cs typeface="+mn-lt"/>
                </a:rPr>
                <a:t>加密系统保护数据隐私，并通过准确率、</a:t>
              </a:r>
              <a:r>
                <a:rPr lang="en-US" altLang="zh-CN" b="0" i="0" dirty="0">
                  <a:solidFill>
                    <a:schemeClr val="tx1">
                      <a:lumMod val="85000"/>
                      <a:lumOff val="15000"/>
                    </a:schemeClr>
                  </a:solidFill>
                  <a:effectLst/>
                  <a:latin typeface="微软雅黑" panose="020B0503020204020204" pitchFamily="34" charset="-122"/>
                  <a:ea typeface="+mn-lt"/>
                  <a:cs typeface="+mn-lt"/>
                </a:rPr>
                <a:t>F</a:t>
              </a:r>
              <a:r>
                <a:rPr lang="zh-CN" altLang="en-US" b="0" i="0" dirty="0">
                  <a:solidFill>
                    <a:schemeClr val="tx1">
                      <a:lumMod val="85000"/>
                      <a:lumOff val="15000"/>
                    </a:schemeClr>
                  </a:solidFill>
                  <a:effectLst/>
                  <a:latin typeface="微软雅黑" panose="020B0503020204020204" pitchFamily="34" charset="-122"/>
                  <a:ea typeface="+mn-lt"/>
                  <a:cs typeface="+mn-lt"/>
                </a:rPr>
                <a:t>分数、</a:t>
              </a:r>
              <a:r>
                <a:rPr lang="en-US" altLang="zh-CN" b="0" i="0" dirty="0">
                  <a:solidFill>
                    <a:schemeClr val="tx1">
                      <a:lumMod val="85000"/>
                      <a:lumOff val="15000"/>
                    </a:schemeClr>
                  </a:solidFill>
                  <a:effectLst/>
                  <a:latin typeface="微软雅黑" panose="020B0503020204020204" pitchFamily="34" charset="-122"/>
                  <a:ea typeface="+mn-lt"/>
                  <a:cs typeface="+mn-lt"/>
                </a:rPr>
                <a:t>AUC</a:t>
              </a:r>
              <a:r>
                <a:rPr lang="zh-CN" altLang="en-US" b="0" i="0" dirty="0">
                  <a:solidFill>
                    <a:schemeClr val="tx1">
                      <a:lumMod val="85000"/>
                      <a:lumOff val="15000"/>
                    </a:schemeClr>
                  </a:solidFill>
                  <a:effectLst/>
                  <a:latin typeface="微软雅黑" panose="020B0503020204020204" pitchFamily="34" charset="-122"/>
                  <a:ea typeface="+mn-lt"/>
                  <a:cs typeface="+mn-lt"/>
                </a:rPr>
                <a:t>等多维指标评估模型性能。</a:t>
              </a:r>
            </a:p>
          </p:txBody>
        </p:sp>
      </p:grpSp>
      <p:sp>
        <p:nvSpPr>
          <p:cNvPr id="27" name="矩形 26">
            <a:extLst>
              <a:ext uri="{FF2B5EF4-FFF2-40B4-BE49-F238E27FC236}">
                <a16:creationId xmlns:a16="http://schemas.microsoft.com/office/drawing/2014/main" id="{D6802AC3-5B72-4F7A-BB49-283BD8ADECFF}"/>
              </a:ext>
            </a:extLst>
          </p:cNvPr>
          <p:cNvSpPr/>
          <p:nvPr/>
        </p:nvSpPr>
        <p:spPr>
          <a:xfrm>
            <a:off x="0" y="0"/>
            <a:ext cx="14588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pic>
        <p:nvPicPr>
          <p:cNvPr id="28" name="图片 27">
            <a:extLst>
              <a:ext uri="{FF2B5EF4-FFF2-40B4-BE49-F238E27FC236}">
                <a16:creationId xmlns:a16="http://schemas.microsoft.com/office/drawing/2014/main" id="{36A103F8-7193-43E4-ABD8-935FA8649DA7}"/>
              </a:ext>
            </a:extLst>
          </p:cNvPr>
          <p:cNvPicPr>
            <a:picLocks noChangeAspect="1"/>
          </p:cNvPicPr>
          <p:nvPr/>
        </p:nvPicPr>
        <p:blipFill>
          <a:blip r:embed="rId10">
            <a:clrChange>
              <a:clrFrom>
                <a:srgbClr val="FFFFFF">
                  <a:alpha val="100000"/>
                </a:srgbClr>
              </a:clrFrom>
              <a:clrTo>
                <a:srgbClr val="FFFFFF">
                  <a:alpha val="100000"/>
                  <a:alpha val="0"/>
                </a:srgbClr>
              </a:clrTo>
            </a:clrChange>
          </a:blip>
          <a:srcRect t="662" b="662"/>
          <a:stretch>
            <a:fillRect/>
          </a:stretch>
        </p:blipFill>
        <p:spPr>
          <a:xfrm>
            <a:off x="324835" y="447511"/>
            <a:ext cx="809182" cy="796878"/>
          </a:xfrm>
          <a:prstGeom prst="rect">
            <a:avLst/>
          </a:prstGeom>
        </p:spPr>
      </p:pic>
      <p:sp>
        <p:nvSpPr>
          <p:cNvPr id="29" name="矩形 28">
            <a:extLst>
              <a:ext uri="{FF2B5EF4-FFF2-40B4-BE49-F238E27FC236}">
                <a16:creationId xmlns:a16="http://schemas.microsoft.com/office/drawing/2014/main" id="{2274709F-EA9A-4C6D-96AC-62C602F4FBD2}"/>
              </a:ext>
            </a:extLst>
          </p:cNvPr>
          <p:cNvSpPr/>
          <p:nvPr/>
        </p:nvSpPr>
        <p:spPr>
          <a:xfrm>
            <a:off x="0" y="3266331"/>
            <a:ext cx="1458852" cy="662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30" name="文本框 29">
            <a:extLst>
              <a:ext uri="{FF2B5EF4-FFF2-40B4-BE49-F238E27FC236}">
                <a16:creationId xmlns:a16="http://schemas.microsoft.com/office/drawing/2014/main" id="{661D4BF4-2139-41D4-ABD5-1F7A61ACE4C7}"/>
              </a:ext>
            </a:extLst>
          </p:cNvPr>
          <p:cNvSpPr txBox="1"/>
          <p:nvPr/>
        </p:nvSpPr>
        <p:spPr>
          <a:xfrm>
            <a:off x="0" y="1820545"/>
            <a:ext cx="1458595" cy="607695"/>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研究背景及意义</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32" name="文本框 31">
            <a:extLst>
              <a:ext uri="{FF2B5EF4-FFF2-40B4-BE49-F238E27FC236}">
                <a16:creationId xmlns:a16="http://schemas.microsoft.com/office/drawing/2014/main" id="{4CAB4557-9FBA-4850-B120-C781ADD28F57}"/>
              </a:ext>
            </a:extLst>
          </p:cNvPr>
          <p:cNvSpPr txBox="1"/>
          <p:nvPr/>
        </p:nvSpPr>
        <p:spPr>
          <a:xfrm>
            <a:off x="218095" y="3443287"/>
            <a:ext cx="1130238" cy="34925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研究内容</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33" name="文本框 32">
            <a:extLst>
              <a:ext uri="{FF2B5EF4-FFF2-40B4-BE49-F238E27FC236}">
                <a16:creationId xmlns:a16="http://schemas.microsoft.com/office/drawing/2014/main" id="{68CA48C7-81C6-482A-9113-E4C2CE565E26}"/>
              </a:ext>
            </a:extLst>
          </p:cNvPr>
          <p:cNvSpPr txBox="1"/>
          <p:nvPr/>
        </p:nvSpPr>
        <p:spPr>
          <a:xfrm>
            <a:off x="0" y="4807585"/>
            <a:ext cx="1458595" cy="349250"/>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结论与展望</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线连接符 11"/>
          <p:cNvCxnSpPr/>
          <p:nvPr/>
        </p:nvCxnSpPr>
        <p:spPr>
          <a:xfrm>
            <a:off x="2065866" y="1024256"/>
            <a:ext cx="94318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065866" y="447511"/>
            <a:ext cx="7839467" cy="460375"/>
          </a:xfrm>
          <a:prstGeom prst="rect">
            <a:avLst/>
          </a:prstGeom>
          <a:noFill/>
        </p:spPr>
        <p:txBody>
          <a:bodyPr wrap="square" rtlCol="0">
            <a:spAutoFit/>
          </a:bodyPr>
          <a:lstStyle/>
          <a:p>
            <a:pPr marL="342900" indent="-342900">
              <a:buFont typeface="Wingdings" panose="05000000000000000000" pitchFamily="2" charset="2"/>
              <a:buChar char="n"/>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sym typeface="+mn-ea"/>
              </a:rPr>
              <a:t>基于多方联邦的半监督学习方法</a:t>
            </a:r>
            <a:endPar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54" name="文本框 53"/>
          <p:cNvSpPr txBox="1"/>
          <p:nvPr/>
        </p:nvSpPr>
        <p:spPr>
          <a:xfrm>
            <a:off x="2042795" y="1132840"/>
            <a:ext cx="4898390" cy="368300"/>
          </a:xfrm>
          <a:prstGeom prst="rect">
            <a:avLst/>
          </a:prstGeom>
          <a:noFill/>
        </p:spPr>
        <p:txBody>
          <a:bodyPr wrap="square" rtlCol="0">
            <a:spAutoFit/>
          </a:bodyPr>
          <a:lstStyle/>
          <a:p>
            <a:r>
              <a:rPr lang="en-US" altLang="zh-CN" b="1">
                <a:latin typeface="微软雅黑" panose="020B0503020204020204" pitchFamily="34" charset="-122"/>
                <a:ea typeface="微软雅黑" panose="020B0503020204020204" pitchFamily="34" charset="-122"/>
                <a:cs typeface="微软雅黑" panose="020B0503020204020204" pitchFamily="34" charset="-122"/>
              </a:rPr>
              <a:t>5.</a:t>
            </a:r>
            <a:r>
              <a:rPr lang="zh-CN" altLang="en-US" b="1">
                <a:latin typeface="微软雅黑" panose="020B0503020204020204" pitchFamily="34" charset="-122"/>
                <a:ea typeface="微软雅黑" panose="020B0503020204020204" pitchFamily="34" charset="-122"/>
                <a:cs typeface="微软雅黑" panose="020B0503020204020204" pitchFamily="34" charset="-122"/>
              </a:rPr>
              <a:t>实验过程及结果分析</a:t>
            </a:r>
          </a:p>
        </p:txBody>
      </p:sp>
      <p:grpSp>
        <p:nvGrpSpPr>
          <p:cNvPr id="61" name="组合 60"/>
          <p:cNvGrpSpPr/>
          <p:nvPr/>
        </p:nvGrpSpPr>
        <p:grpSpPr>
          <a:xfrm>
            <a:off x="1674495" y="1887220"/>
            <a:ext cx="10517505" cy="4947920"/>
            <a:chOff x="2637" y="2972"/>
            <a:chExt cx="16563" cy="7792"/>
          </a:xfrm>
        </p:grpSpPr>
        <p:grpSp>
          <p:nvGrpSpPr>
            <p:cNvPr id="48" name="组合 47"/>
            <p:cNvGrpSpPr/>
            <p:nvPr/>
          </p:nvGrpSpPr>
          <p:grpSpPr>
            <a:xfrm>
              <a:off x="2637" y="2972"/>
              <a:ext cx="16563" cy="7792"/>
              <a:chOff x="734" y="2275"/>
              <a:chExt cx="17884" cy="8522"/>
            </a:xfrm>
          </p:grpSpPr>
          <p:grpSp>
            <p:nvGrpSpPr>
              <p:cNvPr id="2" name="组合 1"/>
              <p:cNvGrpSpPr/>
              <p:nvPr/>
            </p:nvGrpSpPr>
            <p:grpSpPr>
              <a:xfrm>
                <a:off x="734" y="9171"/>
                <a:ext cx="17884" cy="1626"/>
                <a:chOff x="658" y="7906"/>
                <a:chExt cx="17884" cy="2290"/>
              </a:xfrm>
            </p:grpSpPr>
            <p:sp>
              <p:nvSpPr>
                <p:cNvPr id="3" name="幻云PPT-演示军团1"/>
                <p:cNvSpPr/>
                <p:nvPr>
                  <p:custDataLst>
                    <p:tags r:id="rId9"/>
                  </p:custDataLst>
                </p:nvPr>
              </p:nvSpPr>
              <p:spPr>
                <a:xfrm>
                  <a:off x="658" y="9244"/>
                  <a:ext cx="17885" cy="952"/>
                </a:xfrm>
                <a:prstGeom prst="roundRect">
                  <a:avLst>
                    <a:gd name="adj" fmla="val 0"/>
                  </a:avLst>
                </a:prstGeom>
                <a:gradFill>
                  <a:gsLst>
                    <a:gs pos="62000">
                      <a:schemeClr val="accent1"/>
                    </a:gs>
                    <a:gs pos="0">
                      <a:schemeClr val="accent1">
                        <a:lumMod val="80000"/>
                        <a:lumOff val="20000"/>
                      </a:schemeClr>
                    </a:gs>
                  </a:gsLst>
                  <a:lin ang="2700000" scaled="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mj-lt"/>
                    <a:ea typeface="+mj-lt"/>
                    <a:cs typeface="OPPOSans B" panose="00020600040101010101" pitchFamily="18" charset="-122"/>
                  </a:endParaRPr>
                </a:p>
              </p:txBody>
            </p:sp>
            <p:sp>
              <p:nvSpPr>
                <p:cNvPr id="4" name="幻云PPT-演示军团2"/>
                <p:cNvSpPr/>
                <p:nvPr>
                  <p:custDataLst>
                    <p:tags r:id="rId10"/>
                  </p:custDataLst>
                </p:nvPr>
              </p:nvSpPr>
              <p:spPr>
                <a:xfrm>
                  <a:off x="658" y="7906"/>
                  <a:ext cx="17885" cy="1337"/>
                </a:xfrm>
                <a:prstGeom prst="trapezoid">
                  <a:avLst>
                    <a:gd name="adj" fmla="val 126560"/>
                  </a:avLst>
                </a:prstGeom>
                <a:gradFill>
                  <a:gsLst>
                    <a:gs pos="27000">
                      <a:schemeClr val="accent1">
                        <a:alpha val="0"/>
                      </a:schemeClr>
                    </a:gs>
                    <a:gs pos="100000">
                      <a:schemeClr val="accent1"/>
                    </a:gs>
                  </a:gsLst>
                  <a:lin ang="5400000" scaled="1"/>
                </a:gradFill>
                <a:ln w="1079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cs typeface="+mn-ea"/>
                    <a:sym typeface="+mn-lt"/>
                  </a:endParaRPr>
                </a:p>
              </p:txBody>
            </p:sp>
          </p:grpSp>
          <p:sp>
            <p:nvSpPr>
              <p:cNvPr id="7" name="幻云PPT-演示军团3"/>
              <p:cNvSpPr/>
              <p:nvPr>
                <p:custDataLst>
                  <p:tags r:id="rId1"/>
                </p:custDataLst>
              </p:nvPr>
            </p:nvSpPr>
            <p:spPr>
              <a:xfrm>
                <a:off x="1811" y="2291"/>
                <a:ext cx="7448" cy="787"/>
              </a:xfrm>
              <a:prstGeom prst="roundRect">
                <a:avLst>
                  <a:gd name="adj" fmla="val 50000"/>
                </a:avLst>
              </a:prstGeom>
              <a:gradFill>
                <a:gsLst>
                  <a:gs pos="4000">
                    <a:schemeClr val="accent2">
                      <a:lumMod val="60000"/>
                      <a:lumOff val="40000"/>
                    </a:schemeClr>
                  </a:gs>
                  <a:gs pos="63000">
                    <a:schemeClr val="accent2"/>
                  </a:gs>
                </a:gsLst>
                <a:path path="circle">
                  <a:fillToRect l="100000" b="100000"/>
                </a:path>
              </a:gradFill>
              <a:ln w="12700" cap="rnd" cmpd="sng" algn="ctr">
                <a:noFill/>
                <a:prstDash val="solid"/>
                <a:round/>
              </a:ln>
              <a:effectLst>
                <a:outerShdw blurRad="114300" dist="114300" dir="5400000" sx="94000" sy="94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rmAutofit/>
              </a:bodyPr>
              <a:lstStyle/>
              <a:p>
                <a:pPr algn="ctr" defTabSz="914400"/>
                <a:r>
                  <a:rPr lang="zh-CN" altLang="en-US" sz="18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实验设计 </a:t>
                </a:r>
                <a:endParaRPr lang="zh-CN" altLang="en-US" sz="20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endParaRPr>
              </a:p>
            </p:txBody>
          </p:sp>
          <p:sp>
            <p:nvSpPr>
              <p:cNvPr id="17" name="幻云PPT-演示军团4"/>
              <p:cNvSpPr/>
              <p:nvPr>
                <p:custDataLst>
                  <p:tags r:id="rId2"/>
                </p:custDataLst>
              </p:nvPr>
            </p:nvSpPr>
            <p:spPr>
              <a:xfrm>
                <a:off x="1754" y="3356"/>
                <a:ext cx="7605" cy="6331"/>
              </a:xfrm>
              <a:prstGeom prst="roundRect">
                <a:avLst>
                  <a:gd name="adj" fmla="val 2902"/>
                </a:avLst>
              </a:prstGeom>
              <a:solidFill>
                <a:schemeClr val="accent2">
                  <a:lumMod val="20000"/>
                  <a:lumOff val="80000"/>
                  <a:alpha val="15000"/>
                </a:schemeClr>
              </a:solidFill>
              <a:ln w="19050" cap="flat" cmpd="sng" algn="ctr">
                <a:solidFill>
                  <a:srgbClr val="FFFFFF"/>
                </a:solidFill>
                <a:prstDash val="solid"/>
              </a:ln>
              <a:effectLst>
                <a:reflection blurRad="38100" endPos="15000" dist="889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spcFirstLastPara="1" numCol="1" rtlCol="0" anchor="ctr">
                <a:prstTxWarp prst="textArchUp">
                  <a:avLst>
                    <a:gd name="adj" fmla="val 9797055"/>
                  </a:avLst>
                </a:prstTxWarp>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cs typeface="+mn-ea"/>
                  <a:sym typeface="+mn-lt"/>
                </a:endParaRPr>
              </a:p>
            </p:txBody>
          </p:sp>
          <p:sp>
            <p:nvSpPr>
              <p:cNvPr id="18" name="幻云PPT-演示军团14"/>
              <p:cNvSpPr txBox="1"/>
              <p:nvPr>
                <p:custDataLst>
                  <p:tags r:id="rId3"/>
                </p:custDataLst>
              </p:nvPr>
            </p:nvSpPr>
            <p:spPr>
              <a:xfrm>
                <a:off x="1817" y="3413"/>
                <a:ext cx="7441" cy="595"/>
              </a:xfrm>
              <a:prstGeom prst="rect">
                <a:avLst/>
              </a:prstGeom>
              <a:noFill/>
            </p:spPr>
            <p:txBody>
              <a:bodyPr wrap="square">
                <a:noAutofit/>
              </a:bodyPr>
              <a:lstStyle/>
              <a:p>
                <a:pPr indent="0" algn="ctr" fontAlgn="auto">
                  <a:lnSpc>
                    <a:spcPct val="100000"/>
                  </a:lnSpc>
                  <a:buClr>
                    <a:schemeClr val="accent2"/>
                  </a:buClr>
                  <a:buFont typeface="Wingdings" panose="05000000000000000000" pitchFamily="2" charset="2"/>
                  <a:buNone/>
                </a:pPr>
                <a:r>
                  <a:rPr lang="zh-CN" altLang="en-US" b="1" i="0" dirty="0">
                    <a:solidFill>
                      <a:schemeClr val="tx1">
                        <a:lumMod val="85000"/>
                        <a:lumOff val="15000"/>
                      </a:schemeClr>
                    </a:solidFill>
                    <a:effectLst/>
                    <a:latin typeface="微软雅黑" panose="020B0503020204020204" pitchFamily="34" charset="-122"/>
                    <a:ea typeface="微软雅黑" panose="020B0503020204020204" pitchFamily="34" charset="-122"/>
                    <a:cs typeface="+mn-lt"/>
                  </a:rPr>
                  <a:t>实验一</a:t>
                </a:r>
              </a:p>
            </p:txBody>
          </p:sp>
          <p:sp>
            <p:nvSpPr>
              <p:cNvPr id="31" name="幻云PPT-演示军团3"/>
              <p:cNvSpPr/>
              <p:nvPr>
                <p:custDataLst>
                  <p:tags r:id="rId4"/>
                </p:custDataLst>
              </p:nvPr>
            </p:nvSpPr>
            <p:spPr>
              <a:xfrm>
                <a:off x="9827" y="2275"/>
                <a:ext cx="7448" cy="803"/>
              </a:xfrm>
              <a:prstGeom prst="roundRect">
                <a:avLst>
                  <a:gd name="adj" fmla="val 50000"/>
                </a:avLst>
              </a:prstGeom>
              <a:gradFill>
                <a:gsLst>
                  <a:gs pos="4000">
                    <a:schemeClr val="accent2">
                      <a:lumMod val="60000"/>
                      <a:lumOff val="40000"/>
                    </a:schemeClr>
                  </a:gs>
                  <a:gs pos="63000">
                    <a:schemeClr val="accent2"/>
                  </a:gs>
                </a:gsLst>
                <a:path path="circle">
                  <a:fillToRect l="100000" b="100000"/>
                </a:path>
              </a:gradFill>
              <a:ln w="12700" cap="rnd" cmpd="sng" algn="ctr">
                <a:noFill/>
                <a:prstDash val="solid"/>
                <a:round/>
              </a:ln>
              <a:effectLst>
                <a:outerShdw blurRad="114300" dist="114300" dir="5400000" sx="94000" sy="94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rmAutofit/>
              </a:bodyPr>
              <a:lstStyle/>
              <a:p>
                <a:pPr algn="ctr" defTabSz="914400"/>
                <a:r>
                  <a:rPr lang="zh-CN" altLang="en-US" sz="20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基线模型介绍 </a:t>
                </a:r>
              </a:p>
            </p:txBody>
          </p:sp>
          <p:sp>
            <p:nvSpPr>
              <p:cNvPr id="41" name="幻云PPT-演示军团4"/>
              <p:cNvSpPr/>
              <p:nvPr>
                <p:custDataLst>
                  <p:tags r:id="rId5"/>
                </p:custDataLst>
              </p:nvPr>
            </p:nvSpPr>
            <p:spPr>
              <a:xfrm>
                <a:off x="9770" y="3340"/>
                <a:ext cx="7605" cy="6331"/>
              </a:xfrm>
              <a:prstGeom prst="roundRect">
                <a:avLst>
                  <a:gd name="adj" fmla="val 2902"/>
                </a:avLst>
              </a:prstGeom>
              <a:solidFill>
                <a:schemeClr val="accent2">
                  <a:lumMod val="20000"/>
                  <a:lumOff val="80000"/>
                  <a:alpha val="15000"/>
                </a:schemeClr>
              </a:solidFill>
              <a:ln w="19050" cap="flat" cmpd="sng" algn="ctr">
                <a:solidFill>
                  <a:srgbClr val="FFFFFF"/>
                </a:solidFill>
                <a:prstDash val="solid"/>
              </a:ln>
              <a:effectLst>
                <a:reflection blurRad="38100" endPos="15000" dist="889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spcFirstLastPara="1" numCol="1" rtlCol="0" anchor="ctr">
                <a:prstTxWarp prst="textArchUp">
                  <a:avLst>
                    <a:gd name="adj" fmla="val 9797055"/>
                  </a:avLst>
                </a:prstTxWarp>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cs typeface="+mn-ea"/>
                  <a:sym typeface="+mn-lt"/>
                </a:endParaRPr>
              </a:p>
            </p:txBody>
          </p:sp>
          <p:sp>
            <p:nvSpPr>
              <p:cNvPr id="46" name="幻云PPT-演示军团14"/>
              <p:cNvSpPr txBox="1"/>
              <p:nvPr>
                <p:custDataLst>
                  <p:tags r:id="rId6"/>
                </p:custDataLst>
              </p:nvPr>
            </p:nvSpPr>
            <p:spPr>
              <a:xfrm>
                <a:off x="10073" y="3306"/>
                <a:ext cx="7354" cy="6222"/>
              </a:xfrm>
              <a:prstGeom prst="rect">
                <a:avLst/>
              </a:prstGeom>
              <a:noFill/>
            </p:spPr>
            <p:txBody>
              <a:bodyPr wrap="square">
                <a:noAutofit/>
              </a:bodyPr>
              <a:lstStyle/>
              <a:p>
                <a:pPr marL="285750" indent="-285750" algn="l">
                  <a:lnSpc>
                    <a:spcPct val="180000"/>
                  </a:lnSpc>
                  <a:buClr>
                    <a:schemeClr val="accent2"/>
                  </a:buClr>
                  <a:buFont typeface="Wingdings" panose="05000000000000000000" charset="0"/>
                  <a:buChar char="n"/>
                </a:pPr>
                <a:r>
                  <a:rPr lang="en-US" altLang="zh-CN" sz="1400" b="0" i="0" dirty="0">
                    <a:solidFill>
                      <a:schemeClr val="tx1">
                        <a:lumMod val="85000"/>
                        <a:lumOff val="15000"/>
                      </a:schemeClr>
                    </a:solidFill>
                    <a:effectLst/>
                    <a:latin typeface="微软雅黑" panose="020B0503020204020204" pitchFamily="34" charset="-122"/>
                    <a:ea typeface="+mn-lt"/>
                    <a:cs typeface="+mn-lt"/>
                  </a:rPr>
                  <a:t>GBDT</a:t>
                </a:r>
                <a:r>
                  <a:rPr lang="zh-CN" altLang="en-US" sz="1400" b="0" i="0" dirty="0">
                    <a:solidFill>
                      <a:schemeClr val="tx1">
                        <a:lumMod val="85000"/>
                        <a:lumOff val="15000"/>
                      </a:schemeClr>
                    </a:solidFill>
                    <a:effectLst/>
                    <a:latin typeface="微软雅黑" panose="020B0503020204020204" pitchFamily="34" charset="-122"/>
                    <a:ea typeface="+mn-lt"/>
                    <a:cs typeface="+mn-lt"/>
                  </a:rPr>
                  <a:t>：直接将未标记数据作为负样本</a:t>
                </a:r>
              </a:p>
              <a:p>
                <a:pPr marL="285750" indent="-285750" algn="l">
                  <a:lnSpc>
                    <a:spcPct val="180000"/>
                  </a:lnSpc>
                  <a:buClr>
                    <a:schemeClr val="accent2"/>
                  </a:buClr>
                  <a:buFont typeface="Wingdings" panose="05000000000000000000" pitchFamily="2" charset="2"/>
                  <a:buChar char="n"/>
                </a:pPr>
                <a:r>
                  <a:rPr lang="en-US" altLang="zh-CN" sz="1400" b="0" i="0" dirty="0">
                    <a:solidFill>
                      <a:schemeClr val="tx1">
                        <a:lumMod val="85000"/>
                        <a:lumOff val="15000"/>
                      </a:schemeClr>
                    </a:solidFill>
                    <a:effectLst/>
                    <a:latin typeface="微软雅黑" panose="020B0503020204020204" pitchFamily="34" charset="-122"/>
                    <a:ea typeface="+mn-lt"/>
                    <a:cs typeface="+mn-lt"/>
                  </a:rPr>
                  <a:t>Bagging_GBDT</a:t>
                </a:r>
                <a:r>
                  <a:rPr lang="zh-CN" altLang="en-US" sz="1400" b="0" i="0" dirty="0">
                    <a:solidFill>
                      <a:schemeClr val="tx1">
                        <a:lumMod val="85000"/>
                        <a:lumOff val="15000"/>
                      </a:schemeClr>
                    </a:solidFill>
                    <a:effectLst/>
                    <a:latin typeface="微软雅黑" panose="020B0503020204020204" pitchFamily="34" charset="-122"/>
                    <a:ea typeface="+mn-lt"/>
                    <a:cs typeface="+mn-lt"/>
                  </a:rPr>
                  <a:t>：多次采样训练多个分类器</a:t>
                </a:r>
              </a:p>
              <a:p>
                <a:pPr marL="285750" indent="-285750" algn="l">
                  <a:lnSpc>
                    <a:spcPct val="180000"/>
                  </a:lnSpc>
                  <a:buClr>
                    <a:schemeClr val="accent2"/>
                  </a:buClr>
                  <a:buFont typeface="Wingdings" panose="05000000000000000000" pitchFamily="2" charset="2"/>
                  <a:buChar char="n"/>
                </a:pPr>
                <a:r>
                  <a:rPr lang="en-US" altLang="zh-CN" sz="1400" b="0" i="0" dirty="0">
                    <a:solidFill>
                      <a:schemeClr val="tx1">
                        <a:lumMod val="85000"/>
                        <a:lumOff val="15000"/>
                      </a:schemeClr>
                    </a:solidFill>
                    <a:effectLst/>
                    <a:latin typeface="微软雅黑" panose="020B0503020204020204" pitchFamily="34" charset="-122"/>
                    <a:ea typeface="+mn-lt"/>
                    <a:cs typeface="+mn-lt"/>
                  </a:rPr>
                  <a:t>2Step_GBDT</a:t>
                </a:r>
                <a:r>
                  <a:rPr lang="zh-CN" altLang="en-US" sz="1400" b="0" i="0" dirty="0">
                    <a:solidFill>
                      <a:schemeClr val="tx1">
                        <a:lumMod val="85000"/>
                        <a:lumOff val="15000"/>
                      </a:schemeClr>
                    </a:solidFill>
                    <a:effectLst/>
                    <a:latin typeface="微软雅黑" panose="020B0503020204020204" pitchFamily="34" charset="-122"/>
                    <a:ea typeface="+mn-lt"/>
                    <a:cs typeface="+mn-lt"/>
                  </a:rPr>
                  <a:t>：两阶段训练精炼样本</a:t>
                </a:r>
              </a:p>
              <a:p>
                <a:pPr marL="285750" indent="-285750" algn="l">
                  <a:lnSpc>
                    <a:spcPct val="180000"/>
                  </a:lnSpc>
                  <a:buClr>
                    <a:schemeClr val="accent2"/>
                  </a:buClr>
                  <a:buFont typeface="Wingdings" panose="05000000000000000000" pitchFamily="2" charset="2"/>
                  <a:buChar char="n"/>
                </a:pPr>
                <a:r>
                  <a:rPr lang="en-US" altLang="zh-CN" sz="1400" b="0" i="0" dirty="0">
                    <a:solidFill>
                      <a:schemeClr val="tx1">
                        <a:lumMod val="85000"/>
                        <a:lumOff val="15000"/>
                      </a:schemeClr>
                    </a:solidFill>
                    <a:effectLst/>
                    <a:latin typeface="微软雅黑" panose="020B0503020204020204" pitchFamily="34" charset="-122"/>
                    <a:ea typeface="+mn-lt"/>
                    <a:cs typeface="+mn-lt"/>
                  </a:rPr>
                  <a:t>Pseudo-labeling</a:t>
                </a:r>
                <a:r>
                  <a:rPr lang="zh-CN" altLang="en-US" sz="1400" b="0" i="0" dirty="0">
                    <a:solidFill>
                      <a:schemeClr val="tx1">
                        <a:lumMod val="85000"/>
                        <a:lumOff val="15000"/>
                      </a:schemeClr>
                    </a:solidFill>
                    <a:effectLst/>
                    <a:latin typeface="微软雅黑" panose="020B0503020204020204" pitchFamily="34" charset="-122"/>
                    <a:ea typeface="+mn-lt"/>
                    <a:cs typeface="+mn-lt"/>
                  </a:rPr>
                  <a:t>：生成伪标签迭代训练</a:t>
                </a:r>
              </a:p>
              <a:p>
                <a:pPr marL="285750" indent="-285750" algn="l">
                  <a:lnSpc>
                    <a:spcPct val="180000"/>
                  </a:lnSpc>
                  <a:buClr>
                    <a:schemeClr val="accent2"/>
                  </a:buClr>
                  <a:buFont typeface="Wingdings" panose="05000000000000000000" pitchFamily="2" charset="2"/>
                  <a:buChar char="n"/>
                </a:pPr>
                <a:r>
                  <a:rPr lang="en-US" altLang="zh-CN" sz="1400" b="0" i="0" dirty="0">
                    <a:solidFill>
                      <a:schemeClr val="tx1">
                        <a:lumMod val="85000"/>
                        <a:lumOff val="15000"/>
                      </a:schemeClr>
                    </a:solidFill>
                    <a:effectLst/>
                    <a:latin typeface="微软雅黑" panose="020B0503020204020204" pitchFamily="34" charset="-122"/>
                    <a:ea typeface="+mn-lt"/>
                    <a:cs typeface="+mn-lt"/>
                  </a:rPr>
                  <a:t>MixMatch</a:t>
                </a:r>
                <a:r>
                  <a:rPr lang="zh-CN" altLang="en-US" sz="1400" b="0" i="0" dirty="0">
                    <a:solidFill>
                      <a:schemeClr val="tx1">
                        <a:lumMod val="85000"/>
                        <a:lumOff val="15000"/>
                      </a:schemeClr>
                    </a:solidFill>
                    <a:effectLst/>
                    <a:latin typeface="微软雅黑" panose="020B0503020204020204" pitchFamily="34" charset="-122"/>
                    <a:ea typeface="+mn-lt"/>
                    <a:cs typeface="+mn-lt"/>
                  </a:rPr>
                  <a:t>：增强样本</a:t>
                </a:r>
                <a:r>
                  <a:rPr lang="en-US" altLang="zh-CN" sz="1400" b="0" i="0" dirty="0">
                    <a:solidFill>
                      <a:schemeClr val="tx1">
                        <a:lumMod val="85000"/>
                        <a:lumOff val="15000"/>
                      </a:schemeClr>
                    </a:solidFill>
                    <a:effectLst/>
                    <a:latin typeface="微软雅黑" panose="020B0503020204020204" pitchFamily="34" charset="-122"/>
                    <a:ea typeface="+mn-lt"/>
                    <a:cs typeface="+mn-lt"/>
                  </a:rPr>
                  <a:t>+MixUp</a:t>
                </a:r>
                <a:r>
                  <a:rPr lang="zh-CN" altLang="en-US" sz="1400" b="0" i="0" dirty="0">
                    <a:solidFill>
                      <a:schemeClr val="tx1">
                        <a:lumMod val="85000"/>
                        <a:lumOff val="15000"/>
                      </a:schemeClr>
                    </a:solidFill>
                    <a:effectLst/>
                    <a:latin typeface="微软雅黑" panose="020B0503020204020204" pitchFamily="34" charset="-122"/>
                    <a:ea typeface="+mn-lt"/>
                    <a:cs typeface="+mn-lt"/>
                  </a:rPr>
                  <a:t>混合</a:t>
                </a:r>
              </a:p>
              <a:p>
                <a:pPr marL="285750" indent="-285750" algn="l">
                  <a:lnSpc>
                    <a:spcPct val="180000"/>
                  </a:lnSpc>
                  <a:buClr>
                    <a:schemeClr val="accent2"/>
                  </a:buClr>
                  <a:buFont typeface="Wingdings" panose="05000000000000000000" pitchFamily="2" charset="2"/>
                  <a:buChar char="n"/>
                </a:pPr>
                <a:r>
                  <a:rPr lang="en-US" altLang="zh-CN" sz="1400" b="0" i="0" dirty="0">
                    <a:solidFill>
                      <a:schemeClr val="tx1">
                        <a:lumMod val="85000"/>
                        <a:lumOff val="15000"/>
                      </a:schemeClr>
                    </a:solidFill>
                    <a:effectLst/>
                    <a:latin typeface="微软雅黑" panose="020B0503020204020204" pitchFamily="34" charset="-122"/>
                    <a:ea typeface="+mn-lt"/>
                    <a:cs typeface="+mn-lt"/>
                  </a:rPr>
                  <a:t>FixMatch</a:t>
                </a:r>
                <a:r>
                  <a:rPr lang="zh-CN" altLang="en-US" sz="1400" b="0" i="0" dirty="0">
                    <a:solidFill>
                      <a:schemeClr val="tx1">
                        <a:lumMod val="85000"/>
                        <a:lumOff val="15000"/>
                      </a:schemeClr>
                    </a:solidFill>
                    <a:effectLst/>
                    <a:latin typeface="微软雅黑" panose="020B0503020204020204" pitchFamily="34" charset="-122"/>
                    <a:ea typeface="+mn-lt"/>
                    <a:cs typeface="+mn-lt"/>
                  </a:rPr>
                  <a:t>：弱增强预测用于强增强学习</a:t>
                </a:r>
              </a:p>
              <a:p>
                <a:pPr marL="285750" indent="-285750" algn="l">
                  <a:lnSpc>
                    <a:spcPct val="180000"/>
                  </a:lnSpc>
                  <a:buClr>
                    <a:schemeClr val="accent2"/>
                  </a:buClr>
                  <a:buFont typeface="Wingdings" panose="05000000000000000000" pitchFamily="2" charset="2"/>
                  <a:buChar char="n"/>
                </a:pPr>
                <a:r>
                  <a:rPr lang="en-US" altLang="zh-CN" sz="1400" b="0" i="0" dirty="0">
                    <a:solidFill>
                      <a:schemeClr val="tx1">
                        <a:lumMod val="85000"/>
                        <a:lumOff val="15000"/>
                      </a:schemeClr>
                    </a:solidFill>
                    <a:effectLst/>
                    <a:latin typeface="微软雅黑" panose="020B0503020204020204" pitchFamily="34" charset="-122"/>
                    <a:ea typeface="+mn-lt"/>
                    <a:cs typeface="+mn-lt"/>
                  </a:rPr>
                  <a:t>CoMatch</a:t>
                </a:r>
                <a:r>
                  <a:rPr lang="zh-CN" altLang="en-US" sz="1400" b="0" i="0" dirty="0">
                    <a:solidFill>
                      <a:schemeClr val="tx1">
                        <a:lumMod val="85000"/>
                        <a:lumOff val="15000"/>
                      </a:schemeClr>
                    </a:solidFill>
                    <a:effectLst/>
                    <a:latin typeface="微软雅黑" panose="020B0503020204020204" pitchFamily="34" charset="-122"/>
                    <a:ea typeface="+mn-lt"/>
                    <a:cs typeface="+mn-lt"/>
                  </a:rPr>
                  <a:t>：同时学习概率和嵌入</a:t>
                </a:r>
              </a:p>
              <a:p>
                <a:pPr marL="285750" indent="-285750" algn="l">
                  <a:lnSpc>
                    <a:spcPct val="180000"/>
                  </a:lnSpc>
                  <a:buClr>
                    <a:schemeClr val="accent2"/>
                  </a:buClr>
                  <a:buFont typeface="Wingdings" panose="05000000000000000000" pitchFamily="2" charset="2"/>
                  <a:buChar char="n"/>
                </a:pPr>
                <a:r>
                  <a:rPr lang="en-US" altLang="zh-CN" sz="1400" b="0" i="0" dirty="0">
                    <a:solidFill>
                      <a:schemeClr val="tx1">
                        <a:lumMod val="85000"/>
                        <a:lumOff val="15000"/>
                      </a:schemeClr>
                    </a:solidFill>
                    <a:effectLst/>
                    <a:latin typeface="微软雅黑" panose="020B0503020204020204" pitchFamily="34" charset="-122"/>
                    <a:ea typeface="+mn-lt"/>
                    <a:cs typeface="+mn-lt"/>
                  </a:rPr>
                  <a:t>AdaMatch</a:t>
                </a:r>
                <a:r>
                  <a:rPr lang="zh-CN" altLang="en-US" sz="1400" b="0" i="0" dirty="0">
                    <a:solidFill>
                      <a:schemeClr val="tx1">
                        <a:lumMod val="85000"/>
                        <a:lumOff val="15000"/>
                      </a:schemeClr>
                    </a:solidFill>
                    <a:effectLst/>
                    <a:latin typeface="微软雅黑" panose="020B0503020204020204" pitchFamily="34" charset="-122"/>
                    <a:ea typeface="+mn-lt"/>
                    <a:cs typeface="+mn-lt"/>
                  </a:rPr>
                  <a:t>：自适应阈值和分布对齐</a:t>
                </a:r>
              </a:p>
              <a:p>
                <a:pPr marL="285750" indent="-285750" algn="l">
                  <a:lnSpc>
                    <a:spcPct val="180000"/>
                  </a:lnSpc>
                  <a:buClr>
                    <a:schemeClr val="accent2"/>
                  </a:buClr>
                  <a:buFont typeface="Wingdings" panose="05000000000000000000" pitchFamily="2" charset="2"/>
                  <a:buChar char="n"/>
                </a:pPr>
                <a:r>
                  <a:rPr lang="en-US" altLang="zh-CN" sz="1400" b="0" i="0" dirty="0">
                    <a:solidFill>
                      <a:schemeClr val="tx1">
                        <a:lumMod val="85000"/>
                        <a:lumOff val="15000"/>
                      </a:schemeClr>
                    </a:solidFill>
                    <a:effectLst/>
                    <a:latin typeface="微软雅黑" panose="020B0503020204020204" pitchFamily="34" charset="-122"/>
                    <a:ea typeface="+mn-lt"/>
                    <a:cs typeface="+mn-lt"/>
                  </a:rPr>
                  <a:t>SoftMatch</a:t>
                </a:r>
                <a:r>
                  <a:rPr lang="zh-CN" altLang="en-US" sz="1400" b="0" i="0" dirty="0">
                    <a:solidFill>
                      <a:schemeClr val="tx1">
                        <a:lumMod val="85000"/>
                        <a:lumOff val="15000"/>
                      </a:schemeClr>
                    </a:solidFill>
                    <a:effectLst/>
                    <a:latin typeface="微软雅黑" panose="020B0503020204020204" pitchFamily="34" charset="-122"/>
                    <a:ea typeface="+mn-lt"/>
                    <a:cs typeface="+mn-lt"/>
                  </a:rPr>
                  <a:t>：按置信度加权优化伪标签</a:t>
                </a:r>
              </a:p>
            </p:txBody>
          </p:sp>
          <p:sp>
            <p:nvSpPr>
              <p:cNvPr id="56" name="幻云PPT-演示军团14"/>
              <p:cNvSpPr txBox="1"/>
              <p:nvPr>
                <p:custDataLst>
                  <p:tags r:id="rId7"/>
                </p:custDataLst>
              </p:nvPr>
            </p:nvSpPr>
            <p:spPr>
              <a:xfrm>
                <a:off x="1755" y="5232"/>
                <a:ext cx="7441" cy="595"/>
              </a:xfrm>
              <a:prstGeom prst="rect">
                <a:avLst/>
              </a:prstGeom>
              <a:noFill/>
            </p:spPr>
            <p:txBody>
              <a:bodyPr wrap="square">
                <a:noAutofit/>
              </a:bodyPr>
              <a:lstStyle/>
              <a:p>
                <a:pPr indent="0" algn="ctr" fontAlgn="auto">
                  <a:lnSpc>
                    <a:spcPct val="100000"/>
                  </a:lnSpc>
                  <a:buClr>
                    <a:schemeClr val="accent2"/>
                  </a:buClr>
                  <a:buFont typeface="Wingdings" panose="05000000000000000000" pitchFamily="2" charset="2"/>
                  <a:buNone/>
                </a:pPr>
                <a:r>
                  <a:rPr lang="zh-CN" altLang="en-US" b="1" i="0" dirty="0">
                    <a:solidFill>
                      <a:schemeClr val="tx1">
                        <a:lumMod val="85000"/>
                        <a:lumOff val="15000"/>
                      </a:schemeClr>
                    </a:solidFill>
                    <a:effectLst/>
                    <a:latin typeface="微软雅黑" panose="020B0503020204020204" pitchFamily="34" charset="-122"/>
                    <a:ea typeface="微软雅黑" panose="020B0503020204020204" pitchFamily="34" charset="-122"/>
                    <a:cs typeface="+mn-lt"/>
                  </a:rPr>
                  <a:t>实验二</a:t>
                </a:r>
              </a:p>
            </p:txBody>
          </p:sp>
          <p:sp>
            <p:nvSpPr>
              <p:cNvPr id="58" name="幻云PPT-演示军团14"/>
              <p:cNvSpPr txBox="1"/>
              <p:nvPr>
                <p:custDataLst>
                  <p:tags r:id="rId8"/>
                </p:custDataLst>
              </p:nvPr>
            </p:nvSpPr>
            <p:spPr>
              <a:xfrm>
                <a:off x="1754" y="7049"/>
                <a:ext cx="7441" cy="595"/>
              </a:xfrm>
              <a:prstGeom prst="rect">
                <a:avLst/>
              </a:prstGeom>
              <a:noFill/>
            </p:spPr>
            <p:txBody>
              <a:bodyPr wrap="square">
                <a:noAutofit/>
              </a:bodyPr>
              <a:lstStyle/>
              <a:p>
                <a:pPr indent="0" algn="ctr" fontAlgn="auto">
                  <a:lnSpc>
                    <a:spcPct val="100000"/>
                  </a:lnSpc>
                  <a:buClr>
                    <a:schemeClr val="accent2"/>
                  </a:buClr>
                  <a:buFont typeface="Wingdings" panose="05000000000000000000" pitchFamily="2" charset="2"/>
                  <a:buNone/>
                </a:pPr>
                <a:r>
                  <a:rPr lang="zh-CN" altLang="en-US" b="1" i="0" dirty="0">
                    <a:solidFill>
                      <a:schemeClr val="tx1">
                        <a:lumMod val="85000"/>
                        <a:lumOff val="15000"/>
                      </a:schemeClr>
                    </a:solidFill>
                    <a:effectLst/>
                    <a:latin typeface="微软雅黑" panose="020B0503020204020204" pitchFamily="34" charset="-122"/>
                    <a:ea typeface="微软雅黑" panose="020B0503020204020204" pitchFamily="34" charset="-122"/>
                    <a:cs typeface="+mn-lt"/>
                  </a:rPr>
                  <a:t>实验二</a:t>
                </a:r>
              </a:p>
            </p:txBody>
          </p:sp>
        </p:grpSp>
        <p:sp>
          <p:nvSpPr>
            <p:cNvPr id="50" name="文本框 49"/>
            <p:cNvSpPr txBox="1"/>
            <p:nvPr/>
          </p:nvSpPr>
          <p:spPr>
            <a:xfrm>
              <a:off x="3640" y="4689"/>
              <a:ext cx="6288" cy="580"/>
            </a:xfrm>
            <a:prstGeom prst="rect">
              <a:avLst/>
            </a:prstGeom>
            <a:noFill/>
          </p:spPr>
          <p:txBody>
            <a:bodyPr wrap="square" rtlCol="0">
              <a:spAutoFit/>
            </a:bodyPr>
            <a:lstStyle/>
            <a:p>
              <a:pPr algn="ctr"/>
              <a:r>
                <a:rPr lang="zh-CN" altLang="en-US"/>
                <a:t>对比联邦与非联邦</a:t>
              </a:r>
              <a:r>
                <a:rPr lang="en-US" altLang="zh-CN"/>
                <a:t>PU</a:t>
              </a:r>
              <a:r>
                <a:rPr lang="zh-CN" altLang="en-US"/>
                <a:t>学习性能</a:t>
              </a:r>
            </a:p>
          </p:txBody>
        </p:sp>
        <p:sp>
          <p:nvSpPr>
            <p:cNvPr id="53" name="下箭头 52"/>
            <p:cNvSpPr/>
            <p:nvPr/>
          </p:nvSpPr>
          <p:spPr>
            <a:xfrm>
              <a:off x="6723" y="5347"/>
              <a:ext cx="608" cy="304"/>
            </a:xfrm>
            <a:prstGeom prst="down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57" name="文本框 56"/>
            <p:cNvSpPr txBox="1"/>
            <p:nvPr/>
          </p:nvSpPr>
          <p:spPr>
            <a:xfrm>
              <a:off x="3640" y="6368"/>
              <a:ext cx="6288" cy="580"/>
            </a:xfrm>
            <a:prstGeom prst="rect">
              <a:avLst/>
            </a:prstGeom>
            <a:noFill/>
          </p:spPr>
          <p:txBody>
            <a:bodyPr wrap="square" rtlCol="0">
              <a:spAutoFit/>
            </a:bodyPr>
            <a:lstStyle/>
            <a:p>
              <a:pPr algn="ctr"/>
              <a:r>
                <a:rPr lang="zh-CN" altLang="en-US"/>
                <a:t>评估不同基学习器对</a:t>
              </a:r>
              <a:r>
                <a:rPr lang="en-US" altLang="zh-CN"/>
                <a:t>VFPU</a:t>
              </a:r>
              <a:r>
                <a:rPr lang="zh-CN" altLang="en-US"/>
                <a:t>框架的影响</a:t>
              </a:r>
            </a:p>
          </p:txBody>
        </p:sp>
        <p:sp>
          <p:nvSpPr>
            <p:cNvPr id="59" name="下箭头 58"/>
            <p:cNvSpPr/>
            <p:nvPr/>
          </p:nvSpPr>
          <p:spPr>
            <a:xfrm>
              <a:off x="6723" y="6966"/>
              <a:ext cx="608" cy="304"/>
            </a:xfrm>
            <a:prstGeom prst="down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60" name="文本框 59"/>
            <p:cNvSpPr txBox="1"/>
            <p:nvPr/>
          </p:nvSpPr>
          <p:spPr>
            <a:xfrm>
              <a:off x="3764" y="8047"/>
              <a:ext cx="6288" cy="580"/>
            </a:xfrm>
            <a:prstGeom prst="rect">
              <a:avLst/>
            </a:prstGeom>
            <a:noFill/>
          </p:spPr>
          <p:txBody>
            <a:bodyPr wrap="square" rtlCol="0">
              <a:spAutoFit/>
            </a:bodyPr>
            <a:lstStyle/>
            <a:p>
              <a:pPr algn="ctr"/>
              <a:r>
                <a:rPr lang="zh-CN" altLang="en-US"/>
                <a:t>与多种半监督学习方法进行基线对比</a:t>
              </a:r>
            </a:p>
          </p:txBody>
        </p:sp>
      </p:grpSp>
      <p:sp>
        <p:nvSpPr>
          <p:cNvPr id="30" name="矩形 29">
            <a:extLst>
              <a:ext uri="{FF2B5EF4-FFF2-40B4-BE49-F238E27FC236}">
                <a16:creationId xmlns:a16="http://schemas.microsoft.com/office/drawing/2014/main" id="{02AFBAAE-D8A1-4E02-857D-55D8CB9B4E98}"/>
              </a:ext>
            </a:extLst>
          </p:cNvPr>
          <p:cNvSpPr/>
          <p:nvPr/>
        </p:nvSpPr>
        <p:spPr>
          <a:xfrm>
            <a:off x="0" y="0"/>
            <a:ext cx="14588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pic>
        <p:nvPicPr>
          <p:cNvPr id="32" name="图片 31">
            <a:extLst>
              <a:ext uri="{FF2B5EF4-FFF2-40B4-BE49-F238E27FC236}">
                <a16:creationId xmlns:a16="http://schemas.microsoft.com/office/drawing/2014/main" id="{B1F01BCF-5C42-467A-90AF-610B9AEF04E1}"/>
              </a:ext>
            </a:extLst>
          </p:cNvPr>
          <p:cNvPicPr>
            <a:picLocks noChangeAspect="1"/>
          </p:cNvPicPr>
          <p:nvPr/>
        </p:nvPicPr>
        <p:blipFill>
          <a:blip r:embed="rId12">
            <a:clrChange>
              <a:clrFrom>
                <a:srgbClr val="FFFFFF">
                  <a:alpha val="100000"/>
                </a:srgbClr>
              </a:clrFrom>
              <a:clrTo>
                <a:srgbClr val="FFFFFF">
                  <a:alpha val="100000"/>
                  <a:alpha val="0"/>
                </a:srgbClr>
              </a:clrTo>
            </a:clrChange>
          </a:blip>
          <a:srcRect t="662" b="662"/>
          <a:stretch>
            <a:fillRect/>
          </a:stretch>
        </p:blipFill>
        <p:spPr>
          <a:xfrm>
            <a:off x="324835" y="447511"/>
            <a:ext cx="809182" cy="796878"/>
          </a:xfrm>
          <a:prstGeom prst="rect">
            <a:avLst/>
          </a:prstGeom>
        </p:spPr>
      </p:pic>
      <p:sp>
        <p:nvSpPr>
          <p:cNvPr id="33" name="矩形 32">
            <a:extLst>
              <a:ext uri="{FF2B5EF4-FFF2-40B4-BE49-F238E27FC236}">
                <a16:creationId xmlns:a16="http://schemas.microsoft.com/office/drawing/2014/main" id="{247BB68C-EF8C-4845-9395-B1DBC521FF74}"/>
              </a:ext>
            </a:extLst>
          </p:cNvPr>
          <p:cNvSpPr/>
          <p:nvPr/>
        </p:nvSpPr>
        <p:spPr>
          <a:xfrm>
            <a:off x="0" y="3266331"/>
            <a:ext cx="1458852" cy="662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34" name="文本框 33">
            <a:extLst>
              <a:ext uri="{FF2B5EF4-FFF2-40B4-BE49-F238E27FC236}">
                <a16:creationId xmlns:a16="http://schemas.microsoft.com/office/drawing/2014/main" id="{1118F450-F1CF-44F4-9378-C1E42187C782}"/>
              </a:ext>
            </a:extLst>
          </p:cNvPr>
          <p:cNvSpPr txBox="1"/>
          <p:nvPr/>
        </p:nvSpPr>
        <p:spPr>
          <a:xfrm>
            <a:off x="0" y="1820545"/>
            <a:ext cx="1458595" cy="607695"/>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研究背景及意义</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35" name="文本框 34">
            <a:extLst>
              <a:ext uri="{FF2B5EF4-FFF2-40B4-BE49-F238E27FC236}">
                <a16:creationId xmlns:a16="http://schemas.microsoft.com/office/drawing/2014/main" id="{F5C12BCC-28C6-4C4C-A35B-178F1FDAAE60}"/>
              </a:ext>
            </a:extLst>
          </p:cNvPr>
          <p:cNvSpPr txBox="1"/>
          <p:nvPr/>
        </p:nvSpPr>
        <p:spPr>
          <a:xfrm>
            <a:off x="218095" y="3443287"/>
            <a:ext cx="1130238" cy="34925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研究内容</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36" name="文本框 35">
            <a:extLst>
              <a:ext uri="{FF2B5EF4-FFF2-40B4-BE49-F238E27FC236}">
                <a16:creationId xmlns:a16="http://schemas.microsoft.com/office/drawing/2014/main" id="{E7ABD116-3D48-4824-BDD7-4CB4C9D845B6}"/>
              </a:ext>
            </a:extLst>
          </p:cNvPr>
          <p:cNvSpPr txBox="1"/>
          <p:nvPr/>
        </p:nvSpPr>
        <p:spPr>
          <a:xfrm>
            <a:off x="0" y="4807585"/>
            <a:ext cx="1458595" cy="349250"/>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结论与展望</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线连接符 11"/>
          <p:cNvCxnSpPr/>
          <p:nvPr/>
        </p:nvCxnSpPr>
        <p:spPr>
          <a:xfrm>
            <a:off x="2065866" y="1024256"/>
            <a:ext cx="94318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065866" y="447511"/>
            <a:ext cx="7839467" cy="460375"/>
          </a:xfrm>
          <a:prstGeom prst="rect">
            <a:avLst/>
          </a:prstGeom>
          <a:noFill/>
        </p:spPr>
        <p:txBody>
          <a:bodyPr wrap="square" rtlCol="0">
            <a:spAutoFit/>
          </a:bodyPr>
          <a:lstStyle/>
          <a:p>
            <a:pPr marL="342900" indent="-342900">
              <a:buFont typeface="Wingdings" panose="05000000000000000000" pitchFamily="2" charset="2"/>
              <a:buChar char="n"/>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sym typeface="+mn-ea"/>
              </a:rPr>
              <a:t>基于多方联邦的半监督学习方法</a:t>
            </a:r>
            <a:endPar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54" name="文本框 53"/>
          <p:cNvSpPr txBox="1"/>
          <p:nvPr/>
        </p:nvSpPr>
        <p:spPr>
          <a:xfrm>
            <a:off x="2042795" y="1132840"/>
            <a:ext cx="4898390" cy="368300"/>
          </a:xfrm>
          <a:prstGeom prst="rect">
            <a:avLst/>
          </a:prstGeom>
          <a:noFill/>
        </p:spPr>
        <p:txBody>
          <a:bodyPr wrap="square" rtlCol="0">
            <a:spAutoFit/>
          </a:bodyPr>
          <a:lstStyle/>
          <a:p>
            <a:r>
              <a:rPr lang="en-US" altLang="zh-CN" b="1">
                <a:latin typeface="微软雅黑" panose="020B0503020204020204" pitchFamily="34" charset="-122"/>
                <a:ea typeface="微软雅黑" panose="020B0503020204020204" pitchFamily="34" charset="-122"/>
                <a:cs typeface="微软雅黑" panose="020B0503020204020204" pitchFamily="34" charset="-122"/>
              </a:rPr>
              <a:t>5.</a:t>
            </a:r>
            <a:r>
              <a:rPr lang="zh-CN" altLang="en-US" b="1">
                <a:latin typeface="微软雅黑" panose="020B0503020204020204" pitchFamily="34" charset="-122"/>
                <a:ea typeface="微软雅黑" panose="020B0503020204020204" pitchFamily="34" charset="-122"/>
                <a:cs typeface="微软雅黑" panose="020B0503020204020204" pitchFamily="34" charset="-122"/>
              </a:rPr>
              <a:t>实验过程及结果分析</a:t>
            </a:r>
          </a:p>
        </p:txBody>
      </p:sp>
      <p:grpSp>
        <p:nvGrpSpPr>
          <p:cNvPr id="2" name="组合 1"/>
          <p:cNvGrpSpPr/>
          <p:nvPr/>
        </p:nvGrpSpPr>
        <p:grpSpPr>
          <a:xfrm>
            <a:off x="1674495" y="5838190"/>
            <a:ext cx="10517505" cy="996950"/>
            <a:chOff x="658" y="7906"/>
            <a:chExt cx="17884" cy="2290"/>
          </a:xfrm>
        </p:grpSpPr>
        <p:sp>
          <p:nvSpPr>
            <p:cNvPr id="3" name="幻云PPT-演示军团1"/>
            <p:cNvSpPr/>
            <p:nvPr>
              <p:custDataLst>
                <p:tags r:id="rId4"/>
              </p:custDataLst>
            </p:nvPr>
          </p:nvSpPr>
          <p:spPr>
            <a:xfrm>
              <a:off x="658" y="9244"/>
              <a:ext cx="17885" cy="952"/>
            </a:xfrm>
            <a:prstGeom prst="roundRect">
              <a:avLst>
                <a:gd name="adj" fmla="val 0"/>
              </a:avLst>
            </a:prstGeom>
            <a:gradFill>
              <a:gsLst>
                <a:gs pos="62000">
                  <a:schemeClr val="accent1"/>
                </a:gs>
                <a:gs pos="0">
                  <a:schemeClr val="accent1">
                    <a:lumMod val="80000"/>
                    <a:lumOff val="20000"/>
                  </a:schemeClr>
                </a:gs>
              </a:gsLst>
              <a:lin ang="2700000" scaled="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mj-lt"/>
                <a:ea typeface="+mj-lt"/>
                <a:cs typeface="OPPOSans B" panose="00020600040101010101" pitchFamily="18" charset="-122"/>
              </a:endParaRPr>
            </a:p>
          </p:txBody>
        </p:sp>
        <p:sp>
          <p:nvSpPr>
            <p:cNvPr id="4" name="幻云PPT-演示军团2"/>
            <p:cNvSpPr/>
            <p:nvPr>
              <p:custDataLst>
                <p:tags r:id="rId5"/>
              </p:custDataLst>
            </p:nvPr>
          </p:nvSpPr>
          <p:spPr>
            <a:xfrm>
              <a:off x="658" y="7906"/>
              <a:ext cx="17885" cy="1337"/>
            </a:xfrm>
            <a:prstGeom prst="trapezoid">
              <a:avLst>
                <a:gd name="adj" fmla="val 126560"/>
              </a:avLst>
            </a:prstGeom>
            <a:gradFill>
              <a:gsLst>
                <a:gs pos="27000">
                  <a:schemeClr val="accent1">
                    <a:alpha val="0"/>
                  </a:schemeClr>
                </a:gs>
                <a:gs pos="100000">
                  <a:schemeClr val="accent1"/>
                </a:gs>
              </a:gsLst>
              <a:lin ang="5400000" scaled="1"/>
            </a:gradFill>
            <a:ln w="1079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cs typeface="+mn-ea"/>
                <a:sym typeface="+mn-lt"/>
              </a:endParaRPr>
            </a:p>
          </p:txBody>
        </p:sp>
      </p:grpSp>
      <p:sp>
        <p:nvSpPr>
          <p:cNvPr id="7" name="幻云PPT-演示军团3"/>
          <p:cNvSpPr/>
          <p:nvPr>
            <p:custDataLst>
              <p:tags r:id="rId1"/>
            </p:custDataLst>
          </p:nvPr>
        </p:nvSpPr>
        <p:spPr>
          <a:xfrm>
            <a:off x="2307590" y="1619885"/>
            <a:ext cx="8905875" cy="482600"/>
          </a:xfrm>
          <a:prstGeom prst="roundRect">
            <a:avLst>
              <a:gd name="adj" fmla="val 50000"/>
            </a:avLst>
          </a:prstGeom>
          <a:gradFill>
            <a:gsLst>
              <a:gs pos="4000">
                <a:schemeClr val="accent2">
                  <a:lumMod val="60000"/>
                  <a:lumOff val="40000"/>
                </a:schemeClr>
              </a:gs>
              <a:gs pos="63000">
                <a:schemeClr val="accent2"/>
              </a:gs>
            </a:gsLst>
            <a:path path="circle">
              <a:fillToRect l="100000" b="100000"/>
            </a:path>
          </a:gradFill>
          <a:ln w="12700" cap="rnd" cmpd="sng" algn="ctr">
            <a:noFill/>
            <a:prstDash val="solid"/>
            <a:round/>
          </a:ln>
          <a:effectLst>
            <a:outerShdw blurRad="114300" dist="114300" dir="5400000" sx="94000" sy="94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rmAutofit/>
          </a:bodyPr>
          <a:lstStyle/>
          <a:p>
            <a:pPr algn="ctr" defTabSz="914400"/>
            <a:r>
              <a:rPr lang="zh-CN" altLang="en-US" sz="18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实验一：比较联邦和非联邦的</a:t>
            </a:r>
            <a:r>
              <a:rPr lang="en-US" altLang="zh-CN" sz="18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 PU </a:t>
            </a:r>
            <a:r>
              <a:rPr lang="zh-CN" altLang="en-US" sz="18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学习的性能 </a:t>
            </a:r>
            <a:endParaRPr lang="zh-CN" altLang="en-US" sz="20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endParaRPr>
          </a:p>
        </p:txBody>
      </p:sp>
      <p:sp>
        <p:nvSpPr>
          <p:cNvPr id="17" name="幻云PPT-演示军团4"/>
          <p:cNvSpPr/>
          <p:nvPr>
            <p:custDataLst>
              <p:tags r:id="rId2"/>
            </p:custDataLst>
          </p:nvPr>
        </p:nvSpPr>
        <p:spPr>
          <a:xfrm>
            <a:off x="2274570" y="2273300"/>
            <a:ext cx="9039225" cy="3881755"/>
          </a:xfrm>
          <a:prstGeom prst="roundRect">
            <a:avLst>
              <a:gd name="adj" fmla="val 2902"/>
            </a:avLst>
          </a:prstGeom>
          <a:solidFill>
            <a:schemeClr val="accent2">
              <a:lumMod val="20000"/>
              <a:lumOff val="80000"/>
              <a:alpha val="15000"/>
            </a:schemeClr>
          </a:solidFill>
          <a:ln w="19050" cap="flat" cmpd="sng" algn="ctr">
            <a:solidFill>
              <a:srgbClr val="FFFFFF"/>
            </a:solidFill>
            <a:prstDash val="solid"/>
          </a:ln>
          <a:effectLst>
            <a:reflection blurRad="38100" endPos="15000" dist="889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spcFirstLastPara="1" numCol="1" rtlCol="0" anchor="ctr">
            <a:prstTxWarp prst="textArchUp">
              <a:avLst>
                <a:gd name="adj" fmla="val 9797055"/>
              </a:avLst>
            </a:prstTxWarp>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cs typeface="+mn-ea"/>
              <a:sym typeface="+mn-lt"/>
            </a:endParaRPr>
          </a:p>
        </p:txBody>
      </p:sp>
      <p:sp>
        <p:nvSpPr>
          <p:cNvPr id="18" name="幻云PPT-演示军团14"/>
          <p:cNvSpPr txBox="1"/>
          <p:nvPr>
            <p:custDataLst>
              <p:tags r:id="rId3"/>
            </p:custDataLst>
          </p:nvPr>
        </p:nvSpPr>
        <p:spPr>
          <a:xfrm>
            <a:off x="2386965" y="2418080"/>
            <a:ext cx="4056380" cy="3370580"/>
          </a:xfrm>
          <a:prstGeom prst="rect">
            <a:avLst/>
          </a:prstGeom>
          <a:noFill/>
        </p:spPr>
        <p:txBody>
          <a:bodyPr wrap="square">
            <a:noAutofit/>
          </a:bodyPr>
          <a:lstStyle/>
          <a:p>
            <a:pPr marL="285750" indent="-285750" algn="l">
              <a:lnSpc>
                <a:spcPct val="180000"/>
              </a:lnSpc>
              <a:buClr>
                <a:schemeClr val="accent2"/>
              </a:buClr>
              <a:buFont typeface="Wingdings" panose="05000000000000000000" pitchFamily="2" charset="2"/>
              <a:buChar char="n"/>
            </a:pPr>
            <a:r>
              <a:rPr lang="zh-CN" altLang="en-US" b="0" i="0" dirty="0">
                <a:solidFill>
                  <a:schemeClr val="tx1">
                    <a:lumMod val="85000"/>
                    <a:lumOff val="15000"/>
                  </a:schemeClr>
                </a:solidFill>
                <a:effectLst/>
                <a:latin typeface="微软雅黑" panose="020B0503020204020204" pitchFamily="34" charset="-122"/>
                <a:ea typeface="+mn-lt"/>
                <a:cs typeface="+mn-lt"/>
              </a:rPr>
              <a:t>实验一结果显示，联邦</a:t>
            </a:r>
            <a:r>
              <a:rPr lang="en-US" altLang="zh-CN" b="0" i="0" dirty="0">
                <a:solidFill>
                  <a:schemeClr val="tx1">
                    <a:lumMod val="85000"/>
                    <a:lumOff val="15000"/>
                  </a:schemeClr>
                </a:solidFill>
                <a:effectLst/>
                <a:latin typeface="微软雅黑" panose="020B0503020204020204" pitchFamily="34" charset="-122"/>
                <a:ea typeface="+mn-lt"/>
                <a:cs typeface="+mn-lt"/>
              </a:rPr>
              <a:t>PU</a:t>
            </a:r>
            <a:r>
              <a:rPr lang="zh-CN" altLang="en-US" b="0" i="0" dirty="0">
                <a:solidFill>
                  <a:schemeClr val="tx1">
                    <a:lumMod val="85000"/>
                    <a:lumOff val="15000"/>
                  </a:schemeClr>
                </a:solidFill>
                <a:effectLst/>
                <a:latin typeface="微软雅黑" panose="020B0503020204020204" pitchFamily="34" charset="-122"/>
                <a:ea typeface="+mn-lt"/>
                <a:cs typeface="+mn-lt"/>
              </a:rPr>
              <a:t>学习在各指标上略低于非联邦版本（平均差异</a:t>
            </a:r>
            <a:r>
              <a:rPr lang="en-US" altLang="zh-CN" b="0" i="0" dirty="0">
                <a:solidFill>
                  <a:schemeClr val="tx1">
                    <a:lumMod val="85000"/>
                    <a:lumOff val="15000"/>
                  </a:schemeClr>
                </a:solidFill>
                <a:effectLst/>
                <a:latin typeface="微软雅黑" panose="020B0503020204020204" pitchFamily="34" charset="-122"/>
                <a:ea typeface="+mn-lt"/>
                <a:cs typeface="+mn-lt"/>
              </a:rPr>
              <a:t>0.0174</a:t>
            </a:r>
            <a:r>
              <a:rPr lang="zh-CN" altLang="en-US" b="0" i="0" dirty="0">
                <a:solidFill>
                  <a:schemeClr val="tx1">
                    <a:lumMod val="85000"/>
                    <a:lumOff val="15000"/>
                  </a:schemeClr>
                </a:solidFill>
                <a:effectLst/>
                <a:latin typeface="微软雅黑" panose="020B0503020204020204" pitchFamily="34" charset="-122"/>
                <a:ea typeface="+mn-lt"/>
                <a:cs typeface="+mn-lt"/>
              </a:rPr>
              <a:t>），但这种微小妥协（如</a:t>
            </a:r>
            <a:r>
              <a:rPr lang="en-US" altLang="zh-CN" b="0" i="0" dirty="0">
                <a:solidFill>
                  <a:schemeClr val="tx1">
                    <a:lumMod val="85000"/>
                    <a:lumOff val="15000"/>
                  </a:schemeClr>
                </a:solidFill>
                <a:effectLst/>
                <a:latin typeface="微软雅黑" panose="020B0503020204020204" pitchFamily="34" charset="-122"/>
                <a:ea typeface="+mn-lt"/>
                <a:cs typeface="+mn-lt"/>
              </a:rPr>
              <a:t>GBDT</a:t>
            </a:r>
            <a:r>
              <a:rPr lang="zh-CN" altLang="en-US" b="0" i="0" dirty="0">
                <a:solidFill>
                  <a:schemeClr val="tx1">
                    <a:lumMod val="85000"/>
                    <a:lumOff val="15000"/>
                  </a:schemeClr>
                </a:solidFill>
                <a:effectLst/>
                <a:latin typeface="微软雅黑" panose="020B0503020204020204" pitchFamily="34" charset="-122"/>
                <a:ea typeface="+mn-lt"/>
                <a:cs typeface="+mn-lt"/>
              </a:rPr>
              <a:t>在</a:t>
            </a:r>
            <a:r>
              <a:rPr lang="en-US" altLang="zh-CN" b="0" i="0" dirty="0">
                <a:solidFill>
                  <a:schemeClr val="tx1">
                    <a:lumMod val="85000"/>
                    <a:lumOff val="15000"/>
                  </a:schemeClr>
                </a:solidFill>
                <a:effectLst/>
                <a:latin typeface="微软雅黑" panose="020B0503020204020204" pitchFamily="34" charset="-122"/>
                <a:ea typeface="+mn-lt"/>
                <a:cs typeface="+mn-lt"/>
              </a:rPr>
              <a:t>Adult</a:t>
            </a:r>
            <a:r>
              <a:rPr lang="zh-CN" altLang="en-US" b="0" i="0" dirty="0">
                <a:solidFill>
                  <a:schemeClr val="tx1">
                    <a:lumMod val="85000"/>
                    <a:lumOff val="15000"/>
                  </a:schemeClr>
                </a:solidFill>
                <a:effectLst/>
                <a:latin typeface="微软雅黑" panose="020B0503020204020204" pitchFamily="34" charset="-122"/>
                <a:ea typeface="+mn-lt"/>
                <a:cs typeface="+mn-lt"/>
              </a:rPr>
              <a:t>数据集上</a:t>
            </a:r>
            <a:r>
              <a:rPr lang="zh-CN" altLang="en-US" b="1" i="0" dirty="0">
                <a:solidFill>
                  <a:schemeClr val="tx1">
                    <a:lumMod val="85000"/>
                    <a:lumOff val="15000"/>
                  </a:schemeClr>
                </a:solidFill>
                <a:effectLst/>
                <a:latin typeface="微软雅黑" panose="020B0503020204020204" pitchFamily="34" charset="-122"/>
                <a:ea typeface="+mn-lt"/>
                <a:cs typeface="+mn-lt"/>
              </a:rPr>
              <a:t>准确率仅下降</a:t>
            </a:r>
            <a:r>
              <a:rPr lang="en-US" altLang="zh-CN" b="1" i="0" dirty="0">
                <a:solidFill>
                  <a:schemeClr val="tx1">
                    <a:lumMod val="85000"/>
                    <a:lumOff val="15000"/>
                  </a:schemeClr>
                </a:solidFill>
                <a:effectLst/>
                <a:latin typeface="微软雅黑" panose="020B0503020204020204" pitchFamily="34" charset="-122"/>
                <a:ea typeface="+mn-lt"/>
                <a:cs typeface="+mn-lt"/>
              </a:rPr>
              <a:t>0.011</a:t>
            </a:r>
            <a:r>
              <a:rPr lang="zh-CN" altLang="en-US" b="1" i="0" dirty="0">
                <a:solidFill>
                  <a:schemeClr val="tx1">
                    <a:lumMod val="85000"/>
                    <a:lumOff val="15000"/>
                  </a:schemeClr>
                </a:solidFill>
                <a:effectLst/>
                <a:latin typeface="微软雅黑" panose="020B0503020204020204" pitchFamily="34" charset="-122"/>
                <a:ea typeface="+mn-lt"/>
                <a:cs typeface="+mn-lt"/>
              </a:rPr>
              <a:t>）换取了显著的数据隐私保护优势。</a:t>
            </a:r>
          </a:p>
        </p:txBody>
      </p:sp>
      <p:pic>
        <p:nvPicPr>
          <p:cNvPr id="6" name="图片 5"/>
          <p:cNvPicPr>
            <a:picLocks noChangeAspect="1"/>
          </p:cNvPicPr>
          <p:nvPr/>
        </p:nvPicPr>
        <p:blipFill>
          <a:blip r:embed="rId7"/>
          <a:stretch>
            <a:fillRect/>
          </a:stretch>
        </p:blipFill>
        <p:spPr>
          <a:xfrm>
            <a:off x="6687820" y="2447576"/>
            <a:ext cx="4557395" cy="3660140"/>
          </a:xfrm>
          <a:prstGeom prst="rect">
            <a:avLst/>
          </a:prstGeom>
        </p:spPr>
      </p:pic>
      <p:sp>
        <p:nvSpPr>
          <p:cNvPr id="27" name="文本框 26">
            <a:extLst>
              <a:ext uri="{FF2B5EF4-FFF2-40B4-BE49-F238E27FC236}">
                <a16:creationId xmlns:a16="http://schemas.microsoft.com/office/drawing/2014/main" id="{26E815CD-5FEA-445E-9983-1D2929263345}"/>
              </a:ext>
            </a:extLst>
          </p:cNvPr>
          <p:cNvSpPr txBox="1"/>
          <p:nvPr/>
        </p:nvSpPr>
        <p:spPr>
          <a:xfrm>
            <a:off x="8194572" y="2258450"/>
            <a:ext cx="2262034" cy="230832"/>
          </a:xfrm>
          <a:prstGeom prst="rect">
            <a:avLst/>
          </a:prstGeom>
          <a:noFill/>
        </p:spPr>
        <p:txBody>
          <a:bodyPr wrap="square">
            <a:spAutoFit/>
          </a:bodyPr>
          <a:lstStyle/>
          <a:p>
            <a:r>
              <a:rPr lang="zh-CN" altLang="en-US" sz="900" dirty="0">
                <a:latin typeface="微软雅黑" panose="020B0503020204020204" pitchFamily="34" charset="-122"/>
                <a:ea typeface="微软雅黑" panose="020B0503020204020204" pitchFamily="34" charset="-122"/>
              </a:rPr>
              <a:t>表 3-1 有无联邦学习的 PU 学习性能比较</a:t>
            </a:r>
          </a:p>
        </p:txBody>
      </p:sp>
      <p:sp>
        <p:nvSpPr>
          <p:cNvPr id="28" name="矩形 27">
            <a:extLst>
              <a:ext uri="{FF2B5EF4-FFF2-40B4-BE49-F238E27FC236}">
                <a16:creationId xmlns:a16="http://schemas.microsoft.com/office/drawing/2014/main" id="{2AE6D61F-1042-45F7-AE8F-9706C248EA02}"/>
              </a:ext>
            </a:extLst>
          </p:cNvPr>
          <p:cNvSpPr/>
          <p:nvPr/>
        </p:nvSpPr>
        <p:spPr>
          <a:xfrm>
            <a:off x="0" y="0"/>
            <a:ext cx="14588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pic>
        <p:nvPicPr>
          <p:cNvPr id="29" name="图片 28">
            <a:extLst>
              <a:ext uri="{FF2B5EF4-FFF2-40B4-BE49-F238E27FC236}">
                <a16:creationId xmlns:a16="http://schemas.microsoft.com/office/drawing/2014/main" id="{B6B4638D-E762-465E-B7FA-10C40E8CE81C}"/>
              </a:ext>
            </a:extLst>
          </p:cNvPr>
          <p:cNvPicPr>
            <a:picLocks noChangeAspect="1"/>
          </p:cNvPicPr>
          <p:nvPr/>
        </p:nvPicPr>
        <p:blipFill>
          <a:blip r:embed="rId8">
            <a:clrChange>
              <a:clrFrom>
                <a:srgbClr val="FFFFFF">
                  <a:alpha val="100000"/>
                </a:srgbClr>
              </a:clrFrom>
              <a:clrTo>
                <a:srgbClr val="FFFFFF">
                  <a:alpha val="100000"/>
                  <a:alpha val="0"/>
                </a:srgbClr>
              </a:clrTo>
            </a:clrChange>
          </a:blip>
          <a:srcRect t="662" b="662"/>
          <a:stretch>
            <a:fillRect/>
          </a:stretch>
        </p:blipFill>
        <p:spPr>
          <a:xfrm>
            <a:off x="324835" y="447511"/>
            <a:ext cx="809182" cy="796878"/>
          </a:xfrm>
          <a:prstGeom prst="rect">
            <a:avLst/>
          </a:prstGeom>
        </p:spPr>
      </p:pic>
      <p:sp>
        <p:nvSpPr>
          <p:cNvPr id="30" name="矩形 29">
            <a:extLst>
              <a:ext uri="{FF2B5EF4-FFF2-40B4-BE49-F238E27FC236}">
                <a16:creationId xmlns:a16="http://schemas.microsoft.com/office/drawing/2014/main" id="{1E091C27-A41F-493D-B8C6-D259B17B4117}"/>
              </a:ext>
            </a:extLst>
          </p:cNvPr>
          <p:cNvSpPr/>
          <p:nvPr/>
        </p:nvSpPr>
        <p:spPr>
          <a:xfrm>
            <a:off x="0" y="3266331"/>
            <a:ext cx="1458852" cy="662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31" name="文本框 30">
            <a:extLst>
              <a:ext uri="{FF2B5EF4-FFF2-40B4-BE49-F238E27FC236}">
                <a16:creationId xmlns:a16="http://schemas.microsoft.com/office/drawing/2014/main" id="{2302697A-7BE7-4D14-BAA9-9FB5F6F40019}"/>
              </a:ext>
            </a:extLst>
          </p:cNvPr>
          <p:cNvSpPr txBox="1"/>
          <p:nvPr/>
        </p:nvSpPr>
        <p:spPr>
          <a:xfrm>
            <a:off x="0" y="1820545"/>
            <a:ext cx="1458595" cy="607695"/>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研究背景及意义</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32" name="文本框 31">
            <a:extLst>
              <a:ext uri="{FF2B5EF4-FFF2-40B4-BE49-F238E27FC236}">
                <a16:creationId xmlns:a16="http://schemas.microsoft.com/office/drawing/2014/main" id="{A9E5232A-DE6D-4C6A-A719-DD0EDE17CA8F}"/>
              </a:ext>
            </a:extLst>
          </p:cNvPr>
          <p:cNvSpPr txBox="1"/>
          <p:nvPr/>
        </p:nvSpPr>
        <p:spPr>
          <a:xfrm>
            <a:off x="218095" y="3443287"/>
            <a:ext cx="1130238" cy="34925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研究内容</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33" name="文本框 32">
            <a:extLst>
              <a:ext uri="{FF2B5EF4-FFF2-40B4-BE49-F238E27FC236}">
                <a16:creationId xmlns:a16="http://schemas.microsoft.com/office/drawing/2014/main" id="{0D8329E8-BDE8-4A65-9955-14C3815176E7}"/>
              </a:ext>
            </a:extLst>
          </p:cNvPr>
          <p:cNvSpPr txBox="1"/>
          <p:nvPr/>
        </p:nvSpPr>
        <p:spPr>
          <a:xfrm>
            <a:off x="0" y="4807585"/>
            <a:ext cx="1458595" cy="349250"/>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结论与展望</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线连接符 11"/>
          <p:cNvCxnSpPr/>
          <p:nvPr/>
        </p:nvCxnSpPr>
        <p:spPr>
          <a:xfrm>
            <a:off x="2065866" y="1024256"/>
            <a:ext cx="94318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065866" y="447511"/>
            <a:ext cx="7839467" cy="460375"/>
          </a:xfrm>
          <a:prstGeom prst="rect">
            <a:avLst/>
          </a:prstGeom>
          <a:noFill/>
        </p:spPr>
        <p:txBody>
          <a:bodyPr wrap="square" rtlCol="0">
            <a:spAutoFit/>
          </a:bodyPr>
          <a:lstStyle/>
          <a:p>
            <a:pPr marL="342900" indent="-342900">
              <a:buFont typeface="Wingdings" panose="05000000000000000000" pitchFamily="2" charset="2"/>
              <a:buChar char="n"/>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sym typeface="+mn-ea"/>
              </a:rPr>
              <a:t>基于多方联邦的半监督学习方法</a:t>
            </a:r>
            <a:endPar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54" name="文本框 53"/>
          <p:cNvSpPr txBox="1"/>
          <p:nvPr/>
        </p:nvSpPr>
        <p:spPr>
          <a:xfrm>
            <a:off x="2042795" y="1132840"/>
            <a:ext cx="4898390" cy="368300"/>
          </a:xfrm>
          <a:prstGeom prst="rect">
            <a:avLst/>
          </a:prstGeom>
          <a:noFill/>
        </p:spPr>
        <p:txBody>
          <a:bodyPr wrap="square" rtlCol="0">
            <a:spAutoFit/>
          </a:bodyPr>
          <a:lstStyle/>
          <a:p>
            <a:r>
              <a:rPr lang="en-US" altLang="zh-CN" b="1">
                <a:latin typeface="微软雅黑" panose="020B0503020204020204" pitchFamily="34" charset="-122"/>
                <a:ea typeface="微软雅黑" panose="020B0503020204020204" pitchFamily="34" charset="-122"/>
                <a:cs typeface="微软雅黑" panose="020B0503020204020204" pitchFamily="34" charset="-122"/>
              </a:rPr>
              <a:t>5.</a:t>
            </a:r>
            <a:r>
              <a:rPr lang="zh-CN" altLang="en-US" b="1">
                <a:latin typeface="微软雅黑" panose="020B0503020204020204" pitchFamily="34" charset="-122"/>
                <a:ea typeface="微软雅黑" panose="020B0503020204020204" pitchFamily="34" charset="-122"/>
                <a:cs typeface="微软雅黑" panose="020B0503020204020204" pitchFamily="34" charset="-122"/>
              </a:rPr>
              <a:t>实验过程及结果分析</a:t>
            </a:r>
          </a:p>
        </p:txBody>
      </p:sp>
      <p:sp>
        <p:nvSpPr>
          <p:cNvPr id="7" name="幻云PPT-演示军团3"/>
          <p:cNvSpPr/>
          <p:nvPr>
            <p:custDataLst>
              <p:tags r:id="rId1"/>
            </p:custDataLst>
          </p:nvPr>
        </p:nvSpPr>
        <p:spPr>
          <a:xfrm>
            <a:off x="2307590" y="1619885"/>
            <a:ext cx="9301480" cy="482600"/>
          </a:xfrm>
          <a:prstGeom prst="roundRect">
            <a:avLst>
              <a:gd name="adj" fmla="val 50000"/>
            </a:avLst>
          </a:prstGeom>
          <a:gradFill>
            <a:gsLst>
              <a:gs pos="4000">
                <a:schemeClr val="accent2">
                  <a:lumMod val="60000"/>
                  <a:lumOff val="40000"/>
                </a:schemeClr>
              </a:gs>
              <a:gs pos="63000">
                <a:schemeClr val="accent2"/>
              </a:gs>
            </a:gsLst>
            <a:path path="circle">
              <a:fillToRect l="100000" b="100000"/>
            </a:path>
          </a:gradFill>
          <a:ln w="12700" cap="rnd" cmpd="sng" algn="ctr">
            <a:noFill/>
            <a:prstDash val="solid"/>
            <a:round/>
          </a:ln>
          <a:effectLst>
            <a:outerShdw blurRad="114300" dist="114300" dir="5400000" sx="94000" sy="94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rmAutofit/>
          </a:bodyPr>
          <a:lstStyle/>
          <a:p>
            <a:pPr algn="ctr" defTabSz="914400"/>
            <a:r>
              <a:rPr lang="zh-CN" altLang="en-US" sz="18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实验二：分析不同基学习器对</a:t>
            </a:r>
            <a:r>
              <a:rPr lang="en-US" altLang="zh-CN" sz="18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 VFPU </a:t>
            </a:r>
            <a:r>
              <a:rPr lang="zh-CN" altLang="en-US" sz="18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性能的影响 </a:t>
            </a:r>
            <a:endParaRPr lang="zh-CN" altLang="en-US" sz="20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endParaRPr>
          </a:p>
        </p:txBody>
      </p:sp>
      <p:sp>
        <p:nvSpPr>
          <p:cNvPr id="17" name="幻云PPT-演示军团4"/>
          <p:cNvSpPr/>
          <p:nvPr>
            <p:custDataLst>
              <p:tags r:id="rId2"/>
            </p:custDataLst>
          </p:nvPr>
        </p:nvSpPr>
        <p:spPr>
          <a:xfrm>
            <a:off x="1615440" y="2354416"/>
            <a:ext cx="10448925" cy="4383405"/>
          </a:xfrm>
          <a:prstGeom prst="roundRect">
            <a:avLst>
              <a:gd name="adj" fmla="val 2902"/>
            </a:avLst>
          </a:prstGeom>
          <a:solidFill>
            <a:schemeClr val="accent2">
              <a:lumMod val="20000"/>
              <a:lumOff val="80000"/>
              <a:alpha val="15000"/>
            </a:schemeClr>
          </a:solidFill>
          <a:ln w="19050" cap="flat" cmpd="sng" algn="ctr">
            <a:solidFill>
              <a:srgbClr val="FFFFFF"/>
            </a:solidFill>
            <a:prstDash val="solid"/>
          </a:ln>
          <a:effectLst>
            <a:reflection blurRad="38100" endPos="15000" dist="889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spcFirstLastPara="1" numCol="1" rtlCol="0" anchor="ctr">
            <a:prstTxWarp prst="textArchUp">
              <a:avLst>
                <a:gd name="adj" fmla="val 9797055"/>
              </a:avLst>
            </a:prstTxWarp>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srgbClr val="FFFFFF"/>
                </a:solidFill>
                <a:effectLst/>
                <a:uLnTx/>
                <a:uFillTx/>
                <a:cs typeface="+mn-ea"/>
                <a:sym typeface="+mn-lt"/>
              </a:rPr>
              <a:t>c</a:t>
            </a:r>
            <a:endParaRPr kumimoji="0" lang="zh-CN" altLang="en-US" sz="1800" b="0" i="0" u="none" strike="noStrike" kern="1200" cap="none" spc="0" normalizeH="0" baseline="0" noProof="0" dirty="0">
              <a:ln>
                <a:noFill/>
              </a:ln>
              <a:solidFill>
                <a:srgbClr val="FFFFFF"/>
              </a:solidFill>
              <a:effectLst/>
              <a:uLnTx/>
              <a:uFillTx/>
              <a:cs typeface="+mn-ea"/>
              <a:sym typeface="+mn-lt"/>
            </a:endParaRPr>
          </a:p>
        </p:txBody>
      </p:sp>
      <p:sp>
        <p:nvSpPr>
          <p:cNvPr id="18" name="幻云PPT-演示军团14"/>
          <p:cNvSpPr txBox="1"/>
          <p:nvPr>
            <p:custDataLst>
              <p:tags r:id="rId3"/>
            </p:custDataLst>
          </p:nvPr>
        </p:nvSpPr>
        <p:spPr>
          <a:xfrm>
            <a:off x="1939290" y="2273300"/>
            <a:ext cx="9669145" cy="1012190"/>
          </a:xfrm>
          <a:prstGeom prst="rect">
            <a:avLst/>
          </a:prstGeom>
          <a:noFill/>
        </p:spPr>
        <p:txBody>
          <a:bodyPr wrap="square">
            <a:noAutofit/>
          </a:bodyPr>
          <a:lstStyle/>
          <a:p>
            <a:pPr marL="285750" indent="-285750" algn="l">
              <a:lnSpc>
                <a:spcPct val="140000"/>
              </a:lnSpc>
              <a:buClr>
                <a:schemeClr val="accent2"/>
              </a:buClr>
              <a:buFont typeface="Wingdings" panose="05000000000000000000" pitchFamily="2" charset="2"/>
              <a:buChar char="n"/>
            </a:pPr>
            <a:r>
              <a:rPr lang="zh-CN" altLang="en-US" i="0" dirty="0">
                <a:solidFill>
                  <a:schemeClr val="tx1">
                    <a:lumMod val="85000"/>
                    <a:lumOff val="15000"/>
                  </a:schemeClr>
                </a:solidFill>
                <a:effectLst/>
                <a:latin typeface="微软雅黑" panose="020B0503020204020204" pitchFamily="34" charset="-122"/>
                <a:ea typeface="+mn-lt"/>
                <a:cs typeface="+mn-lt"/>
              </a:rPr>
              <a:t>实验二显示</a:t>
            </a:r>
            <a:r>
              <a:rPr lang="en-US" altLang="zh-CN" i="0" dirty="0">
                <a:solidFill>
                  <a:schemeClr val="tx1">
                    <a:lumMod val="85000"/>
                    <a:lumOff val="15000"/>
                  </a:schemeClr>
                </a:solidFill>
                <a:effectLst/>
                <a:latin typeface="微软雅黑" panose="020B0503020204020204" pitchFamily="34" charset="-122"/>
                <a:ea typeface="+mn-lt"/>
                <a:cs typeface="+mn-lt"/>
              </a:rPr>
              <a:t>VFPU_GBDT</a:t>
            </a:r>
            <a:r>
              <a:rPr lang="zh-CN" altLang="en-US" i="0" dirty="0">
                <a:solidFill>
                  <a:schemeClr val="tx1">
                    <a:lumMod val="85000"/>
                    <a:lumOff val="15000"/>
                  </a:schemeClr>
                </a:solidFill>
                <a:effectLst/>
                <a:latin typeface="微软雅黑" panose="020B0503020204020204" pitchFamily="34" charset="-122"/>
                <a:ea typeface="+mn-lt"/>
                <a:cs typeface="+mn-lt"/>
              </a:rPr>
              <a:t>在三个数据集上表现最佳，银行营销数据集上达到</a:t>
            </a:r>
            <a:r>
              <a:rPr lang="en-US" altLang="zh-CN" b="1" i="0" dirty="0">
                <a:solidFill>
                  <a:schemeClr val="tx1">
                    <a:lumMod val="85000"/>
                    <a:lumOff val="15000"/>
                  </a:schemeClr>
                </a:solidFill>
                <a:effectLst/>
                <a:latin typeface="微软雅黑" panose="020B0503020204020204" pitchFamily="34" charset="-122"/>
                <a:ea typeface="+mn-lt"/>
                <a:cs typeface="+mn-lt"/>
              </a:rPr>
              <a:t>51.94%</a:t>
            </a:r>
            <a:r>
              <a:rPr lang="zh-CN" altLang="en-US" i="0" dirty="0">
                <a:solidFill>
                  <a:schemeClr val="tx1">
                    <a:lumMod val="85000"/>
                    <a:lumOff val="15000"/>
                  </a:schemeClr>
                </a:solidFill>
                <a:effectLst/>
                <a:latin typeface="微软雅黑" panose="020B0503020204020204" pitchFamily="34" charset="-122"/>
                <a:ea typeface="+mn-lt"/>
                <a:cs typeface="+mn-lt"/>
              </a:rPr>
              <a:t>精确度和</a:t>
            </a:r>
            <a:r>
              <a:rPr lang="en-US" altLang="zh-CN" b="1" i="0" dirty="0">
                <a:solidFill>
                  <a:schemeClr val="tx1">
                    <a:lumMod val="85000"/>
                    <a:lumOff val="15000"/>
                  </a:schemeClr>
                </a:solidFill>
                <a:effectLst/>
                <a:latin typeface="微软雅黑" panose="020B0503020204020204" pitchFamily="34" charset="-122"/>
                <a:ea typeface="+mn-lt"/>
                <a:cs typeface="+mn-lt"/>
              </a:rPr>
              <a:t>17.28%</a:t>
            </a:r>
            <a:r>
              <a:rPr lang="zh-CN" altLang="en-US" i="0" dirty="0">
                <a:solidFill>
                  <a:schemeClr val="tx1">
                    <a:lumMod val="85000"/>
                    <a:lumOff val="15000"/>
                  </a:schemeClr>
                </a:solidFill>
                <a:effectLst/>
                <a:latin typeface="微软雅黑" panose="020B0503020204020204" pitchFamily="34" charset="-122"/>
                <a:ea typeface="+mn-lt"/>
                <a:cs typeface="+mn-lt"/>
              </a:rPr>
              <a:t>召回率，显著优于其他基学习器，因此被选为</a:t>
            </a:r>
            <a:r>
              <a:rPr lang="en-US" altLang="zh-CN" b="1" i="0" dirty="0">
                <a:solidFill>
                  <a:schemeClr val="tx1">
                    <a:lumMod val="85000"/>
                    <a:lumOff val="15000"/>
                  </a:schemeClr>
                </a:solidFill>
                <a:effectLst/>
                <a:latin typeface="微软雅黑" panose="020B0503020204020204" pitchFamily="34" charset="-122"/>
                <a:ea typeface="+mn-lt"/>
                <a:cs typeface="+mn-lt"/>
              </a:rPr>
              <a:t>VFPU</a:t>
            </a:r>
            <a:r>
              <a:rPr lang="zh-CN" altLang="en-US" b="1" i="0" dirty="0">
                <a:solidFill>
                  <a:schemeClr val="tx1">
                    <a:lumMod val="85000"/>
                    <a:lumOff val="15000"/>
                  </a:schemeClr>
                </a:solidFill>
                <a:effectLst/>
                <a:latin typeface="微软雅黑" panose="020B0503020204020204" pitchFamily="34" charset="-122"/>
                <a:ea typeface="+mn-lt"/>
                <a:cs typeface="+mn-lt"/>
              </a:rPr>
              <a:t>框架的首选基学习器。</a:t>
            </a:r>
          </a:p>
        </p:txBody>
      </p:sp>
      <p:pic>
        <p:nvPicPr>
          <p:cNvPr id="5" name="图片 4"/>
          <p:cNvPicPr>
            <a:picLocks noChangeAspect="1"/>
          </p:cNvPicPr>
          <p:nvPr/>
        </p:nvPicPr>
        <p:blipFill>
          <a:blip r:embed="rId5"/>
          <a:srcRect/>
          <a:stretch/>
        </p:blipFill>
        <p:spPr>
          <a:xfrm>
            <a:off x="1714166" y="3626703"/>
            <a:ext cx="3436444" cy="2443893"/>
          </a:xfrm>
          <a:prstGeom prst="rect">
            <a:avLst/>
          </a:prstGeom>
        </p:spPr>
      </p:pic>
      <p:pic>
        <p:nvPicPr>
          <p:cNvPr id="9" name="图片 8"/>
          <p:cNvPicPr>
            <a:picLocks noChangeAspect="1"/>
          </p:cNvPicPr>
          <p:nvPr/>
        </p:nvPicPr>
        <p:blipFill>
          <a:blip r:embed="rId6"/>
          <a:srcRect/>
          <a:stretch/>
        </p:blipFill>
        <p:spPr>
          <a:xfrm>
            <a:off x="5211240" y="3663573"/>
            <a:ext cx="3340582" cy="2444400"/>
          </a:xfrm>
          <a:prstGeom prst="rect">
            <a:avLst/>
          </a:prstGeom>
        </p:spPr>
      </p:pic>
      <p:pic>
        <p:nvPicPr>
          <p:cNvPr id="10" name="图片 9"/>
          <p:cNvPicPr>
            <a:picLocks noChangeAspect="1"/>
          </p:cNvPicPr>
          <p:nvPr/>
        </p:nvPicPr>
        <p:blipFill>
          <a:blip r:embed="rId7"/>
          <a:srcRect/>
          <a:stretch/>
        </p:blipFill>
        <p:spPr>
          <a:xfrm>
            <a:off x="8612451" y="3626703"/>
            <a:ext cx="3378586" cy="2444400"/>
          </a:xfrm>
          <a:prstGeom prst="rect">
            <a:avLst/>
          </a:prstGeom>
        </p:spPr>
      </p:pic>
      <p:sp>
        <p:nvSpPr>
          <p:cNvPr id="19" name="矩形 18">
            <a:extLst>
              <a:ext uri="{FF2B5EF4-FFF2-40B4-BE49-F238E27FC236}">
                <a16:creationId xmlns:a16="http://schemas.microsoft.com/office/drawing/2014/main" id="{33D54A5E-91CD-4E06-921B-00A704077A0C}"/>
              </a:ext>
            </a:extLst>
          </p:cNvPr>
          <p:cNvSpPr/>
          <p:nvPr/>
        </p:nvSpPr>
        <p:spPr>
          <a:xfrm>
            <a:off x="0" y="0"/>
            <a:ext cx="14588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pic>
        <p:nvPicPr>
          <p:cNvPr id="27" name="图片 26">
            <a:extLst>
              <a:ext uri="{FF2B5EF4-FFF2-40B4-BE49-F238E27FC236}">
                <a16:creationId xmlns:a16="http://schemas.microsoft.com/office/drawing/2014/main" id="{9FAADF25-4F08-4EEF-BA9C-F25D0DDAADD1}"/>
              </a:ext>
            </a:extLst>
          </p:cNvPr>
          <p:cNvPicPr>
            <a:picLocks noChangeAspect="1"/>
          </p:cNvPicPr>
          <p:nvPr/>
        </p:nvPicPr>
        <p:blipFill>
          <a:blip r:embed="rId8">
            <a:clrChange>
              <a:clrFrom>
                <a:srgbClr val="FFFFFF">
                  <a:alpha val="100000"/>
                </a:srgbClr>
              </a:clrFrom>
              <a:clrTo>
                <a:srgbClr val="FFFFFF">
                  <a:alpha val="100000"/>
                  <a:alpha val="0"/>
                </a:srgbClr>
              </a:clrTo>
            </a:clrChange>
          </a:blip>
          <a:srcRect t="662" b="662"/>
          <a:stretch>
            <a:fillRect/>
          </a:stretch>
        </p:blipFill>
        <p:spPr>
          <a:xfrm>
            <a:off x="324835" y="447511"/>
            <a:ext cx="809182" cy="796878"/>
          </a:xfrm>
          <a:prstGeom prst="rect">
            <a:avLst/>
          </a:prstGeom>
        </p:spPr>
      </p:pic>
      <p:sp>
        <p:nvSpPr>
          <p:cNvPr id="28" name="矩形 27">
            <a:extLst>
              <a:ext uri="{FF2B5EF4-FFF2-40B4-BE49-F238E27FC236}">
                <a16:creationId xmlns:a16="http://schemas.microsoft.com/office/drawing/2014/main" id="{82D16659-4C5E-42BC-AB48-A2C608B588F0}"/>
              </a:ext>
            </a:extLst>
          </p:cNvPr>
          <p:cNvSpPr/>
          <p:nvPr/>
        </p:nvSpPr>
        <p:spPr>
          <a:xfrm>
            <a:off x="0" y="3266331"/>
            <a:ext cx="1458852" cy="662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29" name="文本框 28">
            <a:extLst>
              <a:ext uri="{FF2B5EF4-FFF2-40B4-BE49-F238E27FC236}">
                <a16:creationId xmlns:a16="http://schemas.microsoft.com/office/drawing/2014/main" id="{48334A6B-3D28-40C2-8A54-0AFC6853A2DC}"/>
              </a:ext>
            </a:extLst>
          </p:cNvPr>
          <p:cNvSpPr txBox="1"/>
          <p:nvPr/>
        </p:nvSpPr>
        <p:spPr>
          <a:xfrm>
            <a:off x="0" y="1820545"/>
            <a:ext cx="1458595" cy="607695"/>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研究背景及意义</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30" name="文本框 29">
            <a:extLst>
              <a:ext uri="{FF2B5EF4-FFF2-40B4-BE49-F238E27FC236}">
                <a16:creationId xmlns:a16="http://schemas.microsoft.com/office/drawing/2014/main" id="{7C5F1B56-1213-4B4D-8DDE-A8133D522CEC}"/>
              </a:ext>
            </a:extLst>
          </p:cNvPr>
          <p:cNvSpPr txBox="1"/>
          <p:nvPr/>
        </p:nvSpPr>
        <p:spPr>
          <a:xfrm>
            <a:off x="218095" y="3443287"/>
            <a:ext cx="1130238" cy="34925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研究内容</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31" name="文本框 30">
            <a:extLst>
              <a:ext uri="{FF2B5EF4-FFF2-40B4-BE49-F238E27FC236}">
                <a16:creationId xmlns:a16="http://schemas.microsoft.com/office/drawing/2014/main" id="{82E57532-2190-4DF9-93FA-EE4B7406C16B}"/>
              </a:ext>
            </a:extLst>
          </p:cNvPr>
          <p:cNvSpPr txBox="1"/>
          <p:nvPr/>
        </p:nvSpPr>
        <p:spPr>
          <a:xfrm>
            <a:off x="0" y="4807585"/>
            <a:ext cx="1458595" cy="349250"/>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结论与展望</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线连接符 11"/>
          <p:cNvCxnSpPr/>
          <p:nvPr/>
        </p:nvCxnSpPr>
        <p:spPr>
          <a:xfrm>
            <a:off x="2065866" y="1024256"/>
            <a:ext cx="94318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065866" y="447511"/>
            <a:ext cx="7839467" cy="460375"/>
          </a:xfrm>
          <a:prstGeom prst="rect">
            <a:avLst/>
          </a:prstGeom>
          <a:noFill/>
        </p:spPr>
        <p:txBody>
          <a:bodyPr wrap="square" rtlCol="0">
            <a:spAutoFit/>
          </a:bodyPr>
          <a:lstStyle/>
          <a:p>
            <a:pPr marL="342900" indent="-342900">
              <a:buFont typeface="Wingdings" panose="05000000000000000000" pitchFamily="2" charset="2"/>
              <a:buChar char="n"/>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sym typeface="+mn-ea"/>
              </a:rPr>
              <a:t>基于多方联邦的半监督学习方法</a:t>
            </a:r>
            <a:endPar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54" name="文本框 53"/>
          <p:cNvSpPr txBox="1"/>
          <p:nvPr/>
        </p:nvSpPr>
        <p:spPr>
          <a:xfrm>
            <a:off x="2042795" y="1132840"/>
            <a:ext cx="4898390" cy="368300"/>
          </a:xfrm>
          <a:prstGeom prst="rect">
            <a:avLst/>
          </a:prstGeom>
          <a:noFill/>
        </p:spPr>
        <p:txBody>
          <a:bodyPr wrap="square" rtlCol="0">
            <a:spAutoFit/>
          </a:bodyPr>
          <a:lstStyle/>
          <a:p>
            <a:r>
              <a:rPr lang="en-US" altLang="zh-CN" b="1">
                <a:latin typeface="微软雅黑" panose="020B0503020204020204" pitchFamily="34" charset="-122"/>
                <a:ea typeface="微软雅黑" panose="020B0503020204020204" pitchFamily="34" charset="-122"/>
                <a:cs typeface="微软雅黑" panose="020B0503020204020204" pitchFamily="34" charset="-122"/>
              </a:rPr>
              <a:t>5.</a:t>
            </a:r>
            <a:r>
              <a:rPr lang="zh-CN" altLang="en-US" b="1">
                <a:latin typeface="微软雅黑" panose="020B0503020204020204" pitchFamily="34" charset="-122"/>
                <a:ea typeface="微软雅黑" panose="020B0503020204020204" pitchFamily="34" charset="-122"/>
                <a:cs typeface="微软雅黑" panose="020B0503020204020204" pitchFamily="34" charset="-122"/>
              </a:rPr>
              <a:t>实验过程及结果分析</a:t>
            </a:r>
          </a:p>
        </p:txBody>
      </p:sp>
      <p:sp>
        <p:nvSpPr>
          <p:cNvPr id="7" name="幻云PPT-演示军团3"/>
          <p:cNvSpPr/>
          <p:nvPr>
            <p:custDataLst>
              <p:tags r:id="rId1"/>
            </p:custDataLst>
          </p:nvPr>
        </p:nvSpPr>
        <p:spPr>
          <a:xfrm>
            <a:off x="2307590" y="1619885"/>
            <a:ext cx="8905875" cy="482600"/>
          </a:xfrm>
          <a:prstGeom prst="roundRect">
            <a:avLst>
              <a:gd name="adj" fmla="val 50000"/>
            </a:avLst>
          </a:prstGeom>
          <a:gradFill>
            <a:gsLst>
              <a:gs pos="4000">
                <a:schemeClr val="accent2">
                  <a:lumMod val="60000"/>
                  <a:lumOff val="40000"/>
                </a:schemeClr>
              </a:gs>
              <a:gs pos="63000">
                <a:schemeClr val="accent2"/>
              </a:gs>
            </a:gsLst>
            <a:path path="circle">
              <a:fillToRect l="100000" b="100000"/>
            </a:path>
          </a:gradFill>
          <a:ln w="12700" cap="rnd" cmpd="sng" algn="ctr">
            <a:noFill/>
            <a:prstDash val="solid"/>
            <a:round/>
          </a:ln>
          <a:effectLst>
            <a:outerShdw blurRad="114300" dist="114300" dir="5400000" sx="94000" sy="94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rmAutofit/>
          </a:bodyPr>
          <a:lstStyle/>
          <a:p>
            <a:pPr algn="ctr" defTabSz="914400"/>
            <a:r>
              <a:rPr lang="zh-CN" altLang="en-US" sz="1800" dirty="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实验三：</a:t>
            </a:r>
            <a:r>
              <a:rPr lang="zh-CN" altLang="en-US" sz="2000" dirty="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基线对比实验（无联邦）</a:t>
            </a:r>
          </a:p>
        </p:txBody>
      </p:sp>
      <p:sp>
        <p:nvSpPr>
          <p:cNvPr id="17" name="幻云PPT-演示军团4"/>
          <p:cNvSpPr/>
          <p:nvPr>
            <p:custDataLst>
              <p:tags r:id="rId2"/>
            </p:custDataLst>
          </p:nvPr>
        </p:nvSpPr>
        <p:spPr>
          <a:xfrm>
            <a:off x="2263711" y="2264800"/>
            <a:ext cx="9039225" cy="4561338"/>
          </a:xfrm>
          <a:prstGeom prst="roundRect">
            <a:avLst>
              <a:gd name="adj" fmla="val 2902"/>
            </a:avLst>
          </a:prstGeom>
          <a:solidFill>
            <a:schemeClr val="accent2">
              <a:lumMod val="20000"/>
              <a:lumOff val="80000"/>
              <a:alpha val="15000"/>
            </a:schemeClr>
          </a:solidFill>
          <a:ln w="19050" cap="flat" cmpd="sng" algn="ctr">
            <a:solidFill>
              <a:srgbClr val="FFFFFF"/>
            </a:solidFill>
            <a:prstDash val="solid"/>
          </a:ln>
          <a:effectLst>
            <a:reflection blurRad="38100" endPos="15000" dist="889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spcFirstLastPara="1" numCol="1" rtlCol="0" anchor="ctr">
            <a:prstTxWarp prst="textArchUp">
              <a:avLst>
                <a:gd name="adj" fmla="val 9797055"/>
              </a:avLst>
            </a:prstTxWarp>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cs typeface="+mn-ea"/>
              <a:sym typeface="+mn-lt"/>
            </a:endParaRPr>
          </a:p>
        </p:txBody>
      </p:sp>
      <mc:AlternateContent xmlns:mc="http://schemas.openxmlformats.org/markup-compatibility/2006" xmlns:a14="http://schemas.microsoft.com/office/drawing/2010/main">
        <mc:Choice Requires="a14">
          <p:sp>
            <p:nvSpPr>
              <p:cNvPr id="18" name="幻云PPT-演示军团14"/>
              <p:cNvSpPr txBox="1"/>
              <p:nvPr>
                <p:custDataLst>
                  <p:tags r:id="rId3"/>
                </p:custDataLst>
              </p:nvPr>
            </p:nvSpPr>
            <p:spPr>
              <a:xfrm>
                <a:off x="2235771" y="2380216"/>
                <a:ext cx="4237264" cy="4306334"/>
              </a:xfrm>
              <a:prstGeom prst="rect">
                <a:avLst/>
              </a:prstGeom>
              <a:noFill/>
            </p:spPr>
            <p:txBody>
              <a:bodyPr wrap="square">
                <a:noAutofit/>
              </a:bodyPr>
              <a:lstStyle/>
              <a:p>
                <a:pPr marL="285750" indent="-285750">
                  <a:lnSpc>
                    <a:spcPct val="140000"/>
                  </a:lnSpc>
                  <a:buClr>
                    <a:schemeClr val="accent2"/>
                  </a:buClr>
                  <a:buFont typeface="Wingdings" panose="05000000000000000000" pitchFamily="2" charset="2"/>
                  <a:buChar char="n"/>
                </a:pPr>
                <a:r>
                  <a:rPr lang="zh-CN" altLang="en-US" i="0" dirty="0">
                    <a:solidFill>
                      <a:schemeClr val="tx1">
                        <a:lumMod val="85000"/>
                        <a:lumOff val="15000"/>
                      </a:schemeClr>
                    </a:solidFill>
                    <a:effectLst/>
                    <a:latin typeface="微软雅黑" panose="020B0503020204020204" pitchFamily="34" charset="-122"/>
                    <a:ea typeface="微软雅黑" panose="020B0503020204020204" pitchFamily="34" charset="-122"/>
                    <a:cs typeface="+mn-lt"/>
                  </a:rPr>
                  <a:t>结果显示</a:t>
                </a:r>
                <a:r>
                  <a:rPr lang="en-US" altLang="zh-CN" i="0" dirty="0" err="1">
                    <a:solidFill>
                      <a:schemeClr val="tx1">
                        <a:lumMod val="85000"/>
                        <a:lumOff val="15000"/>
                      </a:schemeClr>
                    </a:solidFill>
                    <a:effectLst/>
                    <a:latin typeface="微软雅黑" panose="020B0503020204020204" pitchFamily="34" charset="-122"/>
                    <a:ea typeface="微软雅黑" panose="020B0503020204020204" pitchFamily="34" charset="-122"/>
                    <a:cs typeface="+mn-lt"/>
                  </a:rPr>
                  <a:t>No_Fed_VFPU_GBDT</a:t>
                </a:r>
                <a:r>
                  <a:rPr lang="zh-CN" altLang="en-US" i="0" dirty="0">
                    <a:solidFill>
                      <a:schemeClr val="tx1">
                        <a:lumMod val="85000"/>
                        <a:lumOff val="15000"/>
                      </a:schemeClr>
                    </a:solidFill>
                    <a:effectLst/>
                    <a:latin typeface="微软雅黑" panose="020B0503020204020204" pitchFamily="34" charset="-122"/>
                    <a:ea typeface="微软雅黑" panose="020B0503020204020204" pitchFamily="34" charset="-122"/>
                    <a:cs typeface="+mn-lt"/>
                  </a:rPr>
                  <a:t>方法在所有测试数据集和不同</a:t>
                </a:r>
                <a14:m>
                  <m:oMath xmlns:m="http://schemas.openxmlformats.org/officeDocument/2006/math">
                    <m:r>
                      <a:rPr lang="en-US" altLang="zh-CN">
                        <a:solidFill>
                          <a:schemeClr val="tx1">
                            <a:lumMod val="85000"/>
                            <a:lumOff val="15000"/>
                          </a:schemeClr>
                        </a:solidFill>
                        <a:latin typeface="Cambria Math" panose="02040503050406030204" pitchFamily="18" charset="0"/>
                        <a:ea typeface="微软雅黑" panose="020B0503020204020204" pitchFamily="34" charset="-122"/>
                        <a:cs typeface="+mn-lt"/>
                      </a:rPr>
                      <m:t>𝑛𝑢𝑚</m:t>
                    </m:r>
                  </m:oMath>
                </a14:m>
                <a:r>
                  <a:rPr lang="zh-CN" altLang="en-US" i="0" dirty="0">
                    <a:solidFill>
                      <a:schemeClr val="tx1">
                        <a:lumMod val="85000"/>
                        <a:lumOff val="15000"/>
                      </a:schemeClr>
                    </a:solidFill>
                    <a:effectLst/>
                    <a:latin typeface="微软雅黑" panose="020B0503020204020204" pitchFamily="34" charset="-122"/>
                    <a:ea typeface="微软雅黑" panose="020B0503020204020204" pitchFamily="34" charset="-122"/>
                    <a:cs typeface="+mn-lt"/>
                  </a:rPr>
                  <a:t>值条件下</a:t>
                </a:r>
                <a:r>
                  <a:rPr lang="zh-CN" altLang="en-US" b="1" i="0" dirty="0">
                    <a:solidFill>
                      <a:schemeClr val="tx1">
                        <a:lumMod val="85000"/>
                        <a:lumOff val="15000"/>
                      </a:schemeClr>
                    </a:solidFill>
                    <a:effectLst/>
                    <a:latin typeface="微软雅黑" panose="020B0503020204020204" pitchFamily="34" charset="-122"/>
                    <a:ea typeface="微软雅黑" panose="020B0503020204020204" pitchFamily="34" charset="-122"/>
                    <a:cs typeface="+mn-lt"/>
                  </a:rPr>
                  <a:t>持续优于</a:t>
                </a:r>
                <a:r>
                  <a:rPr lang="zh-CN" altLang="en-US" i="0" dirty="0">
                    <a:solidFill>
                      <a:schemeClr val="tx1">
                        <a:lumMod val="85000"/>
                        <a:lumOff val="15000"/>
                      </a:schemeClr>
                    </a:solidFill>
                    <a:effectLst/>
                    <a:latin typeface="微软雅黑" panose="020B0503020204020204" pitchFamily="34" charset="-122"/>
                    <a:ea typeface="微软雅黑" panose="020B0503020204020204" pitchFamily="34" charset="-122"/>
                    <a:cs typeface="+mn-lt"/>
                  </a:rPr>
                  <a:t>其他九种半监督方法，尤其在</a:t>
                </a:r>
                <a:r>
                  <a:rPr lang="en-US" altLang="zh-CN" i="0" dirty="0">
                    <a:solidFill>
                      <a:schemeClr val="tx1">
                        <a:lumMod val="85000"/>
                        <a:lumOff val="15000"/>
                      </a:schemeClr>
                    </a:solidFill>
                    <a:effectLst/>
                    <a:latin typeface="微软雅黑" panose="020B0503020204020204" pitchFamily="34" charset="-122"/>
                    <a:ea typeface="微软雅黑" panose="020B0503020204020204" pitchFamily="34" charset="-122"/>
                    <a:cs typeface="+mn-lt"/>
                  </a:rPr>
                  <a:t>Census</a:t>
                </a:r>
                <a:r>
                  <a:rPr lang="zh-CN" altLang="en-US" i="0" dirty="0">
                    <a:solidFill>
                      <a:schemeClr val="tx1">
                        <a:lumMod val="85000"/>
                        <a:lumOff val="15000"/>
                      </a:schemeClr>
                    </a:solidFill>
                    <a:effectLst/>
                    <a:latin typeface="微软雅黑" panose="020B0503020204020204" pitchFamily="34" charset="-122"/>
                    <a:ea typeface="微软雅黑" panose="020B0503020204020204" pitchFamily="34" charset="-122"/>
                    <a:cs typeface="+mn-lt"/>
                  </a:rPr>
                  <a:t>数据集上达到</a:t>
                </a:r>
                <a:r>
                  <a:rPr lang="en-US" altLang="zh-CN" b="1" i="0" dirty="0">
                    <a:solidFill>
                      <a:schemeClr val="tx1">
                        <a:lumMod val="85000"/>
                        <a:lumOff val="15000"/>
                      </a:schemeClr>
                    </a:solidFill>
                    <a:effectLst/>
                    <a:latin typeface="微软雅黑" panose="020B0503020204020204" pitchFamily="34" charset="-122"/>
                    <a:ea typeface="微软雅黑" panose="020B0503020204020204" pitchFamily="34" charset="-122"/>
                    <a:cs typeface="+mn-lt"/>
                  </a:rPr>
                  <a:t>94.57%</a:t>
                </a:r>
                <a:r>
                  <a:rPr lang="zh-CN" altLang="en-US" b="1" i="0" dirty="0">
                    <a:solidFill>
                      <a:schemeClr val="tx1">
                        <a:lumMod val="85000"/>
                        <a:lumOff val="15000"/>
                      </a:schemeClr>
                    </a:solidFill>
                    <a:effectLst/>
                    <a:latin typeface="微软雅黑" panose="020B0503020204020204" pitchFamily="34" charset="-122"/>
                    <a:ea typeface="微软雅黑" panose="020B0503020204020204" pitchFamily="34" charset="-122"/>
                    <a:cs typeface="+mn-lt"/>
                  </a:rPr>
                  <a:t>的最高推荐准确率</a:t>
                </a:r>
                <a:r>
                  <a:rPr lang="zh-CN" altLang="en-US" i="0" dirty="0">
                    <a:solidFill>
                      <a:schemeClr val="tx1">
                        <a:lumMod val="85000"/>
                        <a:lumOff val="15000"/>
                      </a:schemeClr>
                    </a:solidFill>
                    <a:effectLst/>
                    <a:latin typeface="微软雅黑" panose="020B0503020204020204" pitchFamily="34" charset="-122"/>
                    <a:ea typeface="微软雅黑" panose="020B0503020204020204" pitchFamily="34" charset="-122"/>
                    <a:cs typeface="+mn-lt"/>
                  </a:rPr>
                  <a:t>，</a:t>
                </a:r>
                <a:r>
                  <a:rPr lang="zh-CN" altLang="en-US" b="1" i="0" dirty="0">
                    <a:solidFill>
                      <a:schemeClr val="tx1">
                        <a:lumMod val="85000"/>
                        <a:lumOff val="15000"/>
                      </a:schemeClr>
                    </a:solidFill>
                    <a:effectLst/>
                    <a:latin typeface="微软雅黑" panose="020B0503020204020204" pitchFamily="34" charset="-122"/>
                    <a:ea typeface="微软雅黑" panose="020B0503020204020204" pitchFamily="34" charset="-122"/>
                    <a:cs typeface="+mn-lt"/>
                  </a:rPr>
                  <a:t>明显优于传统</a:t>
                </a:r>
                <a:r>
                  <a:rPr lang="en-US" altLang="zh-CN" b="1" i="0" dirty="0">
                    <a:solidFill>
                      <a:schemeClr val="tx1">
                        <a:lumMod val="85000"/>
                        <a:lumOff val="15000"/>
                      </a:schemeClr>
                    </a:solidFill>
                    <a:effectLst/>
                    <a:latin typeface="微软雅黑" panose="020B0503020204020204" pitchFamily="34" charset="-122"/>
                    <a:ea typeface="微软雅黑" panose="020B0503020204020204" pitchFamily="34" charset="-122"/>
                    <a:cs typeface="+mn-lt"/>
                  </a:rPr>
                  <a:t>PU</a:t>
                </a:r>
                <a:r>
                  <a:rPr lang="zh-CN" altLang="en-US" b="1" i="0" dirty="0">
                    <a:solidFill>
                      <a:schemeClr val="tx1">
                        <a:lumMod val="85000"/>
                        <a:lumOff val="15000"/>
                      </a:schemeClr>
                    </a:solidFill>
                    <a:effectLst/>
                    <a:latin typeface="微软雅黑" panose="020B0503020204020204" pitchFamily="34" charset="-122"/>
                    <a:ea typeface="微软雅黑" panose="020B0503020204020204" pitchFamily="34" charset="-122"/>
                    <a:cs typeface="+mn-lt"/>
                  </a:rPr>
                  <a:t>学习方法和基于深度学习的</a:t>
                </a:r>
                <a:r>
                  <a:rPr lang="en-US" altLang="zh-CN" b="1" i="0" dirty="0">
                    <a:solidFill>
                      <a:schemeClr val="tx1">
                        <a:lumMod val="85000"/>
                        <a:lumOff val="15000"/>
                      </a:schemeClr>
                    </a:solidFill>
                    <a:effectLst/>
                    <a:latin typeface="微软雅黑" panose="020B0503020204020204" pitchFamily="34" charset="-122"/>
                    <a:ea typeface="微软雅黑" panose="020B0503020204020204" pitchFamily="34" charset="-122"/>
                    <a:cs typeface="+mn-lt"/>
                  </a:rPr>
                  <a:t>Match</a:t>
                </a:r>
                <a:r>
                  <a:rPr lang="zh-CN" altLang="en-US" b="1" i="0" dirty="0">
                    <a:solidFill>
                      <a:schemeClr val="tx1">
                        <a:lumMod val="85000"/>
                        <a:lumOff val="15000"/>
                      </a:schemeClr>
                    </a:solidFill>
                    <a:effectLst/>
                    <a:latin typeface="微软雅黑" panose="020B0503020204020204" pitchFamily="34" charset="-122"/>
                    <a:ea typeface="微软雅黑" panose="020B0503020204020204" pitchFamily="34" charset="-122"/>
                    <a:cs typeface="+mn-lt"/>
                  </a:rPr>
                  <a:t>系列算法</a:t>
                </a:r>
                <a:r>
                  <a:rPr lang="zh-CN" altLang="en-US" i="0" dirty="0">
                    <a:solidFill>
                      <a:schemeClr val="tx1">
                        <a:lumMod val="85000"/>
                        <a:lumOff val="15000"/>
                      </a:schemeClr>
                    </a:solidFill>
                    <a:effectLst/>
                    <a:latin typeface="微软雅黑" panose="020B0503020204020204" pitchFamily="34" charset="-122"/>
                    <a:ea typeface="微软雅黑" panose="020B0503020204020204" pitchFamily="34" charset="-122"/>
                    <a:cs typeface="+mn-lt"/>
                  </a:rPr>
                  <a:t>，证明了该方法在处理负样本不可直接获得且数据存在</a:t>
                </a:r>
                <a:r>
                  <a:rPr lang="zh-CN" altLang="en-US" b="1" i="0" dirty="0">
                    <a:solidFill>
                      <a:schemeClr val="tx1">
                        <a:lumMod val="85000"/>
                        <a:lumOff val="15000"/>
                      </a:schemeClr>
                    </a:solidFill>
                    <a:effectLst/>
                    <a:latin typeface="微软雅黑" panose="020B0503020204020204" pitchFamily="34" charset="-122"/>
                    <a:ea typeface="微软雅黑" panose="020B0503020204020204" pitchFamily="34" charset="-122"/>
                    <a:cs typeface="+mn-lt"/>
                  </a:rPr>
                  <a:t>显著不平衡</a:t>
                </a:r>
                <a:r>
                  <a:rPr lang="zh-CN" altLang="en-US" i="0" dirty="0">
                    <a:solidFill>
                      <a:schemeClr val="tx1">
                        <a:lumMod val="85000"/>
                        <a:lumOff val="15000"/>
                      </a:schemeClr>
                    </a:solidFill>
                    <a:effectLst/>
                    <a:latin typeface="微软雅黑" panose="020B0503020204020204" pitchFamily="34" charset="-122"/>
                    <a:ea typeface="微软雅黑" panose="020B0503020204020204" pitchFamily="34" charset="-122"/>
                    <a:cs typeface="+mn-lt"/>
                  </a:rPr>
                  <a:t>的</a:t>
                </a:r>
                <a:r>
                  <a:rPr lang="en-US" altLang="zh-CN" i="0" dirty="0">
                    <a:solidFill>
                      <a:schemeClr val="tx1">
                        <a:lumMod val="85000"/>
                        <a:lumOff val="15000"/>
                      </a:schemeClr>
                    </a:solidFill>
                    <a:effectLst/>
                    <a:latin typeface="微软雅黑" panose="020B0503020204020204" pitchFamily="34" charset="-122"/>
                    <a:ea typeface="微软雅黑" panose="020B0503020204020204" pitchFamily="34" charset="-122"/>
                    <a:cs typeface="+mn-lt"/>
                  </a:rPr>
                  <a:t>PU</a:t>
                </a:r>
                <a:r>
                  <a:rPr lang="zh-CN" altLang="en-US" i="0" dirty="0">
                    <a:solidFill>
                      <a:schemeClr val="tx1">
                        <a:lumMod val="85000"/>
                        <a:lumOff val="15000"/>
                      </a:schemeClr>
                    </a:solidFill>
                    <a:effectLst/>
                    <a:latin typeface="微软雅黑" panose="020B0503020204020204" pitchFamily="34" charset="-122"/>
                    <a:ea typeface="微软雅黑" panose="020B0503020204020204" pitchFamily="34" charset="-122"/>
                    <a:cs typeface="+mn-lt"/>
                  </a:rPr>
                  <a:t>学习问题中具有</a:t>
                </a:r>
                <a:r>
                  <a:rPr lang="zh-CN" altLang="en-US" b="1" i="0" dirty="0">
                    <a:solidFill>
                      <a:schemeClr val="tx1">
                        <a:lumMod val="85000"/>
                        <a:lumOff val="15000"/>
                      </a:schemeClr>
                    </a:solidFill>
                    <a:effectLst/>
                    <a:latin typeface="微软雅黑" panose="020B0503020204020204" pitchFamily="34" charset="-122"/>
                    <a:ea typeface="微软雅黑" panose="020B0503020204020204" pitchFamily="34" charset="-122"/>
                    <a:cs typeface="+mn-lt"/>
                  </a:rPr>
                  <a:t>显著优势</a:t>
                </a:r>
                <a:r>
                  <a:rPr lang="zh-CN" altLang="en-US" i="0" dirty="0">
                    <a:solidFill>
                      <a:schemeClr val="tx1">
                        <a:lumMod val="85000"/>
                        <a:lumOff val="15000"/>
                      </a:schemeClr>
                    </a:solidFill>
                    <a:effectLst/>
                    <a:latin typeface="微软雅黑" panose="020B0503020204020204" pitchFamily="34" charset="-122"/>
                    <a:ea typeface="微软雅黑" panose="020B0503020204020204" pitchFamily="34" charset="-122"/>
                    <a:cs typeface="+mn-lt"/>
                  </a:rPr>
                  <a:t>。</a:t>
                </a:r>
                <a:endParaRPr lang="zh-CN" altLang="en-US" b="1" i="0" dirty="0">
                  <a:solidFill>
                    <a:schemeClr val="tx1">
                      <a:lumMod val="85000"/>
                      <a:lumOff val="15000"/>
                    </a:schemeClr>
                  </a:solidFill>
                  <a:effectLst/>
                  <a:latin typeface="微软雅黑" panose="020B0503020204020204" pitchFamily="34" charset="-122"/>
                  <a:ea typeface="微软雅黑" panose="020B0503020204020204" pitchFamily="34" charset="-122"/>
                  <a:cs typeface="+mn-lt"/>
                </a:endParaRPr>
              </a:p>
            </p:txBody>
          </p:sp>
        </mc:Choice>
        <mc:Fallback xmlns="">
          <p:sp>
            <p:nvSpPr>
              <p:cNvPr id="18" name="幻云PPT-演示军团14"/>
              <p:cNvSpPr txBox="1">
                <a:spLocks noRot="1" noChangeAspect="1" noMove="1" noResize="1" noEditPoints="1" noAdjustHandles="1" noChangeArrowheads="1" noChangeShapeType="1" noTextEdit="1"/>
              </p:cNvSpPr>
              <p:nvPr>
                <p:custDataLst>
                  <p:tags r:id="rId6"/>
                </p:custDataLst>
              </p:nvPr>
            </p:nvSpPr>
            <p:spPr>
              <a:xfrm>
                <a:off x="2235771" y="2380216"/>
                <a:ext cx="4237264" cy="4306334"/>
              </a:xfrm>
              <a:prstGeom prst="rect">
                <a:avLst/>
              </a:prstGeom>
              <a:blipFill>
                <a:blip r:embed="rId7"/>
                <a:stretch>
                  <a:fillRect l="-1007" r="-1151"/>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36B64167-8F6B-4C2F-8864-E00ED92344AA}"/>
              </a:ext>
            </a:extLst>
          </p:cNvPr>
          <p:cNvPicPr>
            <a:picLocks noChangeAspect="1"/>
          </p:cNvPicPr>
          <p:nvPr/>
        </p:nvPicPr>
        <p:blipFill>
          <a:blip r:embed="rId8"/>
          <a:stretch>
            <a:fillRect/>
          </a:stretch>
        </p:blipFill>
        <p:spPr>
          <a:xfrm>
            <a:off x="6624486" y="2435614"/>
            <a:ext cx="4537858" cy="4390524"/>
          </a:xfrm>
          <a:prstGeom prst="rect">
            <a:avLst/>
          </a:prstGeom>
        </p:spPr>
      </p:pic>
      <p:sp>
        <p:nvSpPr>
          <p:cNvPr id="30" name="文本框 29">
            <a:extLst>
              <a:ext uri="{FF2B5EF4-FFF2-40B4-BE49-F238E27FC236}">
                <a16:creationId xmlns:a16="http://schemas.microsoft.com/office/drawing/2014/main" id="{8F261D15-5FC2-4422-A4F7-61CB1A86A264}"/>
              </a:ext>
            </a:extLst>
          </p:cNvPr>
          <p:cNvSpPr txBox="1"/>
          <p:nvPr/>
        </p:nvSpPr>
        <p:spPr>
          <a:xfrm>
            <a:off x="7868205" y="2264800"/>
            <a:ext cx="3180551" cy="230832"/>
          </a:xfrm>
          <a:prstGeom prst="rect">
            <a:avLst/>
          </a:prstGeom>
          <a:noFill/>
        </p:spPr>
        <p:txBody>
          <a:bodyPr wrap="square">
            <a:spAutoFit/>
          </a:bodyPr>
          <a:lstStyle/>
          <a:p>
            <a:r>
              <a:rPr lang="zh-CN" altLang="en-US" sz="900" dirty="0">
                <a:solidFill>
                  <a:schemeClr val="tx1">
                    <a:lumMod val="85000"/>
                    <a:lumOff val="15000"/>
                  </a:schemeClr>
                </a:solidFill>
                <a:latin typeface="微软雅黑" panose="020B0503020204020204" pitchFamily="34" charset="-122"/>
                <a:ea typeface="微软雅黑" panose="020B0503020204020204" pitchFamily="34" charset="-122"/>
                <a:cs typeface="+mn-lt"/>
              </a:rPr>
              <a:t>表 </a:t>
            </a:r>
            <a:r>
              <a:rPr lang="en-US" altLang="zh-CN" sz="900" dirty="0">
                <a:solidFill>
                  <a:schemeClr val="tx1">
                    <a:lumMod val="85000"/>
                    <a:lumOff val="15000"/>
                  </a:schemeClr>
                </a:solidFill>
                <a:latin typeface="微软雅黑" panose="020B0503020204020204" pitchFamily="34" charset="-122"/>
                <a:ea typeface="微软雅黑" panose="020B0503020204020204" pitchFamily="34" charset="-122"/>
                <a:cs typeface="+mn-lt"/>
              </a:rPr>
              <a:t>3-2 </a:t>
            </a:r>
            <a:r>
              <a:rPr lang="zh-CN" altLang="en-US" sz="900" dirty="0">
                <a:solidFill>
                  <a:schemeClr val="tx1">
                    <a:lumMod val="85000"/>
                    <a:lumOff val="15000"/>
                  </a:schemeClr>
                </a:solidFill>
                <a:latin typeface="微软雅黑" panose="020B0503020204020204" pitchFamily="34" charset="-122"/>
                <a:ea typeface="微软雅黑" panose="020B0503020204020204" pitchFamily="34" charset="-122"/>
                <a:cs typeface="+mn-lt"/>
              </a:rPr>
              <a:t>不同半监督方法的准确推荐百分比（无联邦）</a:t>
            </a:r>
          </a:p>
        </p:txBody>
      </p:sp>
      <p:sp>
        <p:nvSpPr>
          <p:cNvPr id="19" name="矩形 18">
            <a:extLst>
              <a:ext uri="{FF2B5EF4-FFF2-40B4-BE49-F238E27FC236}">
                <a16:creationId xmlns:a16="http://schemas.microsoft.com/office/drawing/2014/main" id="{F4A894C6-76F2-4169-8444-918ECD3BF482}"/>
              </a:ext>
            </a:extLst>
          </p:cNvPr>
          <p:cNvSpPr/>
          <p:nvPr/>
        </p:nvSpPr>
        <p:spPr>
          <a:xfrm>
            <a:off x="0" y="0"/>
            <a:ext cx="14588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pic>
        <p:nvPicPr>
          <p:cNvPr id="27" name="图片 26">
            <a:extLst>
              <a:ext uri="{FF2B5EF4-FFF2-40B4-BE49-F238E27FC236}">
                <a16:creationId xmlns:a16="http://schemas.microsoft.com/office/drawing/2014/main" id="{85CB3311-574E-420F-B225-3992FF8F09C6}"/>
              </a:ext>
            </a:extLst>
          </p:cNvPr>
          <p:cNvPicPr>
            <a:picLocks noChangeAspect="1"/>
          </p:cNvPicPr>
          <p:nvPr/>
        </p:nvPicPr>
        <p:blipFill>
          <a:blip r:embed="rId9">
            <a:clrChange>
              <a:clrFrom>
                <a:srgbClr val="FFFFFF">
                  <a:alpha val="100000"/>
                </a:srgbClr>
              </a:clrFrom>
              <a:clrTo>
                <a:srgbClr val="FFFFFF">
                  <a:alpha val="100000"/>
                  <a:alpha val="0"/>
                </a:srgbClr>
              </a:clrTo>
            </a:clrChange>
          </a:blip>
          <a:srcRect t="662" b="662"/>
          <a:stretch>
            <a:fillRect/>
          </a:stretch>
        </p:blipFill>
        <p:spPr>
          <a:xfrm>
            <a:off x="324835" y="447511"/>
            <a:ext cx="809182" cy="796878"/>
          </a:xfrm>
          <a:prstGeom prst="rect">
            <a:avLst/>
          </a:prstGeom>
        </p:spPr>
      </p:pic>
      <p:sp>
        <p:nvSpPr>
          <p:cNvPr id="28" name="矩形 27">
            <a:extLst>
              <a:ext uri="{FF2B5EF4-FFF2-40B4-BE49-F238E27FC236}">
                <a16:creationId xmlns:a16="http://schemas.microsoft.com/office/drawing/2014/main" id="{EFB698D7-5498-4CC4-84D5-BE10D8465FC4}"/>
              </a:ext>
            </a:extLst>
          </p:cNvPr>
          <p:cNvSpPr/>
          <p:nvPr/>
        </p:nvSpPr>
        <p:spPr>
          <a:xfrm>
            <a:off x="0" y="3266331"/>
            <a:ext cx="1458852" cy="662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29" name="文本框 28">
            <a:extLst>
              <a:ext uri="{FF2B5EF4-FFF2-40B4-BE49-F238E27FC236}">
                <a16:creationId xmlns:a16="http://schemas.microsoft.com/office/drawing/2014/main" id="{DD7C309E-FF21-44B5-96EE-4BDF3FB1C4D9}"/>
              </a:ext>
            </a:extLst>
          </p:cNvPr>
          <p:cNvSpPr txBox="1"/>
          <p:nvPr/>
        </p:nvSpPr>
        <p:spPr>
          <a:xfrm>
            <a:off x="0" y="1820545"/>
            <a:ext cx="1458595" cy="607695"/>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研究背景及意义</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31" name="文本框 30">
            <a:extLst>
              <a:ext uri="{FF2B5EF4-FFF2-40B4-BE49-F238E27FC236}">
                <a16:creationId xmlns:a16="http://schemas.microsoft.com/office/drawing/2014/main" id="{5EA9FD23-2ADA-441A-8922-2E863A207FDD}"/>
              </a:ext>
            </a:extLst>
          </p:cNvPr>
          <p:cNvSpPr txBox="1"/>
          <p:nvPr/>
        </p:nvSpPr>
        <p:spPr>
          <a:xfrm>
            <a:off x="218095" y="3443287"/>
            <a:ext cx="1130238" cy="34925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研究内容</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32" name="文本框 31">
            <a:extLst>
              <a:ext uri="{FF2B5EF4-FFF2-40B4-BE49-F238E27FC236}">
                <a16:creationId xmlns:a16="http://schemas.microsoft.com/office/drawing/2014/main" id="{BD2D2077-B3A5-45D7-BD84-E8D5FEE58AB9}"/>
              </a:ext>
            </a:extLst>
          </p:cNvPr>
          <p:cNvSpPr txBox="1"/>
          <p:nvPr/>
        </p:nvSpPr>
        <p:spPr>
          <a:xfrm>
            <a:off x="0" y="4807585"/>
            <a:ext cx="1458595" cy="349250"/>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结论与展望</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8435293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 y="3355522"/>
            <a:ext cx="3898499" cy="400109"/>
          </a:xfrm>
          <a:prstGeom prst="rect">
            <a:avLst/>
          </a:prstGeom>
          <a:ln>
            <a:noFill/>
          </a:ln>
          <a:effectLst>
            <a:outerShdw blurRad="387740" dist="38100" algn="l" rotWithShape="0">
              <a:schemeClr val="accent1">
                <a:lumMod val="75000"/>
                <a:alpha val="14476"/>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框 4"/>
          <p:cNvSpPr txBox="1"/>
          <p:nvPr/>
        </p:nvSpPr>
        <p:spPr>
          <a:xfrm>
            <a:off x="1970894" y="2586080"/>
            <a:ext cx="1927606" cy="400110"/>
          </a:xfrm>
          <a:prstGeom prst="rect">
            <a:avLst/>
          </a:prstGeom>
          <a:noFill/>
        </p:spPr>
        <p:txBody>
          <a:bodyPr wrap="square" rtlCol="0">
            <a:spAutoFit/>
          </a:bodyPr>
          <a:lstStyle/>
          <a:p>
            <a:pPr algn="ctr"/>
            <a:r>
              <a:rPr kumimoji="1" lang="en-US" altLang="zh-CN" sz="2000" b="1" spc="300" dirty="0">
                <a:solidFill>
                  <a:schemeClr val="bg1">
                    <a:lumMod val="85000"/>
                  </a:schemeClr>
                </a:solidFill>
                <a:latin typeface="Arial" panose="020B0604020202020204" pitchFamily="34" charset="0"/>
                <a:cs typeface="Arial" panose="020B0604020202020204" pitchFamily="34" charset="0"/>
              </a:rPr>
              <a:t>CONTENTS</a:t>
            </a:r>
            <a:endParaRPr kumimoji="1" lang="zh-CN" altLang="en-US" sz="2000" b="1" spc="300" dirty="0">
              <a:solidFill>
                <a:schemeClr val="bg1">
                  <a:lumMod val="85000"/>
                </a:schemeClr>
              </a:solidFill>
              <a:latin typeface="Arial" panose="020B0604020202020204" pitchFamily="34" charset="0"/>
              <a:cs typeface="Arial" panose="020B0604020202020204" pitchFamily="34" charset="0"/>
            </a:endParaRPr>
          </a:p>
        </p:txBody>
      </p:sp>
      <p:sp>
        <p:nvSpPr>
          <p:cNvPr id="6" name="文本框 5"/>
          <p:cNvSpPr txBox="1"/>
          <p:nvPr/>
        </p:nvSpPr>
        <p:spPr>
          <a:xfrm>
            <a:off x="2235955" y="1816639"/>
            <a:ext cx="1662545" cy="769441"/>
          </a:xfrm>
          <a:prstGeom prst="rect">
            <a:avLst/>
          </a:prstGeom>
          <a:noFill/>
        </p:spPr>
        <p:txBody>
          <a:bodyPr wrap="square" rtlCol="0">
            <a:spAutoFit/>
          </a:bodyPr>
          <a:lstStyle/>
          <a:p>
            <a:pPr algn="r"/>
            <a:r>
              <a:rPr kumimoji="1" lang="zh-CN" altLang="en-US" sz="4400" b="1" spc="300" dirty="0">
                <a:solidFill>
                  <a:schemeClr val="accent1"/>
                </a:solidFill>
                <a:latin typeface="微软雅黑" panose="020B0503020204020204" pitchFamily="34" charset="-122"/>
                <a:ea typeface="微软雅黑" panose="020B0503020204020204" pitchFamily="34" charset="-122"/>
              </a:rPr>
              <a:t>目录</a:t>
            </a:r>
          </a:p>
        </p:txBody>
      </p:sp>
      <p:sp>
        <p:nvSpPr>
          <p:cNvPr id="11" name="文本框 10"/>
          <p:cNvSpPr txBox="1"/>
          <p:nvPr/>
        </p:nvSpPr>
        <p:spPr>
          <a:xfrm>
            <a:off x="5636237" y="2279676"/>
            <a:ext cx="4973054" cy="523220"/>
          </a:xfrm>
          <a:prstGeom prst="rect">
            <a:avLst/>
          </a:prstGeom>
          <a:noFill/>
        </p:spPr>
        <p:txBody>
          <a:bodyPr wrap="square" rtlCol="0">
            <a:spAutoFit/>
          </a:bodyPr>
          <a:lstStyle/>
          <a:p>
            <a:r>
              <a:rPr kumimoji="1" lang="en-US" altLang="zh-CN" sz="2800" b="1" spc="300" dirty="0">
                <a:solidFill>
                  <a:schemeClr val="accent1"/>
                </a:solidFill>
                <a:latin typeface="Arial" panose="020B0604020202020204" pitchFamily="34" charset="0"/>
                <a:ea typeface="微软雅黑" panose="020B0503020204020204" pitchFamily="34" charset="-122"/>
                <a:cs typeface="Arial" panose="020B0604020202020204" pitchFamily="34" charset="0"/>
              </a:rPr>
              <a:t>1. </a:t>
            </a:r>
            <a:r>
              <a:rPr kumimoji="1" lang="zh-CN" altLang="en-US" sz="2800" b="1" spc="300" dirty="0">
                <a:solidFill>
                  <a:schemeClr val="accent1"/>
                </a:solidFill>
                <a:latin typeface="Arial" panose="020B0604020202020204" pitchFamily="34" charset="0"/>
                <a:ea typeface="微软雅黑" panose="020B0503020204020204" pitchFamily="34" charset="-122"/>
                <a:cs typeface="Arial" panose="020B0604020202020204" pitchFamily="34" charset="0"/>
              </a:rPr>
              <a:t>研究背景及意义</a:t>
            </a:r>
          </a:p>
        </p:txBody>
      </p:sp>
      <p:sp>
        <p:nvSpPr>
          <p:cNvPr id="13" name="文本框 12"/>
          <p:cNvSpPr txBox="1"/>
          <p:nvPr/>
        </p:nvSpPr>
        <p:spPr>
          <a:xfrm>
            <a:off x="5636237" y="3588605"/>
            <a:ext cx="4973054" cy="521970"/>
          </a:xfrm>
          <a:prstGeom prst="rect">
            <a:avLst/>
          </a:prstGeom>
          <a:noFill/>
        </p:spPr>
        <p:txBody>
          <a:bodyPr wrap="square" rtlCol="0">
            <a:spAutoFit/>
          </a:bodyPr>
          <a:lstStyle/>
          <a:p>
            <a:r>
              <a:rPr kumimoji="1" lang="en-US" altLang="zh-CN" sz="2800" b="1" spc="300" dirty="0">
                <a:solidFill>
                  <a:schemeClr val="accent1"/>
                </a:solidFill>
                <a:latin typeface="Arial" panose="020B0604020202020204" pitchFamily="34" charset="0"/>
                <a:ea typeface="微软雅黑" panose="020B0503020204020204" pitchFamily="34" charset="-122"/>
                <a:cs typeface="Arial" panose="020B0604020202020204" pitchFamily="34" charset="0"/>
              </a:rPr>
              <a:t>2.</a:t>
            </a:r>
            <a:r>
              <a:rPr kumimoji="1" lang="zh-CN" altLang="en-US" sz="2800" b="1" spc="300" dirty="0">
                <a:solidFill>
                  <a:schemeClr val="accent1"/>
                </a:solidFill>
                <a:latin typeface="Arial" panose="020B0604020202020204" pitchFamily="34" charset="0"/>
                <a:ea typeface="微软雅黑" panose="020B0503020204020204" pitchFamily="34" charset="-122"/>
                <a:cs typeface="Arial" panose="020B0604020202020204" pitchFamily="34" charset="0"/>
              </a:rPr>
              <a:t> 研究内容</a:t>
            </a:r>
          </a:p>
        </p:txBody>
      </p:sp>
      <p:sp>
        <p:nvSpPr>
          <p:cNvPr id="14" name="文本框 13"/>
          <p:cNvSpPr txBox="1"/>
          <p:nvPr/>
        </p:nvSpPr>
        <p:spPr>
          <a:xfrm>
            <a:off x="5636237" y="4896285"/>
            <a:ext cx="4973054" cy="521970"/>
          </a:xfrm>
          <a:prstGeom prst="rect">
            <a:avLst/>
          </a:prstGeom>
          <a:noFill/>
        </p:spPr>
        <p:txBody>
          <a:bodyPr wrap="square" rtlCol="0">
            <a:spAutoFit/>
          </a:bodyPr>
          <a:lstStyle/>
          <a:p>
            <a:r>
              <a:rPr kumimoji="1" lang="en-US" altLang="zh-CN" sz="2800" b="1" spc="300" dirty="0">
                <a:solidFill>
                  <a:schemeClr val="accent1"/>
                </a:solidFill>
                <a:latin typeface="Arial" panose="020B0604020202020204" pitchFamily="34" charset="0"/>
                <a:ea typeface="微软雅黑" panose="020B0503020204020204" pitchFamily="34" charset="-122"/>
                <a:cs typeface="Arial" panose="020B0604020202020204" pitchFamily="34" charset="0"/>
              </a:rPr>
              <a:t>3.</a:t>
            </a:r>
            <a:r>
              <a:rPr kumimoji="1" lang="zh-CN" altLang="en-US" sz="2800" b="1" spc="300" dirty="0">
                <a:solidFill>
                  <a:schemeClr val="accent1"/>
                </a:solidFill>
                <a:latin typeface="Arial" panose="020B0604020202020204" pitchFamily="34" charset="0"/>
                <a:ea typeface="微软雅黑" panose="020B0503020204020204" pitchFamily="34" charset="-122"/>
                <a:cs typeface="Arial" panose="020B0604020202020204" pitchFamily="34" charset="0"/>
              </a:rPr>
              <a:t> 结论与展望</a:t>
            </a:r>
          </a:p>
        </p:txBody>
      </p:sp>
      <p:pic>
        <p:nvPicPr>
          <p:cNvPr id="19" name="图片 18"/>
          <p:cNvPicPr>
            <a:picLocks noChangeAspect="1"/>
          </p:cNvPicPr>
          <p:nvPr/>
        </p:nvPicPr>
        <p:blipFill>
          <a:blip r:embed="rId2"/>
          <a:srcRect/>
          <a:stretch>
            <a:fillRect/>
          </a:stretch>
        </p:blipFill>
        <p:spPr>
          <a:xfrm>
            <a:off x="9732161" y="512103"/>
            <a:ext cx="1962511" cy="424811"/>
          </a:xfrm>
          <a:prstGeom prst="rect">
            <a:avLst/>
          </a:prstGeom>
        </p:spPr>
      </p:pic>
      <p:sp>
        <p:nvSpPr>
          <p:cNvPr id="21" name="灯片编号占位符 18"/>
          <p:cNvSpPr>
            <a:spLocks noGrp="1"/>
          </p:cNvSpPr>
          <p:nvPr>
            <p:ph type="sldNum" sz="quarter" idx="12"/>
          </p:nvPr>
        </p:nvSpPr>
        <p:spPr>
          <a:xfrm>
            <a:off x="11408633" y="6264339"/>
            <a:ext cx="550930" cy="365125"/>
          </a:xfrm>
        </p:spPr>
        <p:txBody>
          <a:bodyPr/>
          <a:lstStyle/>
          <a:p>
            <a:pPr algn="ctr"/>
            <a:fld id="{D290E156-FAFE-5144-A047-A692DE980B3A}" type="slidenum">
              <a:rPr kumimoji="1" lang="zh-CN" altLang="en-US" smtClean="0">
                <a:solidFill>
                  <a:schemeClr val="bg1"/>
                </a:solidFill>
                <a:latin typeface="Arial" panose="020B0604020202020204" pitchFamily="34" charset="0"/>
                <a:cs typeface="Arial" panose="020B0604020202020204" pitchFamily="34" charset="0"/>
              </a:rPr>
              <a:t>2</a:t>
            </a:fld>
            <a:endParaRPr kumimoji="1" lang="zh-CN" altLang="en-US" dirty="0">
              <a:solidFill>
                <a:schemeClr val="bg1"/>
              </a:solidFill>
              <a:latin typeface="Arial" panose="020B0604020202020204" pitchFamily="34" charset="0"/>
              <a:cs typeface="Arial" panose="020B0604020202020204" pitchFamily="34"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线连接符 11"/>
          <p:cNvCxnSpPr/>
          <p:nvPr/>
        </p:nvCxnSpPr>
        <p:spPr>
          <a:xfrm>
            <a:off x="2065866" y="1024256"/>
            <a:ext cx="94318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065866" y="447511"/>
            <a:ext cx="7839467" cy="460375"/>
          </a:xfrm>
          <a:prstGeom prst="rect">
            <a:avLst/>
          </a:prstGeom>
          <a:noFill/>
        </p:spPr>
        <p:txBody>
          <a:bodyPr wrap="square" rtlCol="0">
            <a:spAutoFit/>
          </a:bodyPr>
          <a:lstStyle/>
          <a:p>
            <a:pPr marL="342900" indent="-342900">
              <a:buFont typeface="Wingdings" panose="05000000000000000000" pitchFamily="2" charset="2"/>
              <a:buChar char="n"/>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sym typeface="+mn-ea"/>
              </a:rPr>
              <a:t>研究内容</a:t>
            </a:r>
            <a:r>
              <a:rPr kumimoji="1" lang="en-US" altLang="zh-CN"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sym typeface="+mn-ea"/>
              </a:rPr>
              <a:t>1</a:t>
            </a: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sym typeface="+mn-ea"/>
              </a:rPr>
              <a:t>：基于多方联邦的半监督学习方法</a:t>
            </a:r>
            <a:endPar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0" name="矩形 19"/>
          <p:cNvSpPr/>
          <p:nvPr/>
        </p:nvSpPr>
        <p:spPr>
          <a:xfrm>
            <a:off x="0" y="0"/>
            <a:ext cx="14588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pic>
        <p:nvPicPr>
          <p:cNvPr id="21" name="图片 20"/>
          <p:cNvPicPr>
            <a:picLocks noChangeAspect="1"/>
          </p:cNvPicPr>
          <p:nvPr/>
        </p:nvPicPr>
        <p:blipFill>
          <a:blip r:embed="rId7">
            <a:clrChange>
              <a:clrFrom>
                <a:srgbClr val="FFFFFF">
                  <a:alpha val="100000"/>
                </a:srgbClr>
              </a:clrFrom>
              <a:clrTo>
                <a:srgbClr val="FFFFFF">
                  <a:alpha val="100000"/>
                  <a:alpha val="0"/>
                </a:srgbClr>
              </a:clrTo>
            </a:clrChange>
          </a:blip>
          <a:srcRect t="662" b="662"/>
          <a:stretch>
            <a:fillRect/>
          </a:stretch>
        </p:blipFill>
        <p:spPr>
          <a:xfrm>
            <a:off x="324835" y="447511"/>
            <a:ext cx="809182" cy="796878"/>
          </a:xfrm>
          <a:prstGeom prst="rect">
            <a:avLst/>
          </a:prstGeom>
        </p:spPr>
      </p:pic>
      <p:sp>
        <p:nvSpPr>
          <p:cNvPr id="22" name="矩形 21"/>
          <p:cNvSpPr/>
          <p:nvPr/>
        </p:nvSpPr>
        <p:spPr>
          <a:xfrm>
            <a:off x="0" y="3698131"/>
            <a:ext cx="1458852" cy="662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23" name="文本框 22"/>
          <p:cNvSpPr txBox="1"/>
          <p:nvPr/>
        </p:nvSpPr>
        <p:spPr>
          <a:xfrm>
            <a:off x="0" y="1820545"/>
            <a:ext cx="1458595" cy="607695"/>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研究背景及意义</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218095" y="2828428"/>
            <a:ext cx="1130238" cy="33304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研究现状</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218095" y="3810139"/>
            <a:ext cx="1130238" cy="34925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研究内容</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0" y="4807585"/>
            <a:ext cx="1458595" cy="349250"/>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结论与展望</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54" name="文本框 53"/>
          <p:cNvSpPr txBox="1"/>
          <p:nvPr/>
        </p:nvSpPr>
        <p:spPr>
          <a:xfrm>
            <a:off x="2042795" y="1132840"/>
            <a:ext cx="4898390" cy="368300"/>
          </a:xfrm>
          <a:prstGeom prst="rect">
            <a:avLst/>
          </a:prstGeom>
          <a:noFill/>
        </p:spPr>
        <p:txBody>
          <a:bodyPr wrap="square" rtlCol="0">
            <a:spAutoFit/>
          </a:bodyPr>
          <a:lstStyle/>
          <a:p>
            <a:r>
              <a:rPr lang="en-US" altLang="zh-CN" b="1">
                <a:latin typeface="微软雅黑" panose="020B0503020204020204" pitchFamily="34" charset="-122"/>
                <a:ea typeface="微软雅黑" panose="020B0503020204020204" pitchFamily="34" charset="-122"/>
                <a:cs typeface="微软雅黑" panose="020B0503020204020204" pitchFamily="34" charset="-122"/>
              </a:rPr>
              <a:t>5.</a:t>
            </a:r>
            <a:r>
              <a:rPr lang="zh-CN" altLang="en-US" b="1">
                <a:latin typeface="微软雅黑" panose="020B0503020204020204" pitchFamily="34" charset="-122"/>
                <a:ea typeface="微软雅黑" panose="020B0503020204020204" pitchFamily="34" charset="-122"/>
                <a:cs typeface="微软雅黑" panose="020B0503020204020204" pitchFamily="34" charset="-122"/>
              </a:rPr>
              <a:t>实验过程及结果分析</a:t>
            </a:r>
          </a:p>
        </p:txBody>
      </p:sp>
      <p:grpSp>
        <p:nvGrpSpPr>
          <p:cNvPr id="2" name="组合 1"/>
          <p:cNvGrpSpPr/>
          <p:nvPr/>
        </p:nvGrpSpPr>
        <p:grpSpPr>
          <a:xfrm>
            <a:off x="1559560" y="6117590"/>
            <a:ext cx="10632440" cy="717550"/>
            <a:chOff x="658" y="7906"/>
            <a:chExt cx="17884" cy="2290"/>
          </a:xfrm>
        </p:grpSpPr>
        <p:sp>
          <p:nvSpPr>
            <p:cNvPr id="3" name="幻云PPT-演示军团1"/>
            <p:cNvSpPr/>
            <p:nvPr>
              <p:custDataLst>
                <p:tags r:id="rId4"/>
              </p:custDataLst>
            </p:nvPr>
          </p:nvSpPr>
          <p:spPr>
            <a:xfrm>
              <a:off x="658" y="9244"/>
              <a:ext cx="17885" cy="952"/>
            </a:xfrm>
            <a:prstGeom prst="roundRect">
              <a:avLst>
                <a:gd name="adj" fmla="val 0"/>
              </a:avLst>
            </a:prstGeom>
            <a:gradFill>
              <a:gsLst>
                <a:gs pos="62000">
                  <a:schemeClr val="accent1"/>
                </a:gs>
                <a:gs pos="0">
                  <a:schemeClr val="accent1">
                    <a:lumMod val="80000"/>
                    <a:lumOff val="20000"/>
                  </a:schemeClr>
                </a:gs>
              </a:gsLst>
              <a:lin ang="2700000" scaled="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mj-lt"/>
                <a:ea typeface="+mj-lt"/>
                <a:cs typeface="OPPOSans B" panose="00020600040101010101" pitchFamily="18" charset="-122"/>
              </a:endParaRPr>
            </a:p>
          </p:txBody>
        </p:sp>
        <p:sp>
          <p:nvSpPr>
            <p:cNvPr id="4" name="幻云PPT-演示军团2"/>
            <p:cNvSpPr/>
            <p:nvPr>
              <p:custDataLst>
                <p:tags r:id="rId5"/>
              </p:custDataLst>
            </p:nvPr>
          </p:nvSpPr>
          <p:spPr>
            <a:xfrm>
              <a:off x="658" y="7906"/>
              <a:ext cx="17885" cy="1337"/>
            </a:xfrm>
            <a:prstGeom prst="trapezoid">
              <a:avLst>
                <a:gd name="adj" fmla="val 126560"/>
              </a:avLst>
            </a:prstGeom>
            <a:gradFill>
              <a:gsLst>
                <a:gs pos="27000">
                  <a:schemeClr val="accent1">
                    <a:alpha val="0"/>
                  </a:schemeClr>
                </a:gs>
                <a:gs pos="100000">
                  <a:schemeClr val="accent1"/>
                </a:gs>
              </a:gsLst>
              <a:lin ang="5400000" scaled="1"/>
            </a:gradFill>
            <a:ln w="1079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cs typeface="+mn-ea"/>
                <a:sym typeface="+mn-lt"/>
              </a:endParaRPr>
            </a:p>
          </p:txBody>
        </p:sp>
      </p:grpSp>
      <p:sp>
        <p:nvSpPr>
          <p:cNvPr id="7" name="幻云PPT-演示军团3"/>
          <p:cNvSpPr/>
          <p:nvPr>
            <p:custDataLst>
              <p:tags r:id="rId1"/>
            </p:custDataLst>
          </p:nvPr>
        </p:nvSpPr>
        <p:spPr>
          <a:xfrm>
            <a:off x="2307590" y="1619885"/>
            <a:ext cx="8905875" cy="482600"/>
          </a:xfrm>
          <a:prstGeom prst="roundRect">
            <a:avLst>
              <a:gd name="adj" fmla="val 50000"/>
            </a:avLst>
          </a:prstGeom>
          <a:gradFill>
            <a:gsLst>
              <a:gs pos="4000">
                <a:schemeClr val="accent2">
                  <a:lumMod val="60000"/>
                  <a:lumOff val="40000"/>
                </a:schemeClr>
              </a:gs>
              <a:gs pos="63000">
                <a:schemeClr val="accent2"/>
              </a:gs>
            </a:gsLst>
            <a:path path="circle">
              <a:fillToRect l="100000" b="100000"/>
            </a:path>
          </a:gradFill>
          <a:ln w="12700" cap="rnd" cmpd="sng" algn="ctr">
            <a:noFill/>
            <a:prstDash val="solid"/>
            <a:round/>
          </a:ln>
          <a:effectLst>
            <a:outerShdw blurRad="114300" dist="114300" dir="5400000" sx="94000" sy="94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rmAutofit/>
          </a:bodyPr>
          <a:lstStyle/>
          <a:p>
            <a:pPr algn="ctr" defTabSz="914400"/>
            <a:r>
              <a:rPr lang="zh-CN" altLang="en-US" sz="1800" dirty="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实验三：</a:t>
            </a:r>
            <a:r>
              <a:rPr lang="zh-CN" altLang="en-US" sz="2000" dirty="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基线对比实验（有联邦）</a:t>
            </a:r>
          </a:p>
        </p:txBody>
      </p:sp>
      <p:sp>
        <p:nvSpPr>
          <p:cNvPr id="17" name="幻云PPT-演示军团4"/>
          <p:cNvSpPr/>
          <p:nvPr>
            <p:custDataLst>
              <p:tags r:id="rId2"/>
            </p:custDataLst>
          </p:nvPr>
        </p:nvSpPr>
        <p:spPr>
          <a:xfrm>
            <a:off x="2274570" y="2273300"/>
            <a:ext cx="9039225" cy="4119880"/>
          </a:xfrm>
          <a:prstGeom prst="roundRect">
            <a:avLst>
              <a:gd name="adj" fmla="val 2902"/>
            </a:avLst>
          </a:prstGeom>
          <a:solidFill>
            <a:schemeClr val="accent2">
              <a:lumMod val="20000"/>
              <a:lumOff val="80000"/>
              <a:alpha val="15000"/>
            </a:schemeClr>
          </a:solidFill>
          <a:ln w="19050" cap="flat" cmpd="sng" algn="ctr">
            <a:solidFill>
              <a:srgbClr val="FFFFFF"/>
            </a:solidFill>
            <a:prstDash val="solid"/>
          </a:ln>
          <a:effectLst>
            <a:reflection blurRad="38100" endPos="15000" dist="889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spcFirstLastPara="1" numCol="1" rtlCol="0" anchor="ctr">
            <a:prstTxWarp prst="textArchUp">
              <a:avLst>
                <a:gd name="adj" fmla="val 9797055"/>
              </a:avLst>
            </a:prstTxWarp>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cs typeface="+mn-ea"/>
              <a:sym typeface="+mn-lt"/>
            </a:endParaRPr>
          </a:p>
        </p:txBody>
      </p:sp>
      <p:sp>
        <p:nvSpPr>
          <p:cNvPr id="18" name="幻云PPT-演示军团14"/>
          <p:cNvSpPr txBox="1"/>
          <p:nvPr>
            <p:custDataLst>
              <p:tags r:id="rId3"/>
            </p:custDataLst>
          </p:nvPr>
        </p:nvSpPr>
        <p:spPr>
          <a:xfrm>
            <a:off x="2386965" y="2306320"/>
            <a:ext cx="8826500" cy="1189990"/>
          </a:xfrm>
          <a:prstGeom prst="rect">
            <a:avLst/>
          </a:prstGeom>
          <a:noFill/>
        </p:spPr>
        <p:txBody>
          <a:bodyPr wrap="square">
            <a:noAutofit/>
          </a:bodyPr>
          <a:lstStyle/>
          <a:p>
            <a:pPr marL="285750" indent="-285750" algn="l">
              <a:lnSpc>
                <a:spcPct val="140000"/>
              </a:lnSpc>
              <a:buClr>
                <a:schemeClr val="accent2"/>
              </a:buClr>
              <a:buFont typeface="Wingdings" panose="05000000000000000000" pitchFamily="2" charset="2"/>
              <a:buChar char="n"/>
            </a:pPr>
            <a:r>
              <a:rPr lang="zh-CN" altLang="en-US" dirty="0">
                <a:solidFill>
                  <a:schemeClr val="tx1">
                    <a:lumMod val="85000"/>
                    <a:lumOff val="15000"/>
                  </a:schemeClr>
                </a:solidFill>
                <a:latin typeface="微软雅黑" panose="020B0503020204020204" pitchFamily="34" charset="-122"/>
                <a:ea typeface="+mn-lt"/>
                <a:cs typeface="+mn-lt"/>
              </a:rPr>
              <a:t>结果</a:t>
            </a:r>
            <a:r>
              <a:rPr lang="zh-CN" altLang="en-US" i="0" dirty="0">
                <a:solidFill>
                  <a:schemeClr val="tx1">
                    <a:lumMod val="85000"/>
                    <a:lumOff val="15000"/>
                  </a:schemeClr>
                </a:solidFill>
                <a:effectLst/>
                <a:latin typeface="微软雅黑" panose="020B0503020204020204" pitchFamily="34" charset="-122"/>
                <a:ea typeface="+mn-lt"/>
                <a:cs typeface="+mn-lt"/>
              </a:rPr>
              <a:t>显示</a:t>
            </a:r>
            <a:r>
              <a:rPr lang="en-US" altLang="zh-CN" i="0" dirty="0">
                <a:solidFill>
                  <a:schemeClr val="tx1">
                    <a:lumMod val="85000"/>
                    <a:lumOff val="15000"/>
                  </a:schemeClr>
                </a:solidFill>
                <a:effectLst/>
                <a:latin typeface="微软雅黑" panose="020B0503020204020204" pitchFamily="34" charset="-122"/>
                <a:ea typeface="+mn-lt"/>
                <a:cs typeface="+mn-lt"/>
              </a:rPr>
              <a:t>VFPU_GBDT</a:t>
            </a:r>
            <a:r>
              <a:rPr lang="zh-CN" altLang="en-US" i="0" dirty="0">
                <a:solidFill>
                  <a:schemeClr val="tx1">
                    <a:lumMod val="85000"/>
                    <a:lumOff val="15000"/>
                  </a:schemeClr>
                </a:solidFill>
                <a:effectLst/>
                <a:latin typeface="微软雅黑" panose="020B0503020204020204" pitchFamily="34" charset="-122"/>
                <a:ea typeface="+mn-lt"/>
                <a:cs typeface="+mn-lt"/>
              </a:rPr>
              <a:t>在所有数据集上表现最佳，特别是在</a:t>
            </a:r>
            <a:r>
              <a:rPr lang="en-US" altLang="zh-CN" i="0" dirty="0">
                <a:solidFill>
                  <a:schemeClr val="tx1">
                    <a:lumMod val="85000"/>
                    <a:lumOff val="15000"/>
                  </a:schemeClr>
                </a:solidFill>
                <a:effectLst/>
                <a:latin typeface="微软雅黑" panose="020B0503020204020204" pitchFamily="34" charset="-122"/>
                <a:ea typeface="+mn-lt"/>
                <a:cs typeface="+mn-lt"/>
              </a:rPr>
              <a:t>Census</a:t>
            </a:r>
            <a:r>
              <a:rPr lang="zh-CN" altLang="en-US" i="0" dirty="0">
                <a:solidFill>
                  <a:schemeClr val="tx1">
                    <a:lumMod val="85000"/>
                    <a:lumOff val="15000"/>
                  </a:schemeClr>
                </a:solidFill>
                <a:effectLst/>
                <a:latin typeface="微软雅黑" panose="020B0503020204020204" pitchFamily="34" charset="-122"/>
                <a:ea typeface="+mn-lt"/>
                <a:cs typeface="+mn-lt"/>
              </a:rPr>
              <a:t>数据集上达到</a:t>
            </a:r>
            <a:r>
              <a:rPr lang="en-US" altLang="zh-CN" b="1" i="0" dirty="0">
                <a:solidFill>
                  <a:schemeClr val="tx1">
                    <a:lumMod val="85000"/>
                    <a:lumOff val="15000"/>
                  </a:schemeClr>
                </a:solidFill>
                <a:effectLst/>
                <a:latin typeface="微软雅黑" panose="020B0503020204020204" pitchFamily="34" charset="-122"/>
                <a:ea typeface="+mn-lt"/>
                <a:cs typeface="+mn-lt"/>
              </a:rPr>
              <a:t>94.23%</a:t>
            </a:r>
            <a:r>
              <a:rPr lang="zh-CN" altLang="en-US" i="0" dirty="0">
                <a:solidFill>
                  <a:schemeClr val="tx1">
                    <a:lumMod val="85000"/>
                    <a:lumOff val="15000"/>
                  </a:schemeClr>
                </a:solidFill>
                <a:effectLst/>
                <a:latin typeface="微软雅黑" panose="020B0503020204020204" pitchFamily="34" charset="-122"/>
                <a:ea typeface="+mn-lt"/>
                <a:cs typeface="+mn-lt"/>
              </a:rPr>
              <a:t>的准确率，远超其他方法；虽然计算时间约为其他方法的</a:t>
            </a:r>
            <a:r>
              <a:rPr lang="en-US" altLang="zh-CN" b="1" i="0" dirty="0">
                <a:solidFill>
                  <a:schemeClr val="tx1">
                    <a:lumMod val="85000"/>
                    <a:lumOff val="15000"/>
                  </a:schemeClr>
                </a:solidFill>
                <a:effectLst/>
                <a:latin typeface="微软雅黑" panose="020B0503020204020204" pitchFamily="34" charset="-122"/>
                <a:ea typeface="+mn-lt"/>
                <a:cs typeface="+mn-lt"/>
              </a:rPr>
              <a:t>10</a:t>
            </a:r>
            <a:r>
              <a:rPr lang="zh-CN" altLang="en-US" b="1" i="0" dirty="0">
                <a:solidFill>
                  <a:schemeClr val="tx1">
                    <a:lumMod val="85000"/>
                    <a:lumOff val="15000"/>
                  </a:schemeClr>
                </a:solidFill>
                <a:effectLst/>
                <a:latin typeface="微软雅黑" panose="020B0503020204020204" pitchFamily="34" charset="-122"/>
                <a:ea typeface="+mn-lt"/>
                <a:cs typeface="+mn-lt"/>
              </a:rPr>
              <a:t>倍</a:t>
            </a:r>
            <a:r>
              <a:rPr lang="en-US" altLang="zh-CN" i="0" dirty="0">
                <a:solidFill>
                  <a:schemeClr val="tx1">
                    <a:lumMod val="85000"/>
                    <a:lumOff val="15000"/>
                  </a:schemeClr>
                </a:solidFill>
                <a:effectLst/>
                <a:latin typeface="微软雅黑" panose="020B0503020204020204" pitchFamily="34" charset="-122"/>
                <a:ea typeface="+mn-lt"/>
                <a:cs typeface="+mn-lt"/>
              </a:rPr>
              <a:t>(107,000</a:t>
            </a:r>
            <a:r>
              <a:rPr lang="zh-CN" altLang="en-US" i="0" dirty="0">
                <a:solidFill>
                  <a:schemeClr val="tx1">
                    <a:lumMod val="85000"/>
                    <a:lumOff val="15000"/>
                  </a:schemeClr>
                </a:solidFill>
                <a:effectLst/>
                <a:latin typeface="微软雅黑" panose="020B0503020204020204" pitchFamily="34" charset="-122"/>
                <a:ea typeface="+mn-lt"/>
                <a:cs typeface="+mn-lt"/>
              </a:rPr>
              <a:t>秒</a:t>
            </a:r>
            <a:r>
              <a:rPr lang="en-US" altLang="zh-CN" i="0" dirty="0">
                <a:solidFill>
                  <a:schemeClr val="tx1">
                    <a:lumMod val="85000"/>
                    <a:lumOff val="15000"/>
                  </a:schemeClr>
                </a:solidFill>
                <a:effectLst/>
                <a:latin typeface="微软雅黑" panose="020B0503020204020204" pitchFamily="34" charset="-122"/>
                <a:ea typeface="+mn-lt"/>
                <a:cs typeface="+mn-lt"/>
              </a:rPr>
              <a:t>)</a:t>
            </a:r>
            <a:r>
              <a:rPr lang="zh-CN" altLang="en-US" i="0" dirty="0">
                <a:solidFill>
                  <a:schemeClr val="tx1">
                    <a:lumMod val="85000"/>
                    <a:lumOff val="15000"/>
                  </a:schemeClr>
                </a:solidFill>
                <a:effectLst/>
                <a:latin typeface="微软雅黑" panose="020B0503020204020204" pitchFamily="34" charset="-122"/>
                <a:ea typeface="+mn-lt"/>
                <a:cs typeface="+mn-lt"/>
              </a:rPr>
              <a:t>，但准确率的显著提升</a:t>
            </a:r>
            <a:r>
              <a:rPr lang="zh-CN" altLang="en-US" b="1" i="0" dirty="0">
                <a:solidFill>
                  <a:schemeClr val="tx1">
                    <a:lumMod val="85000"/>
                    <a:lumOff val="15000"/>
                  </a:schemeClr>
                </a:solidFill>
                <a:effectLst/>
                <a:latin typeface="微软雅黑" panose="020B0503020204020204" pitchFamily="34" charset="-122"/>
                <a:ea typeface="+mn-lt"/>
                <a:cs typeface="+mn-lt"/>
              </a:rPr>
              <a:t>证明了这种时间成本的合理性。</a:t>
            </a:r>
          </a:p>
        </p:txBody>
      </p:sp>
      <p:pic>
        <p:nvPicPr>
          <p:cNvPr id="5" name="图片 4"/>
          <p:cNvPicPr>
            <a:picLocks noChangeAspect="1"/>
          </p:cNvPicPr>
          <p:nvPr/>
        </p:nvPicPr>
        <p:blipFill>
          <a:blip r:embed="rId8"/>
          <a:stretch>
            <a:fillRect/>
          </a:stretch>
        </p:blipFill>
        <p:spPr>
          <a:xfrm>
            <a:off x="2386965" y="3703320"/>
            <a:ext cx="4225925" cy="2753360"/>
          </a:xfrm>
          <a:prstGeom prst="rect">
            <a:avLst/>
          </a:prstGeom>
        </p:spPr>
      </p:pic>
      <p:pic>
        <p:nvPicPr>
          <p:cNvPr id="56" name="IM 56"/>
          <p:cNvPicPr/>
          <p:nvPr/>
        </p:nvPicPr>
        <p:blipFill>
          <a:blip r:embed="rId9"/>
          <a:srcRect/>
          <a:stretch/>
        </p:blipFill>
        <p:spPr>
          <a:xfrm>
            <a:off x="6861810" y="3756046"/>
            <a:ext cx="4351655" cy="2320882"/>
          </a:xfrm>
          <a:prstGeom prst="rect">
            <a:avLst/>
          </a:prstGeom>
        </p:spPr>
      </p:pic>
      <p:sp>
        <p:nvSpPr>
          <p:cNvPr id="27" name="文本框 26">
            <a:extLst>
              <a:ext uri="{FF2B5EF4-FFF2-40B4-BE49-F238E27FC236}">
                <a16:creationId xmlns:a16="http://schemas.microsoft.com/office/drawing/2014/main" id="{AC7D2642-EA4D-4842-A6D5-425B03FA2557}"/>
              </a:ext>
            </a:extLst>
          </p:cNvPr>
          <p:cNvSpPr txBox="1"/>
          <p:nvPr/>
        </p:nvSpPr>
        <p:spPr>
          <a:xfrm>
            <a:off x="3162855" y="3529166"/>
            <a:ext cx="3180551" cy="215444"/>
          </a:xfrm>
          <a:prstGeom prst="rect">
            <a:avLst/>
          </a:prstGeom>
          <a:noFill/>
        </p:spPr>
        <p:txBody>
          <a:bodyPr wrap="square">
            <a:spAutoFit/>
          </a:bodyPr>
          <a:lstStyle/>
          <a:p>
            <a:r>
              <a:rPr lang="zh-CN" altLang="en-US" sz="800" dirty="0">
                <a:solidFill>
                  <a:schemeClr val="tx1">
                    <a:lumMod val="85000"/>
                    <a:lumOff val="15000"/>
                  </a:schemeClr>
                </a:solidFill>
                <a:latin typeface="微软雅黑" panose="020B0503020204020204" pitchFamily="34" charset="-122"/>
                <a:ea typeface="微软雅黑" panose="020B0503020204020204" pitchFamily="34" charset="-122"/>
                <a:cs typeface="+mn-lt"/>
              </a:rPr>
              <a:t>表 </a:t>
            </a:r>
            <a:r>
              <a:rPr lang="en-US" altLang="zh-CN" sz="800" dirty="0">
                <a:solidFill>
                  <a:schemeClr val="tx1">
                    <a:lumMod val="85000"/>
                    <a:lumOff val="15000"/>
                  </a:schemeClr>
                </a:solidFill>
                <a:latin typeface="微软雅黑" panose="020B0503020204020204" pitchFamily="34" charset="-122"/>
                <a:ea typeface="微软雅黑" panose="020B0503020204020204" pitchFamily="34" charset="-122"/>
                <a:cs typeface="+mn-lt"/>
              </a:rPr>
              <a:t>3-2 </a:t>
            </a:r>
            <a:r>
              <a:rPr lang="zh-CN" altLang="en-US" sz="800" dirty="0">
                <a:solidFill>
                  <a:schemeClr val="tx1">
                    <a:lumMod val="85000"/>
                    <a:lumOff val="15000"/>
                  </a:schemeClr>
                </a:solidFill>
                <a:latin typeface="微软雅黑" panose="020B0503020204020204" pitchFamily="34" charset="-122"/>
                <a:ea typeface="微软雅黑" panose="020B0503020204020204" pitchFamily="34" charset="-122"/>
                <a:cs typeface="+mn-lt"/>
              </a:rPr>
              <a:t>不同半监督方法的准确推荐百分比（有联邦）</a:t>
            </a:r>
          </a:p>
        </p:txBody>
      </p:sp>
      <p:sp>
        <p:nvSpPr>
          <p:cNvPr id="28" name="文本框 27">
            <a:extLst>
              <a:ext uri="{FF2B5EF4-FFF2-40B4-BE49-F238E27FC236}">
                <a16:creationId xmlns:a16="http://schemas.microsoft.com/office/drawing/2014/main" id="{94B2768A-3CE8-4A6F-B9CB-B0FC95F28ADE}"/>
              </a:ext>
            </a:extLst>
          </p:cNvPr>
          <p:cNvSpPr txBox="1"/>
          <p:nvPr/>
        </p:nvSpPr>
        <p:spPr>
          <a:xfrm>
            <a:off x="7112635" y="6063821"/>
            <a:ext cx="4006215" cy="215444"/>
          </a:xfrm>
          <a:prstGeom prst="rect">
            <a:avLst/>
          </a:prstGeom>
          <a:noFill/>
        </p:spPr>
        <p:txBody>
          <a:bodyPr wrap="square">
            <a:spAutoFit/>
          </a:bodyPr>
          <a:lstStyle/>
          <a:p>
            <a:r>
              <a:rPr lang="zh-CN" altLang="en-US" sz="800" dirty="0">
                <a:solidFill>
                  <a:schemeClr val="tx1">
                    <a:lumMod val="85000"/>
                    <a:lumOff val="15000"/>
                  </a:schemeClr>
                </a:solidFill>
                <a:latin typeface="微软雅黑" panose="020B0503020204020204" pitchFamily="34" charset="-122"/>
                <a:ea typeface="微软雅黑" panose="020B0503020204020204" pitchFamily="34" charset="-122"/>
                <a:cs typeface="+mn-lt"/>
              </a:rPr>
              <a:t>图 </a:t>
            </a:r>
            <a:r>
              <a:rPr lang="en-US" altLang="zh-CN" sz="800" dirty="0">
                <a:solidFill>
                  <a:schemeClr val="tx1">
                    <a:lumMod val="85000"/>
                    <a:lumOff val="15000"/>
                  </a:schemeClr>
                </a:solidFill>
                <a:latin typeface="微软雅黑" panose="020B0503020204020204" pitchFamily="34" charset="-122"/>
                <a:ea typeface="微软雅黑" panose="020B0503020204020204" pitchFamily="34" charset="-122"/>
                <a:cs typeface="+mn-lt"/>
              </a:rPr>
              <a:t>3-5 </a:t>
            </a:r>
            <a:r>
              <a:rPr lang="zh-CN" altLang="en-US" sz="800" dirty="0">
                <a:solidFill>
                  <a:schemeClr val="tx1">
                    <a:lumMod val="85000"/>
                    <a:lumOff val="15000"/>
                  </a:schemeClr>
                </a:solidFill>
                <a:latin typeface="微软雅黑" panose="020B0503020204020204" pitchFamily="34" charset="-122"/>
                <a:ea typeface="微软雅黑" panose="020B0503020204020204" pitchFamily="34" charset="-122"/>
                <a:cs typeface="+mn-lt"/>
              </a:rPr>
              <a:t>不同半监督方法在纵向联邦学习（</a:t>
            </a:r>
            <a:r>
              <a:rPr lang="en-US" altLang="zh-CN" sz="800" dirty="0">
                <a:solidFill>
                  <a:schemeClr val="tx1">
                    <a:lumMod val="85000"/>
                    <a:lumOff val="15000"/>
                  </a:schemeClr>
                </a:solidFill>
                <a:latin typeface="微软雅黑" panose="020B0503020204020204" pitchFamily="34" charset="-122"/>
                <a:ea typeface="微软雅黑" panose="020B0503020204020204" pitchFamily="34" charset="-122"/>
                <a:cs typeface="+mn-lt"/>
              </a:rPr>
              <a:t>VFL</a:t>
            </a:r>
            <a:r>
              <a:rPr lang="zh-CN" altLang="en-US" sz="800" dirty="0">
                <a:solidFill>
                  <a:schemeClr val="tx1">
                    <a:lumMod val="85000"/>
                    <a:lumOff val="15000"/>
                  </a:schemeClr>
                </a:solidFill>
                <a:latin typeface="微软雅黑" panose="020B0503020204020204" pitchFamily="34" charset="-122"/>
                <a:ea typeface="微软雅黑" panose="020B0503020204020204" pitchFamily="34" charset="-122"/>
                <a:cs typeface="+mn-lt"/>
              </a:rPr>
              <a:t>）中的准确推荐百分比（</a:t>
            </a:r>
            <a:r>
              <a:rPr lang="en-US" altLang="zh-CN" sz="800" dirty="0">
                <a:solidFill>
                  <a:schemeClr val="tx1">
                    <a:lumMod val="85000"/>
                    <a:lumOff val="15000"/>
                  </a:schemeClr>
                </a:solidFill>
                <a:latin typeface="微软雅黑" panose="020B0503020204020204" pitchFamily="34" charset="-122"/>
                <a:ea typeface="微软雅黑" panose="020B0503020204020204" pitchFamily="34" charset="-122"/>
                <a:cs typeface="+mn-lt"/>
              </a:rPr>
              <a:t>Bank </a:t>
            </a:r>
            <a:r>
              <a:rPr lang="zh-CN" altLang="en-US" sz="800" dirty="0">
                <a:solidFill>
                  <a:schemeClr val="tx1">
                    <a:lumMod val="85000"/>
                    <a:lumOff val="15000"/>
                  </a:schemeClr>
                </a:solidFill>
                <a:latin typeface="微软雅黑" panose="020B0503020204020204" pitchFamily="34" charset="-122"/>
                <a:ea typeface="微软雅黑" panose="020B0503020204020204" pitchFamily="34" charset="-122"/>
                <a:cs typeface="+mn-lt"/>
              </a:rPr>
              <a:t>数据集）</a:t>
            </a:r>
          </a:p>
        </p:txBody>
      </p:sp>
    </p:spTree>
    <p:extLst>
      <p:ext uri="{BB962C8B-B14F-4D97-AF65-F5344CB8AC3E}">
        <p14:creationId xmlns:p14="http://schemas.microsoft.com/office/powerpoint/2010/main" val="19528512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线连接符 11"/>
          <p:cNvCxnSpPr/>
          <p:nvPr/>
        </p:nvCxnSpPr>
        <p:spPr>
          <a:xfrm>
            <a:off x="2065866" y="1024256"/>
            <a:ext cx="94318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065866" y="447511"/>
            <a:ext cx="9040749" cy="461665"/>
          </a:xfrm>
          <a:prstGeom prst="rect">
            <a:avLst/>
          </a:prstGeom>
          <a:noFill/>
        </p:spPr>
        <p:txBody>
          <a:bodyPr wrap="square" rtlCol="0">
            <a:spAutoFit/>
          </a:bodyPr>
          <a:lstStyle/>
          <a:p>
            <a:pPr marL="342900" indent="-342900">
              <a:buFont typeface="Wingdings" panose="05000000000000000000" pitchFamily="2" charset="2"/>
              <a:buChar char="n"/>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rPr>
              <a:t>研究内容</a:t>
            </a:r>
            <a:r>
              <a:rPr kumimoji="1" lang="en-US" altLang="zh-CN"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rPr>
              <a:t>2</a:t>
            </a: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rPr>
              <a:t>：基于联邦半监督学习的参与方样本生成方法</a:t>
            </a:r>
          </a:p>
        </p:txBody>
      </p:sp>
      <p:sp>
        <p:nvSpPr>
          <p:cNvPr id="54" name="文本框 53"/>
          <p:cNvSpPr txBox="1"/>
          <p:nvPr/>
        </p:nvSpPr>
        <p:spPr>
          <a:xfrm>
            <a:off x="2042795" y="1132840"/>
            <a:ext cx="4898390" cy="368300"/>
          </a:xfrm>
          <a:prstGeom prst="rect">
            <a:avLst/>
          </a:prstGeom>
          <a:noFill/>
        </p:spPr>
        <p:txBody>
          <a:bodyPr wrap="square" rtlCol="0">
            <a:spAutoFit/>
          </a:bodyPr>
          <a:lstStyle/>
          <a:p>
            <a:r>
              <a:rPr lang="en-US" altLang="zh-CN" b="1" dirty="0">
                <a:latin typeface="微软雅黑" panose="020B0503020204020204" pitchFamily="34" charset="-122"/>
                <a:ea typeface="微软雅黑" panose="020B0503020204020204" pitchFamily="34" charset="-122"/>
                <a:cs typeface="微软雅黑" panose="020B0503020204020204" pitchFamily="34" charset="-122"/>
              </a:rPr>
              <a:t>1. </a:t>
            </a:r>
            <a:r>
              <a:rPr lang="zh-CN" altLang="en-US" b="1" dirty="0">
                <a:latin typeface="微软雅黑" panose="020B0503020204020204" pitchFamily="34" charset="-122"/>
                <a:ea typeface="微软雅黑" panose="020B0503020204020204" pitchFamily="34" charset="-122"/>
                <a:cs typeface="微软雅黑" panose="020B0503020204020204" pitchFamily="34" charset="-122"/>
              </a:rPr>
              <a:t>研究动机</a:t>
            </a:r>
          </a:p>
        </p:txBody>
      </p:sp>
      <p:grpSp>
        <p:nvGrpSpPr>
          <p:cNvPr id="5" name="组合 4"/>
          <p:cNvGrpSpPr/>
          <p:nvPr/>
        </p:nvGrpSpPr>
        <p:grpSpPr>
          <a:xfrm>
            <a:off x="5484495" y="2452370"/>
            <a:ext cx="2635885" cy="2656205"/>
            <a:chOff x="4398178" y="1622382"/>
            <a:chExt cx="4200821" cy="4200822"/>
          </a:xfrm>
        </p:grpSpPr>
        <p:sp>
          <p:nvSpPr>
            <p:cNvPr id="13" name="任意多边形: 形状 12"/>
            <p:cNvSpPr/>
            <p:nvPr/>
          </p:nvSpPr>
          <p:spPr>
            <a:xfrm>
              <a:off x="4398178" y="1622383"/>
              <a:ext cx="2052997" cy="2052997"/>
            </a:xfrm>
            <a:custGeom>
              <a:avLst/>
              <a:gdLst>
                <a:gd name="connsiteX0" fmla="*/ 0 w 2052997"/>
                <a:gd name="connsiteY0" fmla="*/ 2052997 h 2052997"/>
                <a:gd name="connsiteX1" fmla="*/ 2052997 w 2052997"/>
                <a:gd name="connsiteY1" fmla="*/ 0 h 2052997"/>
                <a:gd name="connsiteX2" fmla="*/ 2052997 w 2052997"/>
                <a:gd name="connsiteY2" fmla="*/ 2052997 h 2052997"/>
                <a:gd name="connsiteX3" fmla="*/ 0 w 2052997"/>
                <a:gd name="connsiteY3" fmla="*/ 2052997 h 2052997"/>
              </a:gdLst>
              <a:ahLst/>
              <a:cxnLst>
                <a:cxn ang="0">
                  <a:pos x="connsiteX0" y="connsiteY0"/>
                </a:cxn>
                <a:cxn ang="0">
                  <a:pos x="connsiteX1" y="connsiteY1"/>
                </a:cxn>
                <a:cxn ang="0">
                  <a:pos x="connsiteX2" y="connsiteY2"/>
                </a:cxn>
                <a:cxn ang="0">
                  <a:pos x="connsiteX3" y="connsiteY3"/>
                </a:cxn>
              </a:cxnLst>
              <a:rect l="l" t="t" r="r" b="b"/>
              <a:pathLst>
                <a:path w="2052997" h="2052997">
                  <a:moveTo>
                    <a:pt x="0" y="2052997"/>
                  </a:moveTo>
                  <a:cubicBezTo>
                    <a:pt x="0" y="919158"/>
                    <a:pt x="919158" y="0"/>
                    <a:pt x="2052997" y="0"/>
                  </a:cubicBezTo>
                  <a:lnTo>
                    <a:pt x="2052997" y="2052997"/>
                  </a:lnTo>
                  <a:lnTo>
                    <a:pt x="0" y="2052997"/>
                  </a:lnTo>
                  <a:close/>
                </a:path>
              </a:pathLst>
            </a:custGeom>
            <a:solidFill>
              <a:schemeClr val="accent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34696" tIns="836005" rIns="836005" bIns="234696" numCol="1" spcCol="1270" anchor="ctr" anchorCtr="0">
              <a:noAutofit/>
            </a:bodyPr>
            <a:lstStyle/>
            <a:p>
              <a:pPr algn="ctr" defTabSz="1466850">
                <a:lnSpc>
                  <a:spcPct val="90000"/>
                </a:lnSpc>
                <a:spcBef>
                  <a:spcPct val="0"/>
                </a:spcBef>
                <a:spcAft>
                  <a:spcPct val="35000"/>
                </a:spcAft>
              </a:pPr>
              <a:endParaRPr lang="zh-CN" altLang="en-US" sz="3300"/>
            </a:p>
          </p:txBody>
        </p:sp>
        <p:sp>
          <p:nvSpPr>
            <p:cNvPr id="6" name="任意多边形: 形状 13"/>
            <p:cNvSpPr/>
            <p:nvPr/>
          </p:nvSpPr>
          <p:spPr>
            <a:xfrm>
              <a:off x="6546002" y="1622382"/>
              <a:ext cx="2052997" cy="2052997"/>
            </a:xfrm>
            <a:custGeom>
              <a:avLst/>
              <a:gdLst>
                <a:gd name="connsiteX0" fmla="*/ 0 w 2052997"/>
                <a:gd name="connsiteY0" fmla="*/ 2052997 h 2052997"/>
                <a:gd name="connsiteX1" fmla="*/ 2052997 w 2052997"/>
                <a:gd name="connsiteY1" fmla="*/ 0 h 2052997"/>
                <a:gd name="connsiteX2" fmla="*/ 2052997 w 2052997"/>
                <a:gd name="connsiteY2" fmla="*/ 2052997 h 2052997"/>
                <a:gd name="connsiteX3" fmla="*/ 0 w 2052997"/>
                <a:gd name="connsiteY3" fmla="*/ 2052997 h 2052997"/>
              </a:gdLst>
              <a:ahLst/>
              <a:cxnLst>
                <a:cxn ang="0">
                  <a:pos x="connsiteX0" y="connsiteY0"/>
                </a:cxn>
                <a:cxn ang="0">
                  <a:pos x="connsiteX1" y="connsiteY1"/>
                </a:cxn>
                <a:cxn ang="0">
                  <a:pos x="connsiteX2" y="connsiteY2"/>
                </a:cxn>
                <a:cxn ang="0">
                  <a:pos x="connsiteX3" y="connsiteY3"/>
                </a:cxn>
              </a:cxnLst>
              <a:rect l="l" t="t" r="r" b="b"/>
              <a:pathLst>
                <a:path w="2052997" h="2052997">
                  <a:moveTo>
                    <a:pt x="0" y="0"/>
                  </a:moveTo>
                  <a:cubicBezTo>
                    <a:pt x="1133839" y="0"/>
                    <a:pt x="2052997" y="919158"/>
                    <a:pt x="2052997" y="2052997"/>
                  </a:cubicBezTo>
                  <a:lnTo>
                    <a:pt x="0" y="2052997"/>
                  </a:lnTo>
                  <a:lnTo>
                    <a:pt x="0" y="0"/>
                  </a:lnTo>
                  <a:close/>
                </a:path>
              </a:pathLst>
            </a:custGeom>
            <a:solidFill>
              <a:schemeClr val="accent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34696" tIns="836005" rIns="836005" bIns="234696" numCol="1" spcCol="1270" anchor="ctr" anchorCtr="0">
              <a:noAutofit/>
            </a:bodyPr>
            <a:lstStyle/>
            <a:p>
              <a:pPr algn="ctr" defTabSz="1466850">
                <a:lnSpc>
                  <a:spcPct val="90000"/>
                </a:lnSpc>
                <a:spcBef>
                  <a:spcPct val="0"/>
                </a:spcBef>
                <a:spcAft>
                  <a:spcPct val="35000"/>
                </a:spcAft>
              </a:pPr>
              <a:endParaRPr lang="zh-CN" altLang="en-US" sz="3300" dirty="0"/>
            </a:p>
          </p:txBody>
        </p:sp>
        <p:sp>
          <p:nvSpPr>
            <p:cNvPr id="15" name="任意多边形: 形状 14"/>
            <p:cNvSpPr/>
            <p:nvPr/>
          </p:nvSpPr>
          <p:spPr>
            <a:xfrm>
              <a:off x="6546002" y="3770206"/>
              <a:ext cx="2052997" cy="2052998"/>
            </a:xfrm>
            <a:custGeom>
              <a:avLst/>
              <a:gdLst>
                <a:gd name="connsiteX0" fmla="*/ 0 w 2052997"/>
                <a:gd name="connsiteY0" fmla="*/ 2052997 h 2052997"/>
                <a:gd name="connsiteX1" fmla="*/ 2052997 w 2052997"/>
                <a:gd name="connsiteY1" fmla="*/ 0 h 2052997"/>
                <a:gd name="connsiteX2" fmla="*/ 2052997 w 2052997"/>
                <a:gd name="connsiteY2" fmla="*/ 2052997 h 2052997"/>
                <a:gd name="connsiteX3" fmla="*/ 0 w 2052997"/>
                <a:gd name="connsiteY3" fmla="*/ 2052997 h 2052997"/>
              </a:gdLst>
              <a:ahLst/>
              <a:cxnLst>
                <a:cxn ang="0">
                  <a:pos x="connsiteX0" y="connsiteY0"/>
                </a:cxn>
                <a:cxn ang="0">
                  <a:pos x="connsiteX1" y="connsiteY1"/>
                </a:cxn>
                <a:cxn ang="0">
                  <a:pos x="connsiteX2" y="connsiteY2"/>
                </a:cxn>
                <a:cxn ang="0">
                  <a:pos x="connsiteX3" y="connsiteY3"/>
                </a:cxn>
              </a:cxnLst>
              <a:rect l="l" t="t" r="r" b="b"/>
              <a:pathLst>
                <a:path w="2052997" h="2052997">
                  <a:moveTo>
                    <a:pt x="2052997" y="0"/>
                  </a:moveTo>
                  <a:cubicBezTo>
                    <a:pt x="2052997" y="1133839"/>
                    <a:pt x="1133839" y="2052997"/>
                    <a:pt x="0" y="2052997"/>
                  </a:cubicBezTo>
                  <a:lnTo>
                    <a:pt x="0" y="0"/>
                  </a:lnTo>
                  <a:lnTo>
                    <a:pt x="2052997" y="0"/>
                  </a:lnTo>
                  <a:close/>
                </a:path>
              </a:pathLst>
            </a:custGeom>
            <a:solidFill>
              <a:schemeClr val="accent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34696" tIns="836005" rIns="836005" bIns="234696" numCol="1" spcCol="1270" anchor="ctr" anchorCtr="0">
              <a:noAutofit/>
            </a:bodyPr>
            <a:lstStyle/>
            <a:p>
              <a:pPr algn="ctr" defTabSz="1466850">
                <a:lnSpc>
                  <a:spcPct val="90000"/>
                </a:lnSpc>
                <a:spcBef>
                  <a:spcPct val="0"/>
                </a:spcBef>
                <a:spcAft>
                  <a:spcPct val="35000"/>
                </a:spcAft>
              </a:pPr>
              <a:endParaRPr lang="zh-CN" altLang="en-US" sz="3300"/>
            </a:p>
          </p:txBody>
        </p:sp>
        <p:sp>
          <p:nvSpPr>
            <p:cNvPr id="16" name="任意多边形: 形状 15"/>
            <p:cNvSpPr/>
            <p:nvPr/>
          </p:nvSpPr>
          <p:spPr>
            <a:xfrm>
              <a:off x="4398178" y="3770207"/>
              <a:ext cx="2052997" cy="2052997"/>
            </a:xfrm>
            <a:custGeom>
              <a:avLst/>
              <a:gdLst>
                <a:gd name="connsiteX0" fmla="*/ 0 w 2052997"/>
                <a:gd name="connsiteY0" fmla="*/ 2052997 h 2052997"/>
                <a:gd name="connsiteX1" fmla="*/ 2052997 w 2052997"/>
                <a:gd name="connsiteY1" fmla="*/ 0 h 2052997"/>
                <a:gd name="connsiteX2" fmla="*/ 2052997 w 2052997"/>
                <a:gd name="connsiteY2" fmla="*/ 2052997 h 2052997"/>
                <a:gd name="connsiteX3" fmla="*/ 0 w 2052997"/>
                <a:gd name="connsiteY3" fmla="*/ 2052997 h 2052997"/>
              </a:gdLst>
              <a:ahLst/>
              <a:cxnLst>
                <a:cxn ang="0">
                  <a:pos x="connsiteX0" y="connsiteY0"/>
                </a:cxn>
                <a:cxn ang="0">
                  <a:pos x="connsiteX1" y="connsiteY1"/>
                </a:cxn>
                <a:cxn ang="0">
                  <a:pos x="connsiteX2" y="connsiteY2"/>
                </a:cxn>
                <a:cxn ang="0">
                  <a:pos x="connsiteX3" y="connsiteY3"/>
                </a:cxn>
              </a:cxnLst>
              <a:rect l="l" t="t" r="r" b="b"/>
              <a:pathLst>
                <a:path w="2052997" h="2052997">
                  <a:moveTo>
                    <a:pt x="2052997" y="2052997"/>
                  </a:moveTo>
                  <a:cubicBezTo>
                    <a:pt x="919158" y="2052997"/>
                    <a:pt x="0" y="1133839"/>
                    <a:pt x="0" y="0"/>
                  </a:cubicBezTo>
                  <a:lnTo>
                    <a:pt x="2052997" y="0"/>
                  </a:lnTo>
                  <a:lnTo>
                    <a:pt x="2052997" y="2052997"/>
                  </a:lnTo>
                  <a:close/>
                </a:path>
              </a:pathLst>
            </a:custGeom>
            <a:solidFill>
              <a:schemeClr val="accent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34696" tIns="836005" rIns="836005" bIns="234696" numCol="1" spcCol="1270" anchor="ctr" anchorCtr="0">
              <a:noAutofit/>
            </a:bodyPr>
            <a:lstStyle/>
            <a:p>
              <a:pPr algn="ctr" defTabSz="1466850">
                <a:lnSpc>
                  <a:spcPct val="90000"/>
                </a:lnSpc>
                <a:spcBef>
                  <a:spcPct val="0"/>
                </a:spcBef>
                <a:spcAft>
                  <a:spcPct val="35000"/>
                </a:spcAft>
              </a:pPr>
              <a:endParaRPr lang="zh-CN" altLang="en-US" sz="3300" dirty="0"/>
            </a:p>
          </p:txBody>
        </p:sp>
        <p:sp>
          <p:nvSpPr>
            <p:cNvPr id="8" name="椭圆 7"/>
            <p:cNvSpPr/>
            <p:nvPr/>
          </p:nvSpPr>
          <p:spPr>
            <a:xfrm>
              <a:off x="5654117" y="2819450"/>
              <a:ext cx="1726536" cy="1726309"/>
            </a:xfrm>
            <a:prstGeom prst="ellipse">
              <a:avLst/>
            </a:prstGeom>
            <a:solidFill>
              <a:schemeClr val="bg1"/>
            </a:solidFill>
            <a:ln>
              <a:noFill/>
            </a:ln>
            <a:effectLst>
              <a:outerShdw blurRad="3556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tx1"/>
                  </a:solidFill>
                  <a:latin typeface="微软雅黑" panose="020B0503020204020204" pitchFamily="34" charset="-122"/>
                  <a:ea typeface="微软雅黑" panose="020B0503020204020204" pitchFamily="34" charset="-122"/>
                </a:rPr>
                <a:t>样本生成</a:t>
              </a:r>
            </a:p>
          </p:txBody>
        </p:sp>
      </p:grpSp>
      <p:pic>
        <p:nvPicPr>
          <p:cNvPr id="33" name="图形 32" descr="靶心 纯色填充"/>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878195" y="2933700"/>
            <a:ext cx="488950" cy="492760"/>
          </a:xfrm>
          <a:prstGeom prst="rect">
            <a:avLst/>
          </a:prstGeom>
        </p:spPr>
      </p:pic>
      <p:pic>
        <p:nvPicPr>
          <p:cNvPr id="37" name="图形 36" descr="清单 纯色填充"/>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878195" y="4141470"/>
            <a:ext cx="400050" cy="403225"/>
          </a:xfrm>
          <a:prstGeom prst="rect">
            <a:avLst/>
          </a:prstGeom>
        </p:spPr>
      </p:pic>
      <p:pic>
        <p:nvPicPr>
          <p:cNvPr id="39" name="图形 38" descr="连接 纯色填充"/>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304405" y="4092575"/>
            <a:ext cx="530860" cy="534670"/>
          </a:xfrm>
          <a:prstGeom prst="rect">
            <a:avLst/>
          </a:prstGeom>
        </p:spPr>
      </p:pic>
      <p:pic>
        <p:nvPicPr>
          <p:cNvPr id="45" name="图形 44" descr="单级齿轮 纯色填充"/>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310120" y="2927350"/>
            <a:ext cx="499745" cy="504190"/>
          </a:xfrm>
          <a:prstGeom prst="rect">
            <a:avLst/>
          </a:prstGeom>
        </p:spPr>
      </p:pic>
      <p:cxnSp>
        <p:nvCxnSpPr>
          <p:cNvPr id="71" name="直接连接符 70"/>
          <p:cNvCxnSpPr/>
          <p:nvPr/>
        </p:nvCxnSpPr>
        <p:spPr>
          <a:xfrm>
            <a:off x="8225155" y="3780155"/>
            <a:ext cx="3498850" cy="0"/>
          </a:xfrm>
          <a:prstGeom prst="line">
            <a:avLst/>
          </a:prstGeom>
          <a:ln w="38100">
            <a:headEnd type="oval"/>
            <a:tailEnd type="ova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1869440" y="3782060"/>
            <a:ext cx="3498850" cy="0"/>
          </a:xfrm>
          <a:prstGeom prst="line">
            <a:avLst/>
          </a:prstGeom>
          <a:ln w="38100">
            <a:headEnd type="oval"/>
            <a:tailEnd type="oval"/>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1869440" y="2351405"/>
            <a:ext cx="3411855" cy="1337945"/>
          </a:xfrm>
          <a:prstGeom prst="rect">
            <a:avLst/>
          </a:prstGeom>
          <a:noFill/>
        </p:spPr>
        <p:txBody>
          <a:bodyPr wrap="square" rtlCol="0">
            <a:spAutoFit/>
          </a:bodyPr>
          <a:lstStyle/>
          <a:p>
            <a:pPr algn="just">
              <a:lnSpc>
                <a:spcPct val="150000"/>
              </a:lnSpc>
            </a:pPr>
            <a:r>
              <a:rPr lang="zh-CN" altLang="en-US" dirty="0">
                <a:solidFill>
                  <a:schemeClr val="tx1"/>
                </a:solidFill>
                <a:latin typeface="微软雅黑" panose="020B0503020204020204" pitchFamily="34" charset="-122"/>
                <a:ea typeface="微软雅黑" panose="020B0503020204020204" pitchFamily="34" charset="-122"/>
              </a:rPr>
              <a:t>纵向联邦学习中对齐样本有限，现有方法忽视参与方间数据相关性。</a:t>
            </a:r>
          </a:p>
        </p:txBody>
      </p:sp>
      <p:sp>
        <p:nvSpPr>
          <p:cNvPr id="11" name="文本框 10"/>
          <p:cNvSpPr txBox="1"/>
          <p:nvPr/>
        </p:nvSpPr>
        <p:spPr>
          <a:xfrm>
            <a:off x="8455660" y="2428240"/>
            <a:ext cx="3268345" cy="922020"/>
          </a:xfrm>
          <a:prstGeom prst="rect">
            <a:avLst/>
          </a:prstGeom>
          <a:noFill/>
        </p:spPr>
        <p:txBody>
          <a:bodyPr wrap="square" rtlCol="0">
            <a:spAutoFit/>
          </a:bodyPr>
          <a:lstStyle/>
          <a:p>
            <a:pPr algn="just">
              <a:lnSpc>
                <a:spcPct val="150000"/>
              </a:lnSpc>
            </a:pPr>
            <a:r>
              <a:rPr lang="en-US" altLang="zh-CN" dirty="0">
                <a:solidFill>
                  <a:schemeClr val="tx1"/>
                </a:solidFill>
                <a:latin typeface="微软雅黑" panose="020B0503020204020204" pitchFamily="34" charset="-122"/>
                <a:ea typeface="微软雅黑" panose="020B0503020204020204" pitchFamily="34" charset="-122"/>
              </a:rPr>
              <a:t>FedPSG-PUM</a:t>
            </a:r>
            <a:r>
              <a:rPr lang="zh-CN" altLang="en-US" dirty="0">
                <a:solidFill>
                  <a:schemeClr val="tx1"/>
                </a:solidFill>
                <a:latin typeface="微软雅黑" panose="020B0503020204020204" pitchFamily="34" charset="-122"/>
                <a:ea typeface="微软雅黑" panose="020B0503020204020204" pitchFamily="34" charset="-122"/>
              </a:rPr>
              <a:t>结合半监督学习生成参与方样本。</a:t>
            </a:r>
          </a:p>
        </p:txBody>
      </p:sp>
      <p:sp>
        <p:nvSpPr>
          <p:cNvPr id="77" name="文本框 76"/>
          <p:cNvSpPr txBox="1"/>
          <p:nvPr/>
        </p:nvSpPr>
        <p:spPr>
          <a:xfrm>
            <a:off x="1840865" y="4052570"/>
            <a:ext cx="3533140" cy="1337945"/>
          </a:xfrm>
          <a:prstGeom prst="rect">
            <a:avLst/>
          </a:prstGeom>
          <a:noFill/>
        </p:spPr>
        <p:txBody>
          <a:bodyPr wrap="square" rtlCol="0">
            <a:spAutoFit/>
          </a:bodyPr>
          <a:lstStyle/>
          <a:p>
            <a:pPr algn="just">
              <a:lnSpc>
                <a:spcPct val="150000"/>
              </a:lnSpc>
            </a:pPr>
            <a:r>
              <a:rPr lang="zh-CN" altLang="en-US" dirty="0">
                <a:solidFill>
                  <a:schemeClr val="tx1"/>
                </a:solidFill>
                <a:latin typeface="微软雅黑" panose="020B0503020204020204" pitchFamily="34" charset="-122"/>
                <a:ea typeface="微软雅黑" panose="020B0503020204020204" pitchFamily="34" charset="-122"/>
              </a:rPr>
              <a:t>针对高</a:t>
            </a:r>
            <a:r>
              <a:rPr lang="en-US" altLang="zh-CN" dirty="0">
                <a:solidFill>
                  <a:schemeClr val="tx1"/>
                </a:solidFill>
                <a:latin typeface="微软雅黑" panose="020B0503020204020204" pitchFamily="34" charset="-122"/>
                <a:ea typeface="微软雅黑" panose="020B0503020204020204" pitchFamily="34" charset="-122"/>
              </a:rPr>
              <a:t>/</a:t>
            </a:r>
            <a:r>
              <a:rPr lang="zh-CN" altLang="en-US" dirty="0">
                <a:solidFill>
                  <a:schemeClr val="tx1"/>
                </a:solidFill>
                <a:latin typeface="微软雅黑" panose="020B0503020204020204" pitchFamily="34" charset="-122"/>
                <a:ea typeface="微软雅黑" panose="020B0503020204020204" pitchFamily="34" charset="-122"/>
              </a:rPr>
              <a:t>低相关性特征采用不同策略</a:t>
            </a:r>
            <a:r>
              <a:rPr lang="en-US" altLang="zh-CN" dirty="0">
                <a:solidFill>
                  <a:schemeClr val="tx1"/>
                </a:solidFill>
                <a:latin typeface="微软雅黑" panose="020B0503020204020204" pitchFamily="34" charset="-122"/>
                <a:ea typeface="微软雅黑" panose="020B0503020204020204" pitchFamily="34" charset="-122"/>
              </a:rPr>
              <a:t>(</a:t>
            </a:r>
            <a:r>
              <a:rPr lang="zh-CN" altLang="en-US" dirty="0">
                <a:solidFill>
                  <a:schemeClr val="tx1"/>
                </a:solidFill>
                <a:latin typeface="微软雅黑" panose="020B0503020204020204" pitchFamily="34" charset="-122"/>
                <a:ea typeface="微软雅黑" panose="020B0503020204020204" pitchFamily="34" charset="-122"/>
              </a:rPr>
              <a:t>伪标签</a:t>
            </a:r>
            <a:r>
              <a:rPr lang="en-US" altLang="zh-CN" dirty="0">
                <a:solidFill>
                  <a:schemeClr val="tx1"/>
                </a:solidFill>
                <a:latin typeface="微软雅黑" panose="020B0503020204020204" pitchFamily="34" charset="-122"/>
                <a:ea typeface="微软雅黑" panose="020B0503020204020204" pitchFamily="34" charset="-122"/>
              </a:rPr>
              <a:t>/</a:t>
            </a:r>
            <a:r>
              <a:rPr lang="zh-CN" altLang="en-US" dirty="0">
                <a:solidFill>
                  <a:schemeClr val="tx1"/>
                </a:solidFill>
                <a:latin typeface="微软雅黑" panose="020B0503020204020204" pitchFamily="34" charset="-122"/>
                <a:ea typeface="微软雅黑" panose="020B0503020204020204" pitchFamily="34" charset="-122"/>
              </a:rPr>
              <a:t>生成模型</a:t>
            </a:r>
            <a:r>
              <a:rPr lang="en-US" altLang="zh-CN" dirty="0">
                <a:solidFill>
                  <a:schemeClr val="tx1"/>
                </a:solidFill>
                <a:latin typeface="微软雅黑" panose="020B0503020204020204" pitchFamily="34" charset="-122"/>
                <a:ea typeface="微软雅黑" panose="020B0503020204020204" pitchFamily="34" charset="-122"/>
              </a:rPr>
              <a:t>)</a:t>
            </a:r>
            <a:r>
              <a:rPr lang="zh-CN" altLang="en-US" dirty="0">
                <a:solidFill>
                  <a:schemeClr val="tx1"/>
                </a:solidFill>
                <a:latin typeface="微软雅黑" panose="020B0503020204020204" pitchFamily="34" charset="-122"/>
                <a:ea typeface="微软雅黑" panose="020B0503020204020204" pitchFamily="34" charset="-122"/>
              </a:rPr>
              <a:t>，通过多任务学习提升性能解。</a:t>
            </a:r>
          </a:p>
        </p:txBody>
      </p:sp>
      <p:sp>
        <p:nvSpPr>
          <p:cNvPr id="19" name="文本框 18"/>
          <p:cNvSpPr txBox="1"/>
          <p:nvPr/>
        </p:nvSpPr>
        <p:spPr>
          <a:xfrm>
            <a:off x="8583930" y="3894455"/>
            <a:ext cx="3140075" cy="922020"/>
          </a:xfrm>
          <a:prstGeom prst="rect">
            <a:avLst/>
          </a:prstGeom>
          <a:noFill/>
        </p:spPr>
        <p:txBody>
          <a:bodyPr wrap="square" rtlCol="0">
            <a:spAutoFit/>
          </a:bodyPr>
          <a:lstStyle/>
          <a:p>
            <a:pPr algn="just">
              <a:lnSpc>
                <a:spcPct val="150000"/>
              </a:lnSpc>
            </a:pPr>
            <a:r>
              <a:rPr lang="zh-CN" altLang="en-US" dirty="0">
                <a:solidFill>
                  <a:schemeClr val="tx1"/>
                </a:solidFill>
                <a:latin typeface="微软雅黑" panose="020B0503020204020204" pitchFamily="34" charset="-122"/>
                <a:ea typeface="微软雅黑" panose="020B0503020204020204" pitchFamily="34" charset="-122"/>
              </a:rPr>
              <a:t>增加联合样本数量，保护数据隐私，提高</a:t>
            </a:r>
            <a:r>
              <a:rPr lang="en-US" altLang="zh-CN" dirty="0">
                <a:solidFill>
                  <a:schemeClr val="tx1"/>
                </a:solidFill>
                <a:latin typeface="微软雅黑" panose="020B0503020204020204" pitchFamily="34" charset="-122"/>
                <a:ea typeface="微软雅黑" panose="020B0503020204020204" pitchFamily="34" charset="-122"/>
              </a:rPr>
              <a:t>VFL</a:t>
            </a:r>
            <a:r>
              <a:rPr lang="zh-CN" altLang="en-US" dirty="0">
                <a:solidFill>
                  <a:schemeClr val="tx1"/>
                </a:solidFill>
                <a:latin typeface="微软雅黑" panose="020B0503020204020204" pitchFamily="34" charset="-122"/>
                <a:ea typeface="微软雅黑" panose="020B0503020204020204" pitchFamily="34" charset="-122"/>
              </a:rPr>
              <a:t>性能</a:t>
            </a:r>
          </a:p>
        </p:txBody>
      </p:sp>
      <p:sp>
        <p:nvSpPr>
          <p:cNvPr id="27" name="矩形: 圆角 78"/>
          <p:cNvSpPr/>
          <p:nvPr/>
        </p:nvSpPr>
        <p:spPr>
          <a:xfrm>
            <a:off x="1869440" y="1812925"/>
            <a:ext cx="1460500" cy="396240"/>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latin typeface="微软雅黑" panose="020B0503020204020204" pitchFamily="34" charset="-122"/>
                <a:ea typeface="微软雅黑" panose="020B0503020204020204" pitchFamily="34" charset="-122"/>
              </a:rPr>
              <a:t>问题</a:t>
            </a:r>
          </a:p>
        </p:txBody>
      </p:sp>
      <p:sp>
        <p:nvSpPr>
          <p:cNvPr id="80" name="矩形: 圆角 79"/>
          <p:cNvSpPr/>
          <p:nvPr/>
        </p:nvSpPr>
        <p:spPr>
          <a:xfrm>
            <a:off x="10263505" y="5471795"/>
            <a:ext cx="1460500" cy="396240"/>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latin typeface="微软雅黑" panose="020B0503020204020204" pitchFamily="34" charset="-122"/>
                <a:ea typeface="微软雅黑" panose="020B0503020204020204" pitchFamily="34" charset="-122"/>
              </a:rPr>
              <a:t>优势</a:t>
            </a:r>
          </a:p>
        </p:txBody>
      </p:sp>
      <p:sp>
        <p:nvSpPr>
          <p:cNvPr id="81" name="矩形: 圆角 80"/>
          <p:cNvSpPr/>
          <p:nvPr/>
        </p:nvSpPr>
        <p:spPr>
          <a:xfrm>
            <a:off x="1869440" y="5471795"/>
            <a:ext cx="1460500" cy="396240"/>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latin typeface="微软雅黑" panose="020B0503020204020204" pitchFamily="34" charset="-122"/>
                <a:ea typeface="微软雅黑" panose="020B0503020204020204" pitchFamily="34" charset="-122"/>
              </a:rPr>
              <a:t>核心技术</a:t>
            </a:r>
          </a:p>
        </p:txBody>
      </p:sp>
      <p:sp>
        <p:nvSpPr>
          <p:cNvPr id="82" name="矩形: 圆角 81"/>
          <p:cNvSpPr/>
          <p:nvPr/>
        </p:nvSpPr>
        <p:spPr>
          <a:xfrm>
            <a:off x="10236835" y="1805305"/>
            <a:ext cx="1460500" cy="396240"/>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latin typeface="微软雅黑" panose="020B0503020204020204" pitchFamily="34" charset="-122"/>
                <a:ea typeface="微软雅黑" panose="020B0503020204020204" pitchFamily="34" charset="-122"/>
              </a:rPr>
              <a:t>解决方案</a:t>
            </a:r>
          </a:p>
        </p:txBody>
      </p:sp>
      <p:sp>
        <p:nvSpPr>
          <p:cNvPr id="32" name="矩形 31">
            <a:extLst>
              <a:ext uri="{FF2B5EF4-FFF2-40B4-BE49-F238E27FC236}">
                <a16:creationId xmlns:a16="http://schemas.microsoft.com/office/drawing/2014/main" id="{2258D252-0B0E-4B36-9165-9AC4BF3D991F}"/>
              </a:ext>
            </a:extLst>
          </p:cNvPr>
          <p:cNvSpPr/>
          <p:nvPr/>
        </p:nvSpPr>
        <p:spPr>
          <a:xfrm>
            <a:off x="0" y="0"/>
            <a:ext cx="14588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pic>
        <p:nvPicPr>
          <p:cNvPr id="34" name="图片 33">
            <a:extLst>
              <a:ext uri="{FF2B5EF4-FFF2-40B4-BE49-F238E27FC236}">
                <a16:creationId xmlns:a16="http://schemas.microsoft.com/office/drawing/2014/main" id="{A34B78DD-DC74-47DA-95BA-5859EEC9D58D}"/>
              </a:ext>
            </a:extLst>
          </p:cNvPr>
          <p:cNvPicPr>
            <a:picLocks noChangeAspect="1"/>
          </p:cNvPicPr>
          <p:nvPr/>
        </p:nvPicPr>
        <p:blipFill>
          <a:blip r:embed="rId10">
            <a:clrChange>
              <a:clrFrom>
                <a:srgbClr val="FFFFFF">
                  <a:alpha val="100000"/>
                </a:srgbClr>
              </a:clrFrom>
              <a:clrTo>
                <a:srgbClr val="FFFFFF">
                  <a:alpha val="100000"/>
                  <a:alpha val="0"/>
                </a:srgbClr>
              </a:clrTo>
            </a:clrChange>
          </a:blip>
          <a:srcRect t="662" b="662"/>
          <a:stretch>
            <a:fillRect/>
          </a:stretch>
        </p:blipFill>
        <p:spPr>
          <a:xfrm>
            <a:off x="324835" y="447511"/>
            <a:ext cx="809182" cy="796878"/>
          </a:xfrm>
          <a:prstGeom prst="rect">
            <a:avLst/>
          </a:prstGeom>
        </p:spPr>
      </p:pic>
      <p:sp>
        <p:nvSpPr>
          <p:cNvPr id="35" name="矩形 34">
            <a:extLst>
              <a:ext uri="{FF2B5EF4-FFF2-40B4-BE49-F238E27FC236}">
                <a16:creationId xmlns:a16="http://schemas.microsoft.com/office/drawing/2014/main" id="{4BE734F1-A3C5-4161-8FC8-A6DDAC3EE219}"/>
              </a:ext>
            </a:extLst>
          </p:cNvPr>
          <p:cNvSpPr/>
          <p:nvPr/>
        </p:nvSpPr>
        <p:spPr>
          <a:xfrm>
            <a:off x="0" y="3266331"/>
            <a:ext cx="1458852" cy="662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36" name="文本框 35">
            <a:extLst>
              <a:ext uri="{FF2B5EF4-FFF2-40B4-BE49-F238E27FC236}">
                <a16:creationId xmlns:a16="http://schemas.microsoft.com/office/drawing/2014/main" id="{EE37B7F3-2E91-498E-8DC7-CCE4510AC83C}"/>
              </a:ext>
            </a:extLst>
          </p:cNvPr>
          <p:cNvSpPr txBox="1"/>
          <p:nvPr/>
        </p:nvSpPr>
        <p:spPr>
          <a:xfrm>
            <a:off x="0" y="1820545"/>
            <a:ext cx="1458595" cy="607695"/>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研究背景及意义</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38" name="文本框 37">
            <a:extLst>
              <a:ext uri="{FF2B5EF4-FFF2-40B4-BE49-F238E27FC236}">
                <a16:creationId xmlns:a16="http://schemas.microsoft.com/office/drawing/2014/main" id="{42EED40A-B512-4B39-9552-8A13FC688C82}"/>
              </a:ext>
            </a:extLst>
          </p:cNvPr>
          <p:cNvSpPr txBox="1"/>
          <p:nvPr/>
        </p:nvSpPr>
        <p:spPr>
          <a:xfrm>
            <a:off x="218095" y="3443287"/>
            <a:ext cx="1130238" cy="34925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研究内容</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40" name="文本框 39">
            <a:extLst>
              <a:ext uri="{FF2B5EF4-FFF2-40B4-BE49-F238E27FC236}">
                <a16:creationId xmlns:a16="http://schemas.microsoft.com/office/drawing/2014/main" id="{41D8907C-E6C5-4F01-B1CB-8F748894AB05}"/>
              </a:ext>
            </a:extLst>
          </p:cNvPr>
          <p:cNvSpPr txBox="1"/>
          <p:nvPr/>
        </p:nvSpPr>
        <p:spPr>
          <a:xfrm>
            <a:off x="0" y="4807585"/>
            <a:ext cx="1458595" cy="349250"/>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结论与展望</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线连接符 11"/>
          <p:cNvCxnSpPr/>
          <p:nvPr/>
        </p:nvCxnSpPr>
        <p:spPr>
          <a:xfrm>
            <a:off x="2065866" y="1024256"/>
            <a:ext cx="94318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065866" y="447511"/>
            <a:ext cx="7839467" cy="460375"/>
          </a:xfrm>
          <a:prstGeom prst="rect">
            <a:avLst/>
          </a:prstGeom>
          <a:noFill/>
        </p:spPr>
        <p:txBody>
          <a:bodyPr wrap="square" rtlCol="0">
            <a:spAutoFit/>
          </a:bodyPr>
          <a:lstStyle/>
          <a:p>
            <a:pPr marL="342900" indent="-342900">
              <a:buFont typeface="Wingdings" panose="05000000000000000000" pitchFamily="2" charset="2"/>
              <a:buChar char="n"/>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rPr>
              <a:t>基于联邦半监督学习的参与方样本生成方法</a:t>
            </a:r>
          </a:p>
        </p:txBody>
      </p:sp>
      <p:sp>
        <p:nvSpPr>
          <p:cNvPr id="54" name="文本框 53"/>
          <p:cNvSpPr txBox="1"/>
          <p:nvPr/>
        </p:nvSpPr>
        <p:spPr>
          <a:xfrm>
            <a:off x="2042795" y="1132840"/>
            <a:ext cx="4898390" cy="368300"/>
          </a:xfrm>
          <a:prstGeom prst="rect">
            <a:avLst/>
          </a:prstGeom>
          <a:noFill/>
        </p:spPr>
        <p:txBody>
          <a:bodyPr wrap="square" rtlCol="0">
            <a:spAutoFit/>
          </a:bodyPr>
          <a:lstStyle/>
          <a:p>
            <a:r>
              <a:rPr lang="en-US" altLang="zh-CN" b="1">
                <a:latin typeface="微软雅黑" panose="020B0503020204020204" pitchFamily="34" charset="-122"/>
                <a:ea typeface="微软雅黑" panose="020B0503020204020204" pitchFamily="34" charset="-122"/>
                <a:cs typeface="微软雅黑" panose="020B0503020204020204" pitchFamily="34" charset="-122"/>
              </a:rPr>
              <a:t>2. </a:t>
            </a:r>
            <a:r>
              <a:rPr lang="zh-CN" altLang="en-US" b="1">
                <a:latin typeface="微软雅黑" panose="020B0503020204020204" pitchFamily="34" charset="-122"/>
                <a:ea typeface="微软雅黑" panose="020B0503020204020204" pitchFamily="34" charset="-122"/>
                <a:cs typeface="微软雅黑" panose="020B0503020204020204" pitchFamily="34" charset="-122"/>
              </a:rPr>
              <a:t>问题分析与定义</a:t>
            </a:r>
          </a:p>
        </p:txBody>
      </p:sp>
      <mc:AlternateContent xmlns:mc="http://schemas.openxmlformats.org/markup-compatibility/2006" xmlns:a14="http://schemas.microsoft.com/office/drawing/2010/main">
        <mc:Choice Requires="a14">
          <p:sp>
            <p:nvSpPr>
              <p:cNvPr id="2" name="文本框 1"/>
              <p:cNvSpPr txBox="1"/>
              <p:nvPr/>
            </p:nvSpPr>
            <p:spPr>
              <a:xfrm>
                <a:off x="1935480" y="1668145"/>
                <a:ext cx="3106420" cy="338554"/>
              </a:xfrm>
              <a:prstGeom prst="rect">
                <a:avLst/>
              </a:prstGeom>
            </p:spPr>
            <p:txBody>
              <a:bodyPr wrap="square">
                <a:spAutoFit/>
              </a:bodyPr>
              <a:lstStyle/>
              <a:p>
                <a:r>
                  <a:rPr lang="zh-CN" altLang="en-US" sz="1600" b="1" dirty="0">
                    <a:latin typeface="微软雅黑" panose="020B0503020204020204" pitchFamily="34" charset="-122"/>
                    <a:ea typeface="微软雅黑" panose="020B0503020204020204" pitchFamily="34" charset="-122"/>
                    <a:cs typeface="微软雅黑" panose="020B0503020204020204" pitchFamily="34" charset="-122"/>
                  </a:rPr>
                  <a:t>对齐样本：两方共有的样本</a:t>
                </a:r>
                <a14:m>
                  <m:oMath xmlns:m="http://schemas.openxmlformats.org/officeDocument/2006/math">
                    <m:sSub>
                      <m:sSubPr>
                        <m:ctrlPr>
                          <a:rPr lang="zh-CN" altLang="zh-CN" sz="1600" b="1" i="1">
                            <a:latin typeface="Cambria Math" panose="02040503050406030204" pitchFamily="18" charset="0"/>
                            <a:ea typeface="微软雅黑" panose="020B0503020204020204" pitchFamily="34" charset="-122"/>
                            <a:cs typeface="微软雅黑" panose="020B0503020204020204" pitchFamily="34" charset="-122"/>
                          </a:rPr>
                        </m:ctrlPr>
                      </m:sSubPr>
                      <m:e>
                        <m:r>
                          <a:rPr lang="en-US" altLang="zh-CN" sz="1600" b="1" i="1">
                            <a:latin typeface="Cambria Math" panose="02040503050406030204" pitchFamily="18" charset="0"/>
                            <a:ea typeface="微软雅黑" panose="020B0503020204020204" pitchFamily="34" charset="-122"/>
                            <a:cs typeface="微软雅黑" panose="020B0503020204020204" pitchFamily="34" charset="-122"/>
                          </a:rPr>
                          <m:t>𝓓</m:t>
                        </m:r>
                      </m:e>
                      <m:sub>
                        <m:r>
                          <a:rPr lang="en-US" altLang="zh-CN" sz="1600" b="1" i="1">
                            <a:latin typeface="Cambria Math" panose="02040503050406030204" pitchFamily="18" charset="0"/>
                            <a:ea typeface="微软雅黑" panose="020B0503020204020204" pitchFamily="34" charset="-122"/>
                            <a:cs typeface="微软雅黑" panose="020B0503020204020204" pitchFamily="34" charset="-122"/>
                          </a:rPr>
                          <m:t>𝒂𝒍</m:t>
                        </m:r>
                      </m:sub>
                    </m:sSub>
                  </m:oMath>
                </a14:m>
                <a:endParaRPr lang="zh-CN" altLang="zh-CN" sz="1600" b="1" dirty="0">
                  <a:latin typeface="微软雅黑" panose="020B0503020204020204" pitchFamily="34" charset="-122"/>
                  <a:ea typeface="微软雅黑" panose="020B0503020204020204" pitchFamily="34" charset="-122"/>
                  <a:cs typeface="微软雅黑" panose="020B0503020204020204" pitchFamily="34" charset="-122"/>
                </a:endParaRPr>
              </a:p>
            </p:txBody>
          </p:sp>
        </mc:Choice>
        <mc:Fallback xmlns="">
          <p:sp>
            <p:nvSpPr>
              <p:cNvPr id="2" name="文本框 1"/>
              <p:cNvSpPr txBox="1">
                <a:spLocks noRot="1" noChangeAspect="1" noMove="1" noResize="1" noEditPoints="1" noAdjustHandles="1" noChangeArrowheads="1" noChangeShapeType="1" noTextEdit="1"/>
              </p:cNvSpPr>
              <p:nvPr/>
            </p:nvSpPr>
            <p:spPr>
              <a:xfrm>
                <a:off x="1935480" y="1668145"/>
                <a:ext cx="3106420" cy="338554"/>
              </a:xfrm>
              <a:prstGeom prst="rect">
                <a:avLst/>
              </a:prstGeom>
              <a:blipFill>
                <a:blip r:embed="rId4"/>
                <a:stretch>
                  <a:fillRect l="-1179" t="-5455" b="-2363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本框 6"/>
              <p:cNvSpPr txBox="1"/>
              <p:nvPr/>
            </p:nvSpPr>
            <p:spPr>
              <a:xfrm>
                <a:off x="1935480" y="3740150"/>
                <a:ext cx="3106420" cy="624915"/>
              </a:xfrm>
              <a:prstGeom prst="rect">
                <a:avLst/>
              </a:prstGeom>
            </p:spPr>
            <p:txBody>
              <a:bodyPr wrap="square">
                <a:spAutoFit/>
              </a:bodyPr>
              <a:lstStyle/>
              <a:p>
                <a:r>
                  <a:rPr lang="zh-CN" altLang="en-US" sz="1600" b="1" dirty="0">
                    <a:latin typeface="微软雅黑" panose="020B0503020204020204" pitchFamily="34" charset="-122"/>
                    <a:ea typeface="微软雅黑" panose="020B0503020204020204" pitchFamily="34" charset="-122"/>
                    <a:cs typeface="微软雅黑" panose="020B0503020204020204" pitchFamily="34" charset="-122"/>
                  </a:rPr>
                  <a:t>非对齐样本：</a:t>
                </a:r>
                <a:r>
                  <a:rPr lang="en-US" altLang="zh-CN" sz="1600" b="1" dirty="0">
                    <a:latin typeface="微软雅黑" panose="020B0503020204020204" pitchFamily="34" charset="-122"/>
                    <a:ea typeface="微软雅黑" panose="020B0503020204020204" pitchFamily="34" charset="-122"/>
                    <a:cs typeface="微软雅黑" panose="020B0503020204020204" pitchFamily="34" charset="-122"/>
                  </a:rPr>
                  <a:t>A</a:t>
                </a:r>
                <a:r>
                  <a:rPr lang="zh-CN" altLang="en-US" sz="1600" b="1" dirty="0">
                    <a:latin typeface="微软雅黑" panose="020B0503020204020204" pitchFamily="34" charset="-122"/>
                    <a:ea typeface="微软雅黑" panose="020B0503020204020204" pitchFamily="34" charset="-122"/>
                    <a:cs typeface="微软雅黑" panose="020B0503020204020204" pitchFamily="34" charset="-122"/>
                  </a:rPr>
                  <a:t>方独有</a:t>
                </a:r>
                <a14:m>
                  <m:oMath xmlns:m="http://schemas.openxmlformats.org/officeDocument/2006/math">
                    <m:sSubSup>
                      <m:sSubSupPr>
                        <m:ctrlPr>
                          <a:rPr lang="zh-CN" altLang="zh-CN" sz="1600" b="1" i="1">
                            <a:latin typeface="Cambria Math" panose="02040503050406030204" pitchFamily="18" charset="0"/>
                            <a:ea typeface="微软雅黑" panose="020B0503020204020204" pitchFamily="34" charset="-122"/>
                            <a:cs typeface="微软雅黑" panose="020B0503020204020204" pitchFamily="34" charset="-122"/>
                          </a:rPr>
                        </m:ctrlPr>
                      </m:sSubSupPr>
                      <m:e>
                        <m:r>
                          <a:rPr lang="en-US" altLang="zh-CN" sz="1600" b="1" i="1">
                            <a:latin typeface="Cambria Math" panose="02040503050406030204" pitchFamily="18" charset="0"/>
                            <a:ea typeface="微软雅黑" panose="020B0503020204020204" pitchFamily="34" charset="-122"/>
                            <a:cs typeface="微软雅黑" panose="020B0503020204020204" pitchFamily="34" charset="-122"/>
                          </a:rPr>
                          <m:t>𝓓</m:t>
                        </m:r>
                      </m:e>
                      <m:sub>
                        <m:r>
                          <a:rPr lang="en-US" altLang="zh-CN" sz="1600" b="1" i="1">
                            <a:latin typeface="Cambria Math" panose="02040503050406030204" pitchFamily="18" charset="0"/>
                            <a:ea typeface="微软雅黑" panose="020B0503020204020204" pitchFamily="34" charset="-122"/>
                            <a:cs typeface="微软雅黑" panose="020B0503020204020204" pitchFamily="34" charset="-122"/>
                          </a:rPr>
                          <m:t>𝒏𝒍</m:t>
                        </m:r>
                      </m:sub>
                      <m:sup>
                        <m:r>
                          <a:rPr lang="en-US" altLang="zh-CN" sz="1600" b="1" i="1">
                            <a:latin typeface="Cambria Math" panose="02040503050406030204" pitchFamily="18" charset="0"/>
                            <a:ea typeface="微软雅黑" panose="020B0503020204020204" pitchFamily="34" charset="-122"/>
                            <a:cs typeface="微软雅黑" panose="020B0503020204020204" pitchFamily="34" charset="-122"/>
                          </a:rPr>
                          <m:t>𝑨</m:t>
                        </m:r>
                      </m:sup>
                    </m:sSubSup>
                  </m:oMath>
                </a14:m>
                <a:r>
                  <a:rPr lang="zh-CN" altLang="en-US" sz="1600" b="1" dirty="0">
                    <a:latin typeface="微软雅黑" panose="020B0503020204020204" pitchFamily="34" charset="-122"/>
                    <a:ea typeface="微软雅黑" panose="020B0503020204020204" pitchFamily="34" charset="-122"/>
                    <a:cs typeface="微软雅黑" panose="020B0503020204020204" pitchFamily="34" charset="-122"/>
                  </a:rPr>
                  <a:t>和</a:t>
                </a:r>
                <a:r>
                  <a:rPr lang="en-US" altLang="zh-CN" sz="1600" b="1" dirty="0">
                    <a:latin typeface="微软雅黑" panose="020B0503020204020204" pitchFamily="34" charset="-122"/>
                    <a:ea typeface="微软雅黑" panose="020B0503020204020204" pitchFamily="34" charset="-122"/>
                    <a:cs typeface="微软雅黑" panose="020B0503020204020204" pitchFamily="34" charset="-122"/>
                  </a:rPr>
                  <a:t>B</a:t>
                </a:r>
                <a:r>
                  <a:rPr lang="zh-CN" altLang="en-US" sz="1600" b="1" dirty="0">
                    <a:latin typeface="微软雅黑" panose="020B0503020204020204" pitchFamily="34" charset="-122"/>
                    <a:ea typeface="微软雅黑" panose="020B0503020204020204" pitchFamily="34" charset="-122"/>
                    <a:cs typeface="微软雅黑" panose="020B0503020204020204" pitchFamily="34" charset="-122"/>
                  </a:rPr>
                  <a:t>方独有</a:t>
                </a:r>
                <a14:m>
                  <m:oMath xmlns:m="http://schemas.openxmlformats.org/officeDocument/2006/math">
                    <m:sSubSup>
                      <m:sSubSupPr>
                        <m:ctrlPr>
                          <a:rPr lang="zh-CN" altLang="zh-CN" sz="1600" b="1" i="1">
                            <a:latin typeface="Cambria Math" panose="02040503050406030204" pitchFamily="18" charset="0"/>
                            <a:ea typeface="微软雅黑" panose="020B0503020204020204" pitchFamily="34" charset="-122"/>
                            <a:cs typeface="微软雅黑" panose="020B0503020204020204" pitchFamily="34" charset="-122"/>
                          </a:rPr>
                        </m:ctrlPr>
                      </m:sSubSupPr>
                      <m:e>
                        <m:r>
                          <a:rPr lang="en-US" altLang="zh-CN" sz="1600" b="1" i="1">
                            <a:latin typeface="Cambria Math" panose="02040503050406030204" pitchFamily="18" charset="0"/>
                            <a:ea typeface="微软雅黑" panose="020B0503020204020204" pitchFamily="34" charset="-122"/>
                            <a:cs typeface="微软雅黑" panose="020B0503020204020204" pitchFamily="34" charset="-122"/>
                          </a:rPr>
                          <m:t>𝓓</m:t>
                        </m:r>
                      </m:e>
                      <m:sub>
                        <m:r>
                          <a:rPr lang="en-US" altLang="zh-CN" sz="1600" b="1" i="1">
                            <a:latin typeface="Cambria Math" panose="02040503050406030204" pitchFamily="18" charset="0"/>
                            <a:ea typeface="微软雅黑" panose="020B0503020204020204" pitchFamily="34" charset="-122"/>
                            <a:cs typeface="微软雅黑" panose="020B0503020204020204" pitchFamily="34" charset="-122"/>
                          </a:rPr>
                          <m:t>𝒏𝒍</m:t>
                        </m:r>
                      </m:sub>
                      <m:sup>
                        <m:r>
                          <a:rPr lang="en-US" altLang="zh-CN" sz="1600" b="1" i="1">
                            <a:latin typeface="Cambria Math" panose="02040503050406030204" pitchFamily="18" charset="0"/>
                            <a:ea typeface="微软雅黑" panose="020B0503020204020204" pitchFamily="34" charset="-122"/>
                            <a:cs typeface="微软雅黑" panose="020B0503020204020204" pitchFamily="34" charset="-122"/>
                          </a:rPr>
                          <m:t>𝑩</m:t>
                        </m:r>
                      </m:sup>
                    </m:sSubSup>
                  </m:oMath>
                </a14:m>
                <a:r>
                  <a:rPr lang="zh-CN" altLang="en-US" sz="1600" b="1" dirty="0">
                    <a:latin typeface="微软雅黑" panose="020B0503020204020204" pitchFamily="34" charset="-122"/>
                    <a:ea typeface="微软雅黑" panose="020B0503020204020204" pitchFamily="34" charset="-122"/>
                    <a:cs typeface="微软雅黑" panose="020B0503020204020204" pitchFamily="34" charset="-122"/>
                  </a:rPr>
                  <a:t>的样本</a:t>
                </a:r>
              </a:p>
            </p:txBody>
          </p:sp>
        </mc:Choice>
        <mc:Fallback xmlns="">
          <p:sp>
            <p:nvSpPr>
              <p:cNvPr id="7" name="文本框 6"/>
              <p:cNvSpPr txBox="1">
                <a:spLocks noRot="1" noChangeAspect="1" noMove="1" noResize="1" noEditPoints="1" noAdjustHandles="1" noChangeArrowheads="1" noChangeShapeType="1" noTextEdit="1"/>
              </p:cNvSpPr>
              <p:nvPr/>
            </p:nvSpPr>
            <p:spPr>
              <a:xfrm>
                <a:off x="1935480" y="3740150"/>
                <a:ext cx="3106420" cy="624915"/>
              </a:xfrm>
              <a:prstGeom prst="rect">
                <a:avLst/>
              </a:prstGeom>
              <a:blipFill>
                <a:blip r:embed="rId5"/>
                <a:stretch>
                  <a:fillRect l="-1179" b="-11765"/>
                </a:stretch>
              </a:blipFill>
            </p:spPr>
            <p:txBody>
              <a:bodyPr/>
              <a:lstStyle/>
              <a:p>
                <a:r>
                  <a:rPr lang="zh-CN" altLang="en-US">
                    <a:noFill/>
                  </a:rPr>
                  <a:t> </a:t>
                </a:r>
              </a:p>
            </p:txBody>
          </p:sp>
        </mc:Fallback>
      </mc:AlternateContent>
      <p:pic>
        <p:nvPicPr>
          <p:cNvPr id="72" name="IM 72"/>
          <p:cNvPicPr/>
          <p:nvPr/>
        </p:nvPicPr>
        <p:blipFill>
          <a:blip r:embed="rId6"/>
          <a:srcRect/>
          <a:stretch/>
        </p:blipFill>
        <p:spPr>
          <a:xfrm>
            <a:off x="8728995" y="1962957"/>
            <a:ext cx="2517775" cy="1293593"/>
          </a:xfrm>
          <a:prstGeom prst="rect">
            <a:avLst/>
          </a:prstGeom>
        </p:spPr>
      </p:pic>
      <p:pic>
        <p:nvPicPr>
          <p:cNvPr id="74" name="IM 74"/>
          <p:cNvPicPr/>
          <p:nvPr/>
        </p:nvPicPr>
        <p:blipFill>
          <a:blip r:embed="rId7"/>
          <a:srcRect/>
          <a:stretch/>
        </p:blipFill>
        <p:spPr>
          <a:xfrm>
            <a:off x="5738145" y="1906394"/>
            <a:ext cx="2621280" cy="1350156"/>
          </a:xfrm>
          <a:prstGeom prst="rect">
            <a:avLst/>
          </a:prstGeom>
        </p:spPr>
      </p:pic>
      <p:cxnSp>
        <p:nvCxnSpPr>
          <p:cNvPr id="28" name="直接连接符 27"/>
          <p:cNvCxnSpPr/>
          <p:nvPr/>
        </p:nvCxnSpPr>
        <p:spPr>
          <a:xfrm>
            <a:off x="5433695" y="3867150"/>
            <a:ext cx="6223000" cy="0"/>
          </a:xfrm>
          <a:prstGeom prst="line">
            <a:avLst/>
          </a:prstGeom>
        </p:spPr>
        <p:style>
          <a:lnRef idx="2">
            <a:schemeClr val="accent1"/>
          </a:lnRef>
          <a:fillRef idx="0">
            <a:srgbClr val="FFFFFF"/>
          </a:fillRef>
          <a:effectRef idx="0">
            <a:srgbClr val="FFFFFF"/>
          </a:effectRef>
          <a:fontRef idx="minor">
            <a:schemeClr val="tx1"/>
          </a:fontRef>
        </p:style>
      </p:cxnSp>
      <p:sp>
        <p:nvSpPr>
          <p:cNvPr id="29" name="文本框 28"/>
          <p:cNvSpPr txBox="1"/>
          <p:nvPr/>
        </p:nvSpPr>
        <p:spPr>
          <a:xfrm>
            <a:off x="5490210" y="4086860"/>
            <a:ext cx="6153785" cy="725170"/>
          </a:xfrm>
          <a:prstGeom prst="rect">
            <a:avLst/>
          </a:prstGeom>
          <a:noFill/>
        </p:spPr>
        <p:txBody>
          <a:bodyPr wrap="square" rtlCol="0">
            <a:noAutofit/>
          </a:bodyPr>
          <a:lstStyle/>
          <a:p>
            <a:r>
              <a:rPr lang="zh-CN" altLang="en-US" b="1"/>
              <a:t>核心问题：</a:t>
            </a:r>
            <a:r>
              <a:rPr lang="zh-CN" altLang="en-US"/>
              <a:t>传统</a:t>
            </a:r>
            <a:r>
              <a:rPr lang="en-US" altLang="zh-CN"/>
              <a:t>VFL</a:t>
            </a:r>
            <a:r>
              <a:rPr lang="zh-CN" altLang="en-US"/>
              <a:t>仅用对齐样本训练，浪费了大量非对齐样本，特别是对齐样本少时性能受限</a:t>
            </a:r>
          </a:p>
        </p:txBody>
      </p:sp>
      <p:grpSp>
        <p:nvGrpSpPr>
          <p:cNvPr id="56" name="组合 55"/>
          <p:cNvGrpSpPr/>
          <p:nvPr/>
        </p:nvGrpSpPr>
        <p:grpSpPr>
          <a:xfrm>
            <a:off x="5587365" y="4908550"/>
            <a:ext cx="6069330" cy="1693545"/>
            <a:chOff x="11144" y="7730"/>
            <a:chExt cx="6911" cy="2667"/>
          </a:xfrm>
        </p:grpSpPr>
        <p:sp>
          <p:nvSpPr>
            <p:cNvPr id="51" name="圆角矩形 50"/>
            <p:cNvSpPr/>
            <p:nvPr/>
          </p:nvSpPr>
          <p:spPr>
            <a:xfrm>
              <a:off x="11144" y="8176"/>
              <a:ext cx="6909" cy="2221"/>
            </a:xfrm>
            <a:prstGeom prst="roundRect">
              <a:avLst>
                <a:gd name="adj" fmla="val 0"/>
              </a:avLst>
            </a:prstGeom>
            <a:solidFill>
              <a:schemeClr val="bg1">
                <a:lumMod val="95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49" name="矩形 48"/>
            <p:cNvSpPr/>
            <p:nvPr/>
          </p:nvSpPr>
          <p:spPr>
            <a:xfrm>
              <a:off x="11144" y="7730"/>
              <a:ext cx="6911" cy="734"/>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50" name="文本框 49"/>
            <p:cNvSpPr txBox="1"/>
            <p:nvPr/>
          </p:nvSpPr>
          <p:spPr>
            <a:xfrm>
              <a:off x="11144" y="7794"/>
              <a:ext cx="6909" cy="820"/>
            </a:xfrm>
            <a:prstGeom prst="rect">
              <a:avLst/>
            </a:prstGeom>
            <a:noFill/>
          </p:spPr>
          <p:txBody>
            <a:bodyPr wrap="square" rtlCol="0">
              <a:noAutofit/>
            </a:bodyPr>
            <a:lstStyle/>
            <a:p>
              <a:pPr algn="ctr"/>
              <a:r>
                <a:rPr lang="zh-CN" altLang="en-US">
                  <a:solidFill>
                    <a:schemeClr val="bg1"/>
                  </a:solidFill>
                  <a:latin typeface="微软雅黑" panose="020B0503020204020204" pitchFamily="34" charset="-122"/>
                  <a:ea typeface="微软雅黑" panose="020B0503020204020204" pitchFamily="34" charset="-122"/>
                </a:rPr>
                <a:t>解决思路</a:t>
              </a:r>
            </a:p>
          </p:txBody>
        </p:sp>
        <p:sp>
          <p:nvSpPr>
            <p:cNvPr id="47" name="文本框 46"/>
            <p:cNvSpPr txBox="1"/>
            <p:nvPr/>
          </p:nvSpPr>
          <p:spPr>
            <a:xfrm>
              <a:off x="11144" y="8628"/>
              <a:ext cx="6896" cy="1655"/>
            </a:xfrm>
            <a:prstGeom prst="rect">
              <a:avLst/>
            </a:prstGeom>
            <a:noFill/>
          </p:spPr>
          <p:txBody>
            <a:bodyPr wrap="square" rtlCol="0">
              <a:spAutoFit/>
            </a:bodyPr>
            <a:lstStyle/>
            <a:p>
              <a:pPr marL="285750" indent="-285750">
                <a:lnSpc>
                  <a:spcPct val="130000"/>
                </a:lnSpc>
                <a:buFont typeface="Arial" panose="020B0604020202020204" pitchFamily="34" charset="0"/>
                <a:buChar char="•"/>
              </a:pPr>
              <a:r>
                <a:rPr lang="en-US" altLang="zh-CN" sz="1600">
                  <a:latin typeface="微软雅黑" panose="020B0503020204020204" pitchFamily="34" charset="-122"/>
                  <a:ea typeface="微软雅黑" panose="020B0503020204020204" pitchFamily="34" charset="-122"/>
                </a:rPr>
                <a:t>FedPSG-PUM</a:t>
              </a:r>
              <a:r>
                <a:rPr lang="zh-CN" altLang="en-US" sz="1600">
                  <a:latin typeface="微软雅黑" panose="020B0503020204020204" pitchFamily="34" charset="-122"/>
                  <a:ea typeface="微软雅黑" panose="020B0503020204020204" pitchFamily="34" charset="-122"/>
                </a:rPr>
                <a:t>方法将对齐样本视为有标签数据，非对齐样本视为无标签数据，结合半监督学习与数据生成技术来补全特征，提高数据利用率</a:t>
              </a:r>
            </a:p>
          </p:txBody>
        </p:sp>
      </p:grpSp>
      <p:graphicFrame>
        <p:nvGraphicFramePr>
          <p:cNvPr id="6" name="对象 5">
            <a:extLst>
              <a:ext uri="{FF2B5EF4-FFF2-40B4-BE49-F238E27FC236}">
                <a16:creationId xmlns:a16="http://schemas.microsoft.com/office/drawing/2014/main" id="{20D5BE20-C741-4E4F-A515-9E05A3159491}"/>
              </a:ext>
            </a:extLst>
          </p:cNvPr>
          <p:cNvGraphicFramePr>
            <a:graphicFrameLocks noChangeAspect="1"/>
          </p:cNvGraphicFramePr>
          <p:nvPr>
            <p:extLst>
              <p:ext uri="{D42A27DB-BD31-4B8C-83A1-F6EECF244321}">
                <p14:modId xmlns:p14="http://schemas.microsoft.com/office/powerpoint/2010/main" val="2208416994"/>
              </p:ext>
            </p:extLst>
          </p:nvPr>
        </p:nvGraphicFramePr>
        <p:xfrm>
          <a:off x="2054956" y="2211112"/>
          <a:ext cx="2166768" cy="400188"/>
        </p:xfrm>
        <a:graphic>
          <a:graphicData uri="http://schemas.openxmlformats.org/presentationml/2006/ole">
            <mc:AlternateContent xmlns:mc="http://schemas.openxmlformats.org/markup-compatibility/2006">
              <mc:Choice xmlns:v="urn:schemas-microsoft-com:vml" Requires="v">
                <p:oleObj spid="_x0000_s3909" name="Equation" r:id="rId8" imgW="1556165" imgH="287791" progId="Equation.DSMT4">
                  <p:embed/>
                </p:oleObj>
              </mc:Choice>
              <mc:Fallback>
                <p:oleObj name="Equation" r:id="rId8" imgW="1556165" imgH="287791" progId="Equation.DSMT4">
                  <p:embed/>
                  <p:pic>
                    <p:nvPicPr>
                      <p:cNvPr id="0" name=""/>
                      <p:cNvPicPr/>
                      <p:nvPr/>
                    </p:nvPicPr>
                    <p:blipFill>
                      <a:blip r:embed="rId9"/>
                      <a:stretch>
                        <a:fillRect/>
                      </a:stretch>
                    </p:blipFill>
                    <p:spPr>
                      <a:xfrm>
                        <a:off x="2054956" y="2211112"/>
                        <a:ext cx="2166768" cy="400188"/>
                      </a:xfrm>
                      <a:prstGeom prst="rect">
                        <a:avLst/>
                      </a:prstGeom>
                    </p:spPr>
                  </p:pic>
                </p:oleObj>
              </mc:Fallback>
            </mc:AlternateContent>
          </a:graphicData>
        </a:graphic>
      </p:graphicFrame>
      <p:sp>
        <p:nvSpPr>
          <p:cNvPr id="32" name="文本框 31">
            <a:extLst>
              <a:ext uri="{FF2B5EF4-FFF2-40B4-BE49-F238E27FC236}">
                <a16:creationId xmlns:a16="http://schemas.microsoft.com/office/drawing/2014/main" id="{619DA9B6-7F6C-462E-89BD-B0C5422A2F4F}"/>
              </a:ext>
            </a:extLst>
          </p:cNvPr>
          <p:cNvSpPr txBox="1"/>
          <p:nvPr/>
        </p:nvSpPr>
        <p:spPr>
          <a:xfrm>
            <a:off x="4361610" y="2231322"/>
            <a:ext cx="983012" cy="369332"/>
          </a:xfrm>
          <a:prstGeom prst="rect">
            <a:avLst/>
          </a:prstGeom>
          <a:noFill/>
        </p:spPr>
        <p:txBody>
          <a:bodyPr wrap="square">
            <a:spAutoFit/>
          </a:bodyPr>
          <a:lstStyle/>
          <a:p>
            <a:r>
              <a:rPr lang="zh-CN" altLang="en-US" dirty="0">
                <a:latin typeface="微软雅黑" panose="020B0503020204020204" pitchFamily="34" charset="-122"/>
                <a:ea typeface="微软雅黑" panose="020B0503020204020204" pitchFamily="34" charset="-122"/>
              </a:rPr>
              <a:t>（</a:t>
            </a:r>
            <a:r>
              <a:rPr lang="en-US" altLang="zh-CN" dirty="0">
                <a:solidFill>
                  <a:srgbClr val="FF0000"/>
                </a:solidFill>
                <a:latin typeface="微软雅黑" panose="020B0503020204020204" pitchFamily="34" charset="-122"/>
                <a:ea typeface="微软雅黑" panose="020B0503020204020204" pitchFamily="34" charset="-122"/>
              </a:rPr>
              <a:t>4-3</a:t>
            </a:r>
            <a:r>
              <a:rPr lang="zh-CN" altLang="en-US" dirty="0">
                <a:latin typeface="微软雅黑" panose="020B0503020204020204" pitchFamily="34" charset="-122"/>
                <a:ea typeface="微软雅黑" panose="020B0503020204020204" pitchFamily="34" charset="-122"/>
              </a:rPr>
              <a:t>）</a:t>
            </a:r>
            <a:endParaRPr lang="zh-CN" altLang="en-US" dirty="0"/>
          </a:p>
        </p:txBody>
      </p:sp>
      <p:graphicFrame>
        <p:nvGraphicFramePr>
          <p:cNvPr id="10" name="对象 9">
            <a:extLst>
              <a:ext uri="{FF2B5EF4-FFF2-40B4-BE49-F238E27FC236}">
                <a16:creationId xmlns:a16="http://schemas.microsoft.com/office/drawing/2014/main" id="{AFCFD3E0-5D9C-47B1-808B-1CB4659CC084}"/>
              </a:ext>
            </a:extLst>
          </p:cNvPr>
          <p:cNvGraphicFramePr>
            <a:graphicFrameLocks noChangeAspect="1"/>
          </p:cNvGraphicFramePr>
          <p:nvPr>
            <p:extLst>
              <p:ext uri="{D42A27DB-BD31-4B8C-83A1-F6EECF244321}">
                <p14:modId xmlns:p14="http://schemas.microsoft.com/office/powerpoint/2010/main" val="196100298"/>
              </p:ext>
            </p:extLst>
          </p:nvPr>
        </p:nvGraphicFramePr>
        <p:xfrm>
          <a:off x="2054956" y="3232394"/>
          <a:ext cx="1793144" cy="410834"/>
        </p:xfrm>
        <a:graphic>
          <a:graphicData uri="http://schemas.openxmlformats.org/presentationml/2006/ole">
            <mc:AlternateContent xmlns:mc="http://schemas.openxmlformats.org/markup-compatibility/2006">
              <mc:Choice xmlns:v="urn:schemas-microsoft-com:vml" Requires="v">
                <p:oleObj spid="_x0000_s3910" name="Equation" r:id="rId10" imgW="1253509" imgH="287791" progId="Equation.DSMT4">
                  <p:embed/>
                </p:oleObj>
              </mc:Choice>
              <mc:Fallback>
                <p:oleObj name="Equation" r:id="rId10" imgW="1253509" imgH="287791" progId="Equation.DSMT4">
                  <p:embed/>
                  <p:pic>
                    <p:nvPicPr>
                      <p:cNvPr id="0" name=""/>
                      <p:cNvPicPr/>
                      <p:nvPr/>
                    </p:nvPicPr>
                    <p:blipFill>
                      <a:blip r:embed="rId11"/>
                      <a:stretch>
                        <a:fillRect/>
                      </a:stretch>
                    </p:blipFill>
                    <p:spPr>
                      <a:xfrm>
                        <a:off x="2054956" y="3232394"/>
                        <a:ext cx="1793144" cy="410834"/>
                      </a:xfrm>
                      <a:prstGeom prst="rect">
                        <a:avLst/>
                      </a:prstGeom>
                    </p:spPr>
                  </p:pic>
                </p:oleObj>
              </mc:Fallback>
            </mc:AlternateContent>
          </a:graphicData>
        </a:graphic>
      </p:graphicFrame>
      <p:sp>
        <p:nvSpPr>
          <p:cNvPr id="34" name="文本框 33">
            <a:extLst>
              <a:ext uri="{FF2B5EF4-FFF2-40B4-BE49-F238E27FC236}">
                <a16:creationId xmlns:a16="http://schemas.microsoft.com/office/drawing/2014/main" id="{3311E5EB-CA9D-4E11-B746-2900F9A81B86}"/>
              </a:ext>
            </a:extLst>
          </p:cNvPr>
          <p:cNvSpPr txBox="1"/>
          <p:nvPr/>
        </p:nvSpPr>
        <p:spPr>
          <a:xfrm>
            <a:off x="4361610" y="3240414"/>
            <a:ext cx="983012" cy="369332"/>
          </a:xfrm>
          <a:prstGeom prst="rect">
            <a:avLst/>
          </a:prstGeom>
          <a:noFill/>
        </p:spPr>
        <p:txBody>
          <a:bodyPr wrap="square">
            <a:spAutoFit/>
          </a:bodyPr>
          <a:lstStyle/>
          <a:p>
            <a:r>
              <a:rPr lang="zh-CN" altLang="en-US" dirty="0">
                <a:latin typeface="微软雅黑" panose="020B0503020204020204" pitchFamily="34" charset="-122"/>
                <a:ea typeface="微软雅黑" panose="020B0503020204020204" pitchFamily="34" charset="-122"/>
              </a:rPr>
              <a:t>（</a:t>
            </a:r>
            <a:r>
              <a:rPr lang="en-US" altLang="zh-CN" dirty="0">
                <a:solidFill>
                  <a:srgbClr val="FF0000"/>
                </a:solidFill>
                <a:latin typeface="微软雅黑" panose="020B0503020204020204" pitchFamily="34" charset="-122"/>
                <a:ea typeface="微软雅黑" panose="020B0503020204020204" pitchFamily="34" charset="-122"/>
              </a:rPr>
              <a:t>4-5</a:t>
            </a:r>
            <a:r>
              <a:rPr lang="zh-CN" altLang="en-US" dirty="0">
                <a:latin typeface="微软雅黑" panose="020B0503020204020204" pitchFamily="34" charset="-122"/>
                <a:ea typeface="微软雅黑" panose="020B0503020204020204" pitchFamily="34" charset="-122"/>
              </a:rPr>
              <a:t>）</a:t>
            </a:r>
            <a:endParaRPr lang="zh-CN" altLang="en-US" dirty="0"/>
          </a:p>
        </p:txBody>
      </p:sp>
      <p:graphicFrame>
        <p:nvGraphicFramePr>
          <p:cNvPr id="11" name="对象 10">
            <a:extLst>
              <a:ext uri="{FF2B5EF4-FFF2-40B4-BE49-F238E27FC236}">
                <a16:creationId xmlns:a16="http://schemas.microsoft.com/office/drawing/2014/main" id="{7B3059CD-5C03-4DF4-BDCE-D7205025F372}"/>
              </a:ext>
            </a:extLst>
          </p:cNvPr>
          <p:cNvGraphicFramePr>
            <a:graphicFrameLocks noChangeAspect="1"/>
          </p:cNvGraphicFramePr>
          <p:nvPr>
            <p:extLst>
              <p:ext uri="{D42A27DB-BD31-4B8C-83A1-F6EECF244321}">
                <p14:modId xmlns:p14="http://schemas.microsoft.com/office/powerpoint/2010/main" val="4081855774"/>
              </p:ext>
            </p:extLst>
          </p:nvPr>
        </p:nvGraphicFramePr>
        <p:xfrm>
          <a:off x="2054956" y="2697499"/>
          <a:ext cx="1551844" cy="448696"/>
        </p:xfrm>
        <a:graphic>
          <a:graphicData uri="http://schemas.openxmlformats.org/presentationml/2006/ole">
            <mc:AlternateContent xmlns:mc="http://schemas.openxmlformats.org/markup-compatibility/2006">
              <mc:Choice xmlns:v="urn:schemas-microsoft-com:vml" Requires="v">
                <p:oleObj spid="_x0000_s3911" name="Equation" r:id="rId12" imgW="994148" imgH="287791" progId="Equation.DSMT4">
                  <p:embed/>
                </p:oleObj>
              </mc:Choice>
              <mc:Fallback>
                <p:oleObj name="Equation" r:id="rId12" imgW="994148" imgH="287791" progId="Equation.DSMT4">
                  <p:embed/>
                  <p:pic>
                    <p:nvPicPr>
                      <p:cNvPr id="0" name=""/>
                      <p:cNvPicPr/>
                      <p:nvPr/>
                    </p:nvPicPr>
                    <p:blipFill>
                      <a:blip r:embed="rId13"/>
                      <a:stretch>
                        <a:fillRect/>
                      </a:stretch>
                    </p:blipFill>
                    <p:spPr>
                      <a:xfrm>
                        <a:off x="2054956" y="2697499"/>
                        <a:ext cx="1551844" cy="448696"/>
                      </a:xfrm>
                      <a:prstGeom prst="rect">
                        <a:avLst/>
                      </a:prstGeom>
                    </p:spPr>
                  </p:pic>
                </p:oleObj>
              </mc:Fallback>
            </mc:AlternateContent>
          </a:graphicData>
        </a:graphic>
      </p:graphicFrame>
      <p:sp>
        <p:nvSpPr>
          <p:cNvPr id="36" name="文本框 35">
            <a:extLst>
              <a:ext uri="{FF2B5EF4-FFF2-40B4-BE49-F238E27FC236}">
                <a16:creationId xmlns:a16="http://schemas.microsoft.com/office/drawing/2014/main" id="{C2B6D945-4462-42F6-A741-9E735A010577}"/>
              </a:ext>
            </a:extLst>
          </p:cNvPr>
          <p:cNvSpPr txBox="1"/>
          <p:nvPr/>
        </p:nvSpPr>
        <p:spPr>
          <a:xfrm>
            <a:off x="4361610" y="2733486"/>
            <a:ext cx="983012" cy="369332"/>
          </a:xfrm>
          <a:prstGeom prst="rect">
            <a:avLst/>
          </a:prstGeom>
          <a:noFill/>
        </p:spPr>
        <p:txBody>
          <a:bodyPr wrap="square">
            <a:spAutoFit/>
          </a:bodyPr>
          <a:lstStyle/>
          <a:p>
            <a:r>
              <a:rPr lang="zh-CN" altLang="en-US" dirty="0">
                <a:latin typeface="微软雅黑" panose="020B0503020204020204" pitchFamily="34" charset="-122"/>
                <a:ea typeface="微软雅黑" panose="020B0503020204020204" pitchFamily="34" charset="-122"/>
              </a:rPr>
              <a:t>（</a:t>
            </a:r>
            <a:r>
              <a:rPr lang="en-US" altLang="zh-CN" dirty="0">
                <a:solidFill>
                  <a:srgbClr val="FF0000"/>
                </a:solidFill>
                <a:latin typeface="微软雅黑" panose="020B0503020204020204" pitchFamily="34" charset="-122"/>
                <a:ea typeface="微软雅黑" panose="020B0503020204020204" pitchFamily="34" charset="-122"/>
              </a:rPr>
              <a:t>4-4</a:t>
            </a:r>
            <a:r>
              <a:rPr lang="zh-CN" altLang="en-US" dirty="0">
                <a:latin typeface="微软雅黑" panose="020B0503020204020204" pitchFamily="34" charset="-122"/>
                <a:ea typeface="微软雅黑" panose="020B0503020204020204" pitchFamily="34" charset="-122"/>
              </a:rPr>
              <a:t>）</a:t>
            </a:r>
            <a:endParaRPr lang="zh-CN" altLang="en-US" dirty="0"/>
          </a:p>
        </p:txBody>
      </p:sp>
      <p:graphicFrame>
        <p:nvGraphicFramePr>
          <p:cNvPr id="13" name="对象 12">
            <a:extLst>
              <a:ext uri="{FF2B5EF4-FFF2-40B4-BE49-F238E27FC236}">
                <a16:creationId xmlns:a16="http://schemas.microsoft.com/office/drawing/2014/main" id="{E77457FB-79BC-47D4-9794-0C5459D21852}"/>
              </a:ext>
            </a:extLst>
          </p:cNvPr>
          <p:cNvGraphicFramePr>
            <a:graphicFrameLocks noChangeAspect="1"/>
          </p:cNvGraphicFramePr>
          <p:nvPr>
            <p:extLst>
              <p:ext uri="{D42A27DB-BD31-4B8C-83A1-F6EECF244321}">
                <p14:modId xmlns:p14="http://schemas.microsoft.com/office/powerpoint/2010/main" val="3230171197"/>
              </p:ext>
            </p:extLst>
          </p:nvPr>
        </p:nvGraphicFramePr>
        <p:xfrm>
          <a:off x="2054956" y="4393940"/>
          <a:ext cx="1516344" cy="484455"/>
        </p:xfrm>
        <a:graphic>
          <a:graphicData uri="http://schemas.openxmlformats.org/presentationml/2006/ole">
            <mc:AlternateContent xmlns:mc="http://schemas.openxmlformats.org/markup-compatibility/2006">
              <mc:Choice xmlns:v="urn:schemas-microsoft-com:vml" Requires="v">
                <p:oleObj spid="_x0000_s3912" name="Equation" r:id="rId14" imgW="994148" imgH="316774" progId="Equation.DSMT4">
                  <p:embed/>
                </p:oleObj>
              </mc:Choice>
              <mc:Fallback>
                <p:oleObj name="Equation" r:id="rId14" imgW="994148" imgH="316774" progId="Equation.DSMT4">
                  <p:embed/>
                  <p:pic>
                    <p:nvPicPr>
                      <p:cNvPr id="0" name=""/>
                      <p:cNvPicPr/>
                      <p:nvPr/>
                    </p:nvPicPr>
                    <p:blipFill>
                      <a:blip r:embed="rId15"/>
                      <a:stretch>
                        <a:fillRect/>
                      </a:stretch>
                    </p:blipFill>
                    <p:spPr>
                      <a:xfrm>
                        <a:off x="2054956" y="4393940"/>
                        <a:ext cx="1516344" cy="484455"/>
                      </a:xfrm>
                      <a:prstGeom prst="rect">
                        <a:avLst/>
                      </a:prstGeom>
                    </p:spPr>
                  </p:pic>
                </p:oleObj>
              </mc:Fallback>
            </mc:AlternateContent>
          </a:graphicData>
        </a:graphic>
      </p:graphicFrame>
      <p:sp>
        <p:nvSpPr>
          <p:cNvPr id="38" name="文本框 37">
            <a:extLst>
              <a:ext uri="{FF2B5EF4-FFF2-40B4-BE49-F238E27FC236}">
                <a16:creationId xmlns:a16="http://schemas.microsoft.com/office/drawing/2014/main" id="{3F3C269A-BFE8-4636-A1E1-FA1A6E80332A}"/>
              </a:ext>
            </a:extLst>
          </p:cNvPr>
          <p:cNvSpPr txBox="1"/>
          <p:nvPr/>
        </p:nvSpPr>
        <p:spPr>
          <a:xfrm>
            <a:off x="4361610" y="4452047"/>
            <a:ext cx="983012" cy="369332"/>
          </a:xfrm>
          <a:prstGeom prst="rect">
            <a:avLst/>
          </a:prstGeom>
          <a:noFill/>
        </p:spPr>
        <p:txBody>
          <a:bodyPr wrap="square">
            <a:spAutoFit/>
          </a:bodyPr>
          <a:lstStyle/>
          <a:p>
            <a:r>
              <a:rPr lang="zh-CN" altLang="en-US" dirty="0">
                <a:latin typeface="微软雅黑" panose="020B0503020204020204" pitchFamily="34" charset="-122"/>
                <a:ea typeface="微软雅黑" panose="020B0503020204020204" pitchFamily="34" charset="-122"/>
              </a:rPr>
              <a:t>（</a:t>
            </a:r>
            <a:r>
              <a:rPr lang="en-US" altLang="zh-CN" dirty="0">
                <a:solidFill>
                  <a:srgbClr val="FF0000"/>
                </a:solidFill>
                <a:latin typeface="微软雅黑" panose="020B0503020204020204" pitchFamily="34" charset="-122"/>
                <a:ea typeface="微软雅黑" panose="020B0503020204020204" pitchFamily="34" charset="-122"/>
              </a:rPr>
              <a:t>4-6</a:t>
            </a:r>
            <a:r>
              <a:rPr lang="zh-CN" altLang="en-US" dirty="0">
                <a:latin typeface="微软雅黑" panose="020B0503020204020204" pitchFamily="34" charset="-122"/>
                <a:ea typeface="微软雅黑" panose="020B0503020204020204" pitchFamily="34" charset="-122"/>
              </a:rPr>
              <a:t>）</a:t>
            </a:r>
            <a:endParaRPr lang="zh-CN" altLang="en-US" dirty="0"/>
          </a:p>
        </p:txBody>
      </p:sp>
      <p:graphicFrame>
        <p:nvGraphicFramePr>
          <p:cNvPr id="15" name="对象 14">
            <a:extLst>
              <a:ext uri="{FF2B5EF4-FFF2-40B4-BE49-F238E27FC236}">
                <a16:creationId xmlns:a16="http://schemas.microsoft.com/office/drawing/2014/main" id="{376E59FA-66F5-4CC4-8BA1-3D772BA4CDE4}"/>
              </a:ext>
            </a:extLst>
          </p:cNvPr>
          <p:cNvGraphicFramePr>
            <a:graphicFrameLocks noChangeAspect="1"/>
          </p:cNvGraphicFramePr>
          <p:nvPr>
            <p:extLst>
              <p:ext uri="{D42A27DB-BD31-4B8C-83A1-F6EECF244321}">
                <p14:modId xmlns:p14="http://schemas.microsoft.com/office/powerpoint/2010/main" val="860036896"/>
              </p:ext>
            </p:extLst>
          </p:nvPr>
        </p:nvGraphicFramePr>
        <p:xfrm>
          <a:off x="2054956" y="5034119"/>
          <a:ext cx="1756410" cy="444661"/>
        </p:xfrm>
        <a:graphic>
          <a:graphicData uri="http://schemas.openxmlformats.org/presentationml/2006/ole">
            <mc:AlternateContent xmlns:mc="http://schemas.openxmlformats.org/markup-compatibility/2006">
              <mc:Choice xmlns:v="urn:schemas-microsoft-com:vml" Requires="v">
                <p:oleObj spid="_x0000_s3913" name="Equation" r:id="rId16" imgW="1253509" imgH="316774" progId="Equation.DSMT4">
                  <p:embed/>
                </p:oleObj>
              </mc:Choice>
              <mc:Fallback>
                <p:oleObj name="Equation" r:id="rId16" imgW="1253509" imgH="316774" progId="Equation.DSMT4">
                  <p:embed/>
                  <p:pic>
                    <p:nvPicPr>
                      <p:cNvPr id="0" name=""/>
                      <p:cNvPicPr/>
                      <p:nvPr/>
                    </p:nvPicPr>
                    <p:blipFill>
                      <a:blip r:embed="rId17"/>
                      <a:stretch>
                        <a:fillRect/>
                      </a:stretch>
                    </p:blipFill>
                    <p:spPr>
                      <a:xfrm>
                        <a:off x="2054956" y="5034119"/>
                        <a:ext cx="1756410" cy="444661"/>
                      </a:xfrm>
                      <a:prstGeom prst="rect">
                        <a:avLst/>
                      </a:prstGeom>
                    </p:spPr>
                  </p:pic>
                </p:oleObj>
              </mc:Fallback>
            </mc:AlternateContent>
          </a:graphicData>
        </a:graphic>
      </p:graphicFrame>
      <p:sp>
        <p:nvSpPr>
          <p:cNvPr id="40" name="文本框 39">
            <a:extLst>
              <a:ext uri="{FF2B5EF4-FFF2-40B4-BE49-F238E27FC236}">
                <a16:creationId xmlns:a16="http://schemas.microsoft.com/office/drawing/2014/main" id="{2F731433-65C4-45CD-A42F-20CA34905F3B}"/>
              </a:ext>
            </a:extLst>
          </p:cNvPr>
          <p:cNvSpPr txBox="1"/>
          <p:nvPr/>
        </p:nvSpPr>
        <p:spPr>
          <a:xfrm>
            <a:off x="4361610" y="5074215"/>
            <a:ext cx="983012" cy="369332"/>
          </a:xfrm>
          <a:prstGeom prst="rect">
            <a:avLst/>
          </a:prstGeom>
          <a:noFill/>
        </p:spPr>
        <p:txBody>
          <a:bodyPr wrap="square">
            <a:spAutoFit/>
          </a:bodyPr>
          <a:lstStyle/>
          <a:p>
            <a:r>
              <a:rPr lang="zh-CN" altLang="en-US" dirty="0">
                <a:latin typeface="微软雅黑" panose="020B0503020204020204" pitchFamily="34" charset="-122"/>
                <a:ea typeface="微软雅黑" panose="020B0503020204020204" pitchFamily="34" charset="-122"/>
              </a:rPr>
              <a:t>（</a:t>
            </a:r>
            <a:r>
              <a:rPr lang="en-US" altLang="zh-CN" dirty="0">
                <a:solidFill>
                  <a:srgbClr val="FF0000"/>
                </a:solidFill>
                <a:latin typeface="微软雅黑" panose="020B0503020204020204" pitchFamily="34" charset="-122"/>
                <a:ea typeface="微软雅黑" panose="020B0503020204020204" pitchFamily="34" charset="-122"/>
              </a:rPr>
              <a:t>4-7</a:t>
            </a:r>
            <a:r>
              <a:rPr lang="zh-CN" altLang="en-US" dirty="0">
                <a:latin typeface="微软雅黑" panose="020B0503020204020204" pitchFamily="34" charset="-122"/>
                <a:ea typeface="微软雅黑" panose="020B0503020204020204" pitchFamily="34" charset="-122"/>
              </a:rPr>
              <a:t>）</a:t>
            </a:r>
            <a:endParaRPr lang="zh-CN" altLang="en-US" dirty="0"/>
          </a:p>
        </p:txBody>
      </p:sp>
      <p:sp>
        <p:nvSpPr>
          <p:cNvPr id="33" name="矩形 32">
            <a:extLst>
              <a:ext uri="{FF2B5EF4-FFF2-40B4-BE49-F238E27FC236}">
                <a16:creationId xmlns:a16="http://schemas.microsoft.com/office/drawing/2014/main" id="{0B83D8D4-41B1-4BC2-A021-65EAEB00BA64}"/>
              </a:ext>
            </a:extLst>
          </p:cNvPr>
          <p:cNvSpPr/>
          <p:nvPr/>
        </p:nvSpPr>
        <p:spPr>
          <a:xfrm>
            <a:off x="0" y="0"/>
            <a:ext cx="14588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pic>
        <p:nvPicPr>
          <p:cNvPr id="35" name="图片 34">
            <a:extLst>
              <a:ext uri="{FF2B5EF4-FFF2-40B4-BE49-F238E27FC236}">
                <a16:creationId xmlns:a16="http://schemas.microsoft.com/office/drawing/2014/main" id="{35C277BF-3057-4108-AA22-962A260ADACD}"/>
              </a:ext>
            </a:extLst>
          </p:cNvPr>
          <p:cNvPicPr>
            <a:picLocks noChangeAspect="1"/>
          </p:cNvPicPr>
          <p:nvPr/>
        </p:nvPicPr>
        <p:blipFill>
          <a:blip r:embed="rId18">
            <a:clrChange>
              <a:clrFrom>
                <a:srgbClr val="FFFFFF">
                  <a:alpha val="100000"/>
                </a:srgbClr>
              </a:clrFrom>
              <a:clrTo>
                <a:srgbClr val="FFFFFF">
                  <a:alpha val="100000"/>
                  <a:alpha val="0"/>
                </a:srgbClr>
              </a:clrTo>
            </a:clrChange>
          </a:blip>
          <a:srcRect t="662" b="662"/>
          <a:stretch>
            <a:fillRect/>
          </a:stretch>
        </p:blipFill>
        <p:spPr>
          <a:xfrm>
            <a:off x="324835" y="447511"/>
            <a:ext cx="809182" cy="796878"/>
          </a:xfrm>
          <a:prstGeom prst="rect">
            <a:avLst/>
          </a:prstGeom>
        </p:spPr>
      </p:pic>
      <p:sp>
        <p:nvSpPr>
          <p:cNvPr id="37" name="矩形 36">
            <a:extLst>
              <a:ext uri="{FF2B5EF4-FFF2-40B4-BE49-F238E27FC236}">
                <a16:creationId xmlns:a16="http://schemas.microsoft.com/office/drawing/2014/main" id="{B3050575-6C39-45AB-9C6B-5A17FE7493A7}"/>
              </a:ext>
            </a:extLst>
          </p:cNvPr>
          <p:cNvSpPr/>
          <p:nvPr/>
        </p:nvSpPr>
        <p:spPr>
          <a:xfrm>
            <a:off x="0" y="3266331"/>
            <a:ext cx="1458852" cy="662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39" name="文本框 38">
            <a:extLst>
              <a:ext uri="{FF2B5EF4-FFF2-40B4-BE49-F238E27FC236}">
                <a16:creationId xmlns:a16="http://schemas.microsoft.com/office/drawing/2014/main" id="{2744C9ED-19FC-4A8F-8B0E-AC4D6CB11DC2}"/>
              </a:ext>
            </a:extLst>
          </p:cNvPr>
          <p:cNvSpPr txBox="1"/>
          <p:nvPr/>
        </p:nvSpPr>
        <p:spPr>
          <a:xfrm>
            <a:off x="0" y="1820545"/>
            <a:ext cx="1458595" cy="607695"/>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研究背景及意义</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41" name="文本框 40">
            <a:extLst>
              <a:ext uri="{FF2B5EF4-FFF2-40B4-BE49-F238E27FC236}">
                <a16:creationId xmlns:a16="http://schemas.microsoft.com/office/drawing/2014/main" id="{E9DAF58A-3A8C-48EF-B92A-1CB7E589A42F}"/>
              </a:ext>
            </a:extLst>
          </p:cNvPr>
          <p:cNvSpPr txBox="1"/>
          <p:nvPr/>
        </p:nvSpPr>
        <p:spPr>
          <a:xfrm>
            <a:off x="218095" y="3443287"/>
            <a:ext cx="1130238" cy="34925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研究内容</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42" name="文本框 41">
            <a:extLst>
              <a:ext uri="{FF2B5EF4-FFF2-40B4-BE49-F238E27FC236}">
                <a16:creationId xmlns:a16="http://schemas.microsoft.com/office/drawing/2014/main" id="{987F5674-7DD1-4F7D-8241-715DA85A209B}"/>
              </a:ext>
            </a:extLst>
          </p:cNvPr>
          <p:cNvSpPr txBox="1"/>
          <p:nvPr/>
        </p:nvSpPr>
        <p:spPr>
          <a:xfrm>
            <a:off x="0" y="4807585"/>
            <a:ext cx="1458595" cy="349250"/>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结论与展望</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线连接符 11"/>
          <p:cNvCxnSpPr/>
          <p:nvPr/>
        </p:nvCxnSpPr>
        <p:spPr>
          <a:xfrm>
            <a:off x="2065866" y="1024256"/>
            <a:ext cx="94318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065866" y="447511"/>
            <a:ext cx="7839467" cy="460375"/>
          </a:xfrm>
          <a:prstGeom prst="rect">
            <a:avLst/>
          </a:prstGeom>
          <a:noFill/>
        </p:spPr>
        <p:txBody>
          <a:bodyPr wrap="square" rtlCol="0">
            <a:spAutoFit/>
          </a:bodyPr>
          <a:lstStyle/>
          <a:p>
            <a:pPr marL="342900" indent="-342900">
              <a:buFont typeface="Wingdings" panose="05000000000000000000" pitchFamily="2" charset="2"/>
              <a:buChar char="n"/>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sym typeface="+mn-ea"/>
              </a:rPr>
              <a:t>基于多方联邦的半监督学习方法</a:t>
            </a:r>
            <a:endPar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0" name="矩形 19"/>
          <p:cNvSpPr/>
          <p:nvPr/>
        </p:nvSpPr>
        <p:spPr>
          <a:xfrm>
            <a:off x="0" y="0"/>
            <a:ext cx="14588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pic>
        <p:nvPicPr>
          <p:cNvPr id="21" name="图片 20"/>
          <p:cNvPicPr>
            <a:picLocks noChangeAspect="1"/>
          </p:cNvPicPr>
          <p:nvPr/>
        </p:nvPicPr>
        <p:blipFill>
          <a:blip r:embed="rId2">
            <a:clrChange>
              <a:clrFrom>
                <a:srgbClr val="FFFFFF">
                  <a:alpha val="100000"/>
                </a:srgbClr>
              </a:clrFrom>
              <a:clrTo>
                <a:srgbClr val="FFFFFF">
                  <a:alpha val="100000"/>
                  <a:alpha val="0"/>
                </a:srgbClr>
              </a:clrTo>
            </a:clrChange>
          </a:blip>
          <a:srcRect t="662" b="662"/>
          <a:stretch>
            <a:fillRect/>
          </a:stretch>
        </p:blipFill>
        <p:spPr>
          <a:xfrm>
            <a:off x="324835" y="447511"/>
            <a:ext cx="809182" cy="796878"/>
          </a:xfrm>
          <a:prstGeom prst="rect">
            <a:avLst/>
          </a:prstGeom>
        </p:spPr>
      </p:pic>
      <p:sp>
        <p:nvSpPr>
          <p:cNvPr id="22" name="矩形 21"/>
          <p:cNvSpPr/>
          <p:nvPr/>
        </p:nvSpPr>
        <p:spPr>
          <a:xfrm>
            <a:off x="0" y="3698131"/>
            <a:ext cx="1458852" cy="662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23" name="文本框 22"/>
          <p:cNvSpPr txBox="1"/>
          <p:nvPr/>
        </p:nvSpPr>
        <p:spPr>
          <a:xfrm>
            <a:off x="0" y="1820545"/>
            <a:ext cx="1458595" cy="607695"/>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研究背景及意义</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218095" y="2828428"/>
            <a:ext cx="1130238" cy="33304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研究现状</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218095" y="3810139"/>
            <a:ext cx="1130238" cy="34925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研究内容</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0" y="4807585"/>
            <a:ext cx="1458595" cy="349250"/>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结论与展望</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54" name="文本框 53"/>
          <p:cNvSpPr txBox="1"/>
          <p:nvPr/>
        </p:nvSpPr>
        <p:spPr>
          <a:xfrm>
            <a:off x="2042793" y="1132840"/>
            <a:ext cx="9652677" cy="338554"/>
          </a:xfrm>
          <a:prstGeom prst="rect">
            <a:avLst/>
          </a:prstGeom>
          <a:noFill/>
        </p:spPr>
        <p:txBody>
          <a:bodyPr wrap="square" rtlCol="0">
            <a:spAutoFit/>
          </a:bodyPr>
          <a:lstStyle/>
          <a:p>
            <a:r>
              <a:rPr lang="en-US" altLang="zh-CN" sz="1600" b="1" dirty="0">
                <a:latin typeface="微软雅黑" panose="020B0503020204020204" pitchFamily="34" charset="-122"/>
                <a:ea typeface="微软雅黑" panose="020B0503020204020204" pitchFamily="34" charset="-122"/>
                <a:cs typeface="微软雅黑" panose="020B0503020204020204" pitchFamily="34" charset="-122"/>
              </a:rPr>
              <a:t>3. Participants Sample Generation method based on VFPU-Multitask(</a:t>
            </a:r>
            <a:r>
              <a:rPr lang="en-US" altLang="zh-CN" sz="1600" b="1" dirty="0" err="1">
                <a:latin typeface="微软雅黑" panose="020B0503020204020204" pitchFamily="34" charset="-122"/>
                <a:ea typeface="微软雅黑" panose="020B0503020204020204" pitchFamily="34" charset="-122"/>
                <a:cs typeface="微软雅黑" panose="020B0503020204020204" pitchFamily="34" charset="-122"/>
              </a:rPr>
              <a:t>FedPSG</a:t>
            </a:r>
            <a:r>
              <a:rPr lang="en-US" altLang="zh-CN" sz="1600" b="1" dirty="0">
                <a:latin typeface="微软雅黑" panose="020B0503020204020204" pitchFamily="34" charset="-122"/>
                <a:ea typeface="微软雅黑" panose="020B0503020204020204" pitchFamily="34" charset="-122"/>
                <a:cs typeface="微软雅黑" panose="020B0503020204020204" pitchFamily="34" charset="-122"/>
              </a:rPr>
              <a:t>-PUM)</a:t>
            </a:r>
            <a:r>
              <a:rPr lang="zh-CN" altLang="en-US" sz="1600" b="1" dirty="0">
                <a:latin typeface="微软雅黑" panose="020B0503020204020204" pitchFamily="34" charset="-122"/>
                <a:ea typeface="微软雅黑" panose="020B0503020204020204" pitchFamily="34" charset="-122"/>
                <a:cs typeface="微软雅黑" panose="020B0503020204020204" pitchFamily="34" charset="-122"/>
              </a:rPr>
              <a:t>方法概述</a:t>
            </a:r>
          </a:p>
        </p:txBody>
      </p:sp>
      <p:grpSp>
        <p:nvGrpSpPr>
          <p:cNvPr id="7" name="组合 6">
            <a:extLst>
              <a:ext uri="{FF2B5EF4-FFF2-40B4-BE49-F238E27FC236}">
                <a16:creationId xmlns:a16="http://schemas.microsoft.com/office/drawing/2014/main" id="{0B26B6DA-33A7-4B9A-8A5F-EC2758D9EEEB}"/>
              </a:ext>
            </a:extLst>
          </p:cNvPr>
          <p:cNvGrpSpPr/>
          <p:nvPr/>
        </p:nvGrpSpPr>
        <p:grpSpPr>
          <a:xfrm>
            <a:off x="2795708" y="1619472"/>
            <a:ext cx="7972181" cy="4730583"/>
            <a:chOff x="2225814" y="1545856"/>
            <a:chExt cx="7972181" cy="4730583"/>
          </a:xfrm>
        </p:grpSpPr>
        <p:sp>
          <p:nvSpPr>
            <p:cNvPr id="2" name="矩形 1"/>
            <p:cNvSpPr/>
            <p:nvPr/>
          </p:nvSpPr>
          <p:spPr>
            <a:xfrm>
              <a:off x="2227148" y="1545856"/>
              <a:ext cx="7970846" cy="414481"/>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dirty="0"/>
            </a:p>
          </p:txBody>
        </p:sp>
        <p:sp>
          <p:nvSpPr>
            <p:cNvPr id="5" name="文本框 4"/>
            <p:cNvSpPr txBox="1"/>
            <p:nvPr/>
          </p:nvSpPr>
          <p:spPr>
            <a:xfrm>
              <a:off x="2225814" y="1545856"/>
              <a:ext cx="7970846" cy="350815"/>
            </a:xfrm>
            <a:prstGeom prst="rect">
              <a:avLst/>
            </a:prstGeom>
            <a:noFill/>
          </p:spPr>
          <p:txBody>
            <a:bodyPr wrap="square" rtlCol="0">
              <a:spAutoFit/>
            </a:bodyPr>
            <a:lstStyle/>
            <a:p>
              <a:pPr algn="ctr"/>
              <a:r>
                <a:rPr lang="en-US" altLang="zh-CN" dirty="0" err="1">
                  <a:solidFill>
                    <a:schemeClr val="bg1"/>
                  </a:solidFill>
                  <a:latin typeface="微软雅黑" panose="020B0503020204020204" pitchFamily="34" charset="-122"/>
                  <a:ea typeface="微软雅黑" panose="020B0503020204020204" pitchFamily="34" charset="-122"/>
                </a:rPr>
                <a:t>FedPSG</a:t>
              </a:r>
              <a:r>
                <a:rPr lang="en-US" altLang="zh-CN" dirty="0">
                  <a:solidFill>
                    <a:schemeClr val="bg1"/>
                  </a:solidFill>
                  <a:latin typeface="微软雅黑" panose="020B0503020204020204" pitchFamily="34" charset="-122"/>
                  <a:ea typeface="微软雅黑" panose="020B0503020204020204" pitchFamily="34" charset="-122"/>
                </a:rPr>
                <a:t>-PUM</a:t>
              </a:r>
              <a:r>
                <a:rPr lang="zh-CN" altLang="en-US" dirty="0">
                  <a:solidFill>
                    <a:schemeClr val="bg1"/>
                  </a:solidFill>
                  <a:latin typeface="微软雅黑" panose="020B0503020204020204" pitchFamily="34" charset="-122"/>
                  <a:ea typeface="微软雅黑" panose="020B0503020204020204" pitchFamily="34" charset="-122"/>
                </a:rPr>
                <a:t>方法总体流程</a:t>
              </a:r>
            </a:p>
          </p:txBody>
        </p:sp>
        <p:sp>
          <p:nvSpPr>
            <p:cNvPr id="6" name="圆角矩形 5"/>
            <p:cNvSpPr/>
            <p:nvPr/>
          </p:nvSpPr>
          <p:spPr>
            <a:xfrm>
              <a:off x="2227148" y="1956439"/>
              <a:ext cx="7969512" cy="4320000"/>
            </a:xfrm>
            <a:prstGeom prst="roundRect">
              <a:avLst>
                <a:gd name="adj" fmla="val 0"/>
              </a:avLst>
            </a:prstGeom>
            <a:solidFill>
              <a:schemeClr val="bg1">
                <a:lumMod val="95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4" name="图片 3">
              <a:extLst>
                <a:ext uri="{FF2B5EF4-FFF2-40B4-BE49-F238E27FC236}">
                  <a16:creationId xmlns:a16="http://schemas.microsoft.com/office/drawing/2014/main" id="{9A8F075B-2A41-4B4C-B078-772B74B1667B}"/>
                </a:ext>
              </a:extLst>
            </p:cNvPr>
            <p:cNvPicPr>
              <a:picLocks noChangeAspect="1"/>
            </p:cNvPicPr>
            <p:nvPr/>
          </p:nvPicPr>
          <p:blipFill>
            <a:blip r:embed="rId3"/>
            <a:stretch>
              <a:fillRect/>
            </a:stretch>
          </p:blipFill>
          <p:spPr>
            <a:xfrm>
              <a:off x="2242699" y="1972547"/>
              <a:ext cx="7955296" cy="4279400"/>
            </a:xfrm>
            <a:prstGeom prst="rect">
              <a:avLst/>
            </a:prstGeom>
          </p:spPr>
        </p:pic>
      </p:grpSp>
    </p:spTree>
    <p:extLst>
      <p:ext uri="{BB962C8B-B14F-4D97-AF65-F5344CB8AC3E}">
        <p14:creationId xmlns:p14="http://schemas.microsoft.com/office/powerpoint/2010/main" val="35960066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线连接符 11"/>
          <p:cNvCxnSpPr/>
          <p:nvPr/>
        </p:nvCxnSpPr>
        <p:spPr>
          <a:xfrm>
            <a:off x="2065866" y="1024256"/>
            <a:ext cx="94318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065866" y="447511"/>
            <a:ext cx="7839467" cy="460375"/>
          </a:xfrm>
          <a:prstGeom prst="rect">
            <a:avLst/>
          </a:prstGeom>
          <a:noFill/>
        </p:spPr>
        <p:txBody>
          <a:bodyPr wrap="square" rtlCol="0">
            <a:spAutoFit/>
          </a:bodyPr>
          <a:lstStyle/>
          <a:p>
            <a:pPr marL="342900" indent="-342900">
              <a:buFont typeface="Wingdings" panose="05000000000000000000" pitchFamily="2" charset="2"/>
              <a:buChar char="n"/>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rPr>
              <a:t>基于联邦半监督学习的参与方样本生成方法</a:t>
            </a:r>
          </a:p>
        </p:txBody>
      </p:sp>
      <p:sp>
        <p:nvSpPr>
          <p:cNvPr id="54" name="文本框 53"/>
          <p:cNvSpPr txBox="1"/>
          <p:nvPr/>
        </p:nvSpPr>
        <p:spPr>
          <a:xfrm>
            <a:off x="2042795" y="1132840"/>
            <a:ext cx="4898390" cy="368300"/>
          </a:xfrm>
          <a:prstGeom prst="rect">
            <a:avLst/>
          </a:prstGeom>
          <a:noFill/>
        </p:spPr>
        <p:txBody>
          <a:bodyPr wrap="square" rtlCol="0">
            <a:spAutoFit/>
          </a:bodyPr>
          <a:lstStyle/>
          <a:p>
            <a:r>
              <a:rPr lang="en-US" altLang="zh-CN" b="1" dirty="0">
                <a:latin typeface="微软雅黑" panose="020B0503020204020204" pitchFamily="34" charset="-122"/>
                <a:ea typeface="微软雅黑" panose="020B0503020204020204" pitchFamily="34" charset="-122"/>
                <a:cs typeface="微软雅黑" panose="020B0503020204020204" pitchFamily="34" charset="-122"/>
              </a:rPr>
              <a:t>4. Process I - </a:t>
            </a:r>
            <a:r>
              <a:rPr lang="zh-CN" altLang="en-US" b="1" dirty="0">
                <a:latin typeface="微软雅黑" panose="020B0503020204020204" pitchFamily="34" charset="-122"/>
                <a:ea typeface="微软雅黑" panose="020B0503020204020204" pitchFamily="34" charset="-122"/>
                <a:cs typeface="微软雅黑" panose="020B0503020204020204" pitchFamily="34" charset="-122"/>
              </a:rPr>
              <a:t>计算跨方特征相关性</a:t>
            </a:r>
          </a:p>
        </p:txBody>
      </p:sp>
      <p:pic>
        <p:nvPicPr>
          <p:cNvPr id="15" name="图片 14">
            <a:extLst>
              <a:ext uri="{FF2B5EF4-FFF2-40B4-BE49-F238E27FC236}">
                <a16:creationId xmlns:a16="http://schemas.microsoft.com/office/drawing/2014/main" id="{B154488C-7F0E-4D8B-86C9-C97826454D43}"/>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7376262" y="2105730"/>
            <a:ext cx="3895684" cy="4697248"/>
          </a:xfrm>
          <a:prstGeom prst="rect">
            <a:avLst/>
          </a:prstGeom>
          <a:noFill/>
          <a:ln>
            <a:noFill/>
          </a:ln>
        </p:spPr>
      </p:pic>
      <p:sp>
        <p:nvSpPr>
          <p:cNvPr id="38" name="文本框 37">
            <a:extLst>
              <a:ext uri="{FF2B5EF4-FFF2-40B4-BE49-F238E27FC236}">
                <a16:creationId xmlns:a16="http://schemas.microsoft.com/office/drawing/2014/main" id="{5354D173-4263-44E0-B1C1-EFCA25BD9B01}"/>
              </a:ext>
            </a:extLst>
          </p:cNvPr>
          <p:cNvSpPr txBox="1"/>
          <p:nvPr/>
        </p:nvSpPr>
        <p:spPr>
          <a:xfrm>
            <a:off x="1775954" y="1771065"/>
            <a:ext cx="2894959"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zh-CN" altLang="en-US" dirty="0">
                <a:latin typeface="微软雅黑" panose="020B0503020204020204" pitchFamily="34" charset="-122"/>
                <a:ea typeface="微软雅黑" panose="020B0503020204020204" pitchFamily="34" charset="-122"/>
                <a:cs typeface="微软雅黑" panose="020B0503020204020204" pitchFamily="34" charset="-122"/>
              </a:rPr>
              <a:t>一、特征相关性计算流程</a:t>
            </a:r>
          </a:p>
        </p:txBody>
      </p:sp>
      <p:grpSp>
        <p:nvGrpSpPr>
          <p:cNvPr id="11" name="组合 10">
            <a:extLst>
              <a:ext uri="{FF2B5EF4-FFF2-40B4-BE49-F238E27FC236}">
                <a16:creationId xmlns:a16="http://schemas.microsoft.com/office/drawing/2014/main" id="{949407F8-FAE1-46B6-A91E-3E4C1347849F}"/>
              </a:ext>
            </a:extLst>
          </p:cNvPr>
          <p:cNvGrpSpPr/>
          <p:nvPr/>
        </p:nvGrpSpPr>
        <p:grpSpPr>
          <a:xfrm>
            <a:off x="1787654" y="2389022"/>
            <a:ext cx="5478090" cy="2618218"/>
            <a:chOff x="1566428" y="2395868"/>
            <a:chExt cx="5898749" cy="2618218"/>
          </a:xfrm>
        </p:grpSpPr>
        <p:grpSp>
          <p:nvGrpSpPr>
            <p:cNvPr id="3" name="组合 2">
              <a:extLst>
                <a:ext uri="{FF2B5EF4-FFF2-40B4-BE49-F238E27FC236}">
                  <a16:creationId xmlns:a16="http://schemas.microsoft.com/office/drawing/2014/main" id="{994F3ADA-971A-40EF-86E0-5BB915C625AB}"/>
                </a:ext>
              </a:extLst>
            </p:cNvPr>
            <p:cNvGrpSpPr/>
            <p:nvPr/>
          </p:nvGrpSpPr>
          <p:grpSpPr>
            <a:xfrm>
              <a:off x="1566428" y="2399930"/>
              <a:ext cx="809872" cy="2614156"/>
              <a:chOff x="1564618" y="2238554"/>
              <a:chExt cx="939641" cy="4510088"/>
            </a:xfrm>
          </p:grpSpPr>
          <p:pic>
            <p:nvPicPr>
              <p:cNvPr id="39" name="Image 1" descr="preencoded.png">
                <a:extLst>
                  <a:ext uri="{FF2B5EF4-FFF2-40B4-BE49-F238E27FC236}">
                    <a16:creationId xmlns:a16="http://schemas.microsoft.com/office/drawing/2014/main" id="{5CB079B7-D291-4856-801E-43318673B8FC}"/>
                  </a:ext>
                </a:extLst>
              </p:cNvPr>
              <p:cNvPicPr>
                <a:picLocks noChangeAspect="1"/>
              </p:cNvPicPr>
              <p:nvPr/>
            </p:nvPicPr>
            <p:blipFill>
              <a:blip r:embed="rId4"/>
              <a:stretch>
                <a:fillRect/>
              </a:stretch>
            </p:blipFill>
            <p:spPr>
              <a:xfrm>
                <a:off x="1564618" y="2238554"/>
                <a:ext cx="939641" cy="112752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pic>
          <p:pic>
            <p:nvPicPr>
              <p:cNvPr id="40" name="Image 2" descr="preencoded.png">
                <a:extLst>
                  <a:ext uri="{FF2B5EF4-FFF2-40B4-BE49-F238E27FC236}">
                    <a16:creationId xmlns:a16="http://schemas.microsoft.com/office/drawing/2014/main" id="{00172B06-1E83-469A-81D4-E53550F9E472}"/>
                  </a:ext>
                </a:extLst>
              </p:cNvPr>
              <p:cNvPicPr>
                <a:picLocks noChangeAspect="1"/>
              </p:cNvPicPr>
              <p:nvPr/>
            </p:nvPicPr>
            <p:blipFill>
              <a:blip r:embed="rId5"/>
              <a:stretch>
                <a:fillRect/>
              </a:stretch>
            </p:blipFill>
            <p:spPr>
              <a:xfrm>
                <a:off x="1564618" y="3366076"/>
                <a:ext cx="939641" cy="112752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pic>
          <p:pic>
            <p:nvPicPr>
              <p:cNvPr id="41" name="Image 3" descr="preencoded.png">
                <a:extLst>
                  <a:ext uri="{FF2B5EF4-FFF2-40B4-BE49-F238E27FC236}">
                    <a16:creationId xmlns:a16="http://schemas.microsoft.com/office/drawing/2014/main" id="{E1EB4F0F-54E2-4BA9-9556-0BEF07C8CADC}"/>
                  </a:ext>
                </a:extLst>
              </p:cNvPr>
              <p:cNvPicPr>
                <a:picLocks noChangeAspect="1"/>
              </p:cNvPicPr>
              <p:nvPr/>
            </p:nvPicPr>
            <p:blipFill>
              <a:blip r:embed="rId6"/>
              <a:stretch>
                <a:fillRect/>
              </a:stretch>
            </p:blipFill>
            <p:spPr>
              <a:xfrm>
                <a:off x="1564618" y="4493598"/>
                <a:ext cx="939641" cy="112752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pic>
          <p:pic>
            <p:nvPicPr>
              <p:cNvPr id="42" name="Image 4" descr="preencoded.png">
                <a:extLst>
                  <a:ext uri="{FF2B5EF4-FFF2-40B4-BE49-F238E27FC236}">
                    <a16:creationId xmlns:a16="http://schemas.microsoft.com/office/drawing/2014/main" id="{2E159E57-BC56-4AA6-B6CE-1F193FAD1123}"/>
                  </a:ext>
                </a:extLst>
              </p:cNvPr>
              <p:cNvPicPr>
                <a:picLocks noChangeAspect="1"/>
              </p:cNvPicPr>
              <p:nvPr/>
            </p:nvPicPr>
            <p:blipFill>
              <a:blip r:embed="rId7"/>
              <a:stretch>
                <a:fillRect/>
              </a:stretch>
            </p:blipFill>
            <p:spPr>
              <a:xfrm>
                <a:off x="1564618" y="5621120"/>
                <a:ext cx="939641" cy="112752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pic>
        </p:grpSp>
        <p:sp>
          <p:nvSpPr>
            <p:cNvPr id="45" name="文本框 44">
              <a:extLst>
                <a:ext uri="{FF2B5EF4-FFF2-40B4-BE49-F238E27FC236}">
                  <a16:creationId xmlns:a16="http://schemas.microsoft.com/office/drawing/2014/main" id="{FF81E384-5012-424F-8C0B-99020BFFA77E}"/>
                </a:ext>
              </a:extLst>
            </p:cNvPr>
            <p:cNvSpPr txBox="1"/>
            <p:nvPr/>
          </p:nvSpPr>
          <p:spPr>
            <a:xfrm>
              <a:off x="2376300" y="2395868"/>
              <a:ext cx="5088877" cy="2618217"/>
            </a:xfrm>
            <a:prstGeom prst="rect">
              <a:avLst/>
            </a:prstGeom>
            <a:noFill/>
          </p:spPr>
          <p:txBody>
            <a:bodyPr wrap="square">
              <a:spAutoFit/>
            </a:bodyPr>
            <a:lstStyle/>
            <a:p>
              <a:pPr>
                <a:lnSpc>
                  <a:spcPts val="2500"/>
                </a:lnSpc>
              </a:pPr>
              <a:r>
                <a:rPr lang="zh-CN" altLang="zh-CN" b="1" dirty="0">
                  <a:solidFill>
                    <a:srgbClr val="272525"/>
                  </a:solidFill>
                  <a:latin typeface="微软雅黑" panose="020B0503020204020204" pitchFamily="34" charset="-122"/>
                  <a:ea typeface="微软雅黑" panose="020B0503020204020204" pitchFamily="34" charset="-122"/>
                </a:rPr>
                <a:t>密钥生成与分发</a:t>
              </a:r>
            </a:p>
            <a:p>
              <a:pPr>
                <a:lnSpc>
                  <a:spcPts val="2500"/>
                </a:lnSpc>
              </a:pPr>
              <a:r>
                <a:rPr lang="zh-CN" altLang="zh-CN" sz="1350" dirty="0">
                  <a:solidFill>
                    <a:srgbClr val="272525"/>
                  </a:solidFill>
                  <a:latin typeface="微软雅黑" panose="020B0503020204020204" pitchFamily="34" charset="-122"/>
                  <a:ea typeface="微软雅黑" panose="020B0503020204020204" pitchFamily="34" charset="-122"/>
                </a:rPr>
                <a:t>协调方</a:t>
              </a:r>
              <a:r>
                <a:rPr lang="en-US" altLang="zh-CN" sz="1350" dirty="0">
                  <a:solidFill>
                    <a:srgbClr val="272525"/>
                  </a:solidFill>
                  <a:latin typeface="微软雅黑" panose="020B0503020204020204" pitchFamily="34" charset="-122"/>
                  <a:ea typeface="微软雅黑" panose="020B0503020204020204" pitchFamily="34" charset="-122"/>
                </a:rPr>
                <a:t>C</a:t>
              </a:r>
              <a:r>
                <a:rPr lang="zh-CN" altLang="zh-CN" sz="1350" dirty="0">
                  <a:solidFill>
                    <a:srgbClr val="272525"/>
                  </a:solidFill>
                  <a:latin typeface="微软雅黑" panose="020B0503020204020204" pitchFamily="34" charset="-122"/>
                  <a:ea typeface="微软雅黑" panose="020B0503020204020204" pitchFamily="34" charset="-122"/>
                </a:rPr>
                <a:t>生成密钥对</a:t>
              </a:r>
              <a:r>
                <a:rPr lang="en-US" altLang="zh-CN" sz="1350" dirty="0">
                  <a:solidFill>
                    <a:srgbClr val="272525"/>
                  </a:solidFill>
                  <a:latin typeface="微软雅黑" panose="020B0503020204020204" pitchFamily="34" charset="-122"/>
                  <a:ea typeface="微软雅黑" panose="020B0503020204020204" pitchFamily="34" charset="-122"/>
                </a:rPr>
                <a:t>{pk, </a:t>
              </a:r>
              <a:r>
                <a:rPr lang="en-US" altLang="zh-CN" sz="1350" dirty="0" err="1">
                  <a:solidFill>
                    <a:srgbClr val="272525"/>
                  </a:solidFill>
                  <a:latin typeface="微软雅黑" panose="020B0503020204020204" pitchFamily="34" charset="-122"/>
                  <a:ea typeface="微软雅黑" panose="020B0503020204020204" pitchFamily="34" charset="-122"/>
                </a:rPr>
                <a:t>sk</a:t>
              </a:r>
              <a:r>
                <a:rPr lang="en-US" altLang="zh-CN" sz="1350" dirty="0">
                  <a:solidFill>
                    <a:srgbClr val="272525"/>
                  </a:solidFill>
                  <a:latin typeface="微软雅黑" panose="020B0503020204020204" pitchFamily="34" charset="-122"/>
                  <a:ea typeface="微软雅黑" panose="020B0503020204020204" pitchFamily="34" charset="-122"/>
                </a:rPr>
                <a:t>}</a:t>
              </a:r>
              <a:r>
                <a:rPr lang="zh-CN" altLang="zh-CN" sz="1350" dirty="0">
                  <a:solidFill>
                    <a:srgbClr val="272525"/>
                  </a:solidFill>
                  <a:latin typeface="微软雅黑" panose="020B0503020204020204" pitchFamily="34" charset="-122"/>
                  <a:ea typeface="微软雅黑" panose="020B0503020204020204" pitchFamily="34" charset="-122"/>
                </a:rPr>
                <a:t>，将公钥</a:t>
              </a:r>
              <a:r>
                <a:rPr lang="en-US" altLang="zh-CN" sz="1350" dirty="0">
                  <a:solidFill>
                    <a:srgbClr val="272525"/>
                  </a:solidFill>
                  <a:latin typeface="微软雅黑" panose="020B0503020204020204" pitchFamily="34" charset="-122"/>
                  <a:ea typeface="微软雅黑" panose="020B0503020204020204" pitchFamily="34" charset="-122"/>
                </a:rPr>
                <a:t>pk</a:t>
              </a:r>
              <a:r>
                <a:rPr lang="zh-CN" altLang="zh-CN" sz="1350" dirty="0">
                  <a:solidFill>
                    <a:srgbClr val="272525"/>
                  </a:solidFill>
                  <a:latin typeface="微软雅黑" panose="020B0503020204020204" pitchFamily="34" charset="-122"/>
                  <a:ea typeface="微软雅黑" panose="020B0503020204020204" pitchFamily="34" charset="-122"/>
                </a:rPr>
                <a:t>分发给</a:t>
              </a:r>
              <a:r>
                <a:rPr lang="en-US" altLang="zh-CN" sz="1350" dirty="0">
                  <a:solidFill>
                    <a:srgbClr val="272525"/>
                  </a:solidFill>
                  <a:latin typeface="微软雅黑" panose="020B0503020204020204" pitchFamily="34" charset="-122"/>
                  <a:ea typeface="微软雅黑" panose="020B0503020204020204" pitchFamily="34" charset="-122"/>
                </a:rPr>
                <a:t>A</a:t>
              </a:r>
              <a:r>
                <a:rPr lang="zh-CN" altLang="zh-CN" sz="1350" dirty="0">
                  <a:solidFill>
                    <a:srgbClr val="272525"/>
                  </a:solidFill>
                  <a:latin typeface="微软雅黑" panose="020B0503020204020204" pitchFamily="34" charset="-122"/>
                  <a:ea typeface="微软雅黑" panose="020B0503020204020204" pitchFamily="34" charset="-122"/>
                </a:rPr>
                <a:t>和</a:t>
              </a:r>
              <a:r>
                <a:rPr lang="en-US" altLang="zh-CN" sz="1350" dirty="0">
                  <a:solidFill>
                    <a:srgbClr val="272525"/>
                  </a:solidFill>
                  <a:latin typeface="微软雅黑" panose="020B0503020204020204" pitchFamily="34" charset="-122"/>
                  <a:ea typeface="微软雅黑" panose="020B0503020204020204" pitchFamily="34" charset="-122"/>
                </a:rPr>
                <a:t>B</a:t>
              </a:r>
              <a:endParaRPr lang="zh-CN" altLang="zh-CN" sz="1350" dirty="0">
                <a:solidFill>
                  <a:srgbClr val="272525"/>
                </a:solidFill>
                <a:latin typeface="微软雅黑" panose="020B0503020204020204" pitchFamily="34" charset="-122"/>
                <a:ea typeface="微软雅黑" panose="020B0503020204020204" pitchFamily="34" charset="-122"/>
              </a:endParaRPr>
            </a:p>
            <a:p>
              <a:pPr>
                <a:lnSpc>
                  <a:spcPts val="2500"/>
                </a:lnSpc>
              </a:pPr>
              <a:r>
                <a:rPr lang="zh-CN" altLang="zh-CN" b="1" dirty="0">
                  <a:solidFill>
                    <a:srgbClr val="272525"/>
                  </a:solidFill>
                  <a:latin typeface="微软雅黑" panose="020B0503020204020204" pitchFamily="34" charset="-122"/>
                  <a:ea typeface="微软雅黑" panose="020B0503020204020204" pitchFamily="34" charset="-122"/>
                </a:rPr>
                <a:t>特征秩向量计算</a:t>
              </a:r>
            </a:p>
            <a:p>
              <a:pPr>
                <a:lnSpc>
                  <a:spcPts val="2500"/>
                </a:lnSpc>
              </a:pPr>
              <a:r>
                <a:rPr lang="zh-CN" altLang="zh-CN" sz="1350" dirty="0">
                  <a:solidFill>
                    <a:srgbClr val="272525"/>
                  </a:solidFill>
                  <a:latin typeface="微软雅黑" panose="020B0503020204020204" pitchFamily="34" charset="-122"/>
                  <a:ea typeface="微软雅黑" panose="020B0503020204020204" pitchFamily="34" charset="-122"/>
                </a:rPr>
                <a:t>各方将特征值转换为秩次，形成秩向量</a:t>
              </a:r>
            </a:p>
            <a:p>
              <a:pPr>
                <a:lnSpc>
                  <a:spcPts val="2500"/>
                </a:lnSpc>
              </a:pPr>
              <a:r>
                <a:rPr lang="zh-CN" altLang="zh-CN" b="1" dirty="0">
                  <a:solidFill>
                    <a:srgbClr val="272525"/>
                  </a:solidFill>
                  <a:latin typeface="微软雅黑" panose="020B0503020204020204" pitchFamily="34" charset="-122"/>
                  <a:ea typeface="微软雅黑" panose="020B0503020204020204" pitchFamily="34" charset="-122"/>
                </a:rPr>
                <a:t>加密秩传输</a:t>
              </a:r>
            </a:p>
            <a:p>
              <a:pPr>
                <a:lnSpc>
                  <a:spcPts val="2500"/>
                </a:lnSpc>
              </a:pPr>
              <a:r>
                <a:rPr lang="zh-CN" altLang="zh-CN" sz="1350" dirty="0">
                  <a:solidFill>
                    <a:srgbClr val="272525"/>
                  </a:solidFill>
                  <a:latin typeface="微软雅黑" panose="020B0503020204020204" pitchFamily="34" charset="-122"/>
                  <a:ea typeface="微软雅黑" panose="020B0503020204020204" pitchFamily="34" charset="-122"/>
                </a:rPr>
                <a:t>各方使用公钥</a:t>
              </a:r>
              <a:r>
                <a:rPr lang="en-US" altLang="zh-CN" sz="1350" dirty="0">
                  <a:solidFill>
                    <a:srgbClr val="272525"/>
                  </a:solidFill>
                  <a:latin typeface="微软雅黑" panose="020B0503020204020204" pitchFamily="34" charset="-122"/>
                  <a:ea typeface="微软雅黑" panose="020B0503020204020204" pitchFamily="34" charset="-122"/>
                </a:rPr>
                <a:t>pk</a:t>
              </a:r>
              <a:r>
                <a:rPr lang="zh-CN" altLang="zh-CN" sz="1350" dirty="0">
                  <a:solidFill>
                    <a:srgbClr val="272525"/>
                  </a:solidFill>
                  <a:latin typeface="微软雅黑" panose="020B0503020204020204" pitchFamily="34" charset="-122"/>
                  <a:ea typeface="微软雅黑" panose="020B0503020204020204" pitchFamily="34" charset="-122"/>
                </a:rPr>
                <a:t>对秩向量进行加密，安全分享特征秩信息</a:t>
              </a:r>
            </a:p>
            <a:p>
              <a:pPr>
                <a:lnSpc>
                  <a:spcPts val="2500"/>
                </a:lnSpc>
              </a:pPr>
              <a:r>
                <a:rPr lang="zh-CN" altLang="zh-CN" b="1" dirty="0">
                  <a:solidFill>
                    <a:srgbClr val="272525"/>
                  </a:solidFill>
                  <a:latin typeface="微软雅黑" panose="020B0503020204020204" pitchFamily="34" charset="-122"/>
                  <a:ea typeface="微软雅黑" panose="020B0503020204020204" pitchFamily="34" charset="-122"/>
                </a:rPr>
                <a:t>秩差与相关系数计算</a:t>
              </a:r>
            </a:p>
            <a:p>
              <a:pPr>
                <a:lnSpc>
                  <a:spcPts val="2500"/>
                </a:lnSpc>
              </a:pPr>
              <a:r>
                <a:rPr lang="en-US" altLang="zh-CN" sz="1350" dirty="0">
                  <a:solidFill>
                    <a:srgbClr val="272525"/>
                  </a:solidFill>
                  <a:latin typeface="微软雅黑" panose="020B0503020204020204" pitchFamily="34" charset="-122"/>
                  <a:ea typeface="微软雅黑" panose="020B0503020204020204" pitchFamily="34" charset="-122"/>
                </a:rPr>
                <a:t>B</a:t>
              </a:r>
              <a:r>
                <a:rPr lang="zh-CN" altLang="zh-CN" sz="1350" dirty="0">
                  <a:solidFill>
                    <a:srgbClr val="272525"/>
                  </a:solidFill>
                  <a:latin typeface="微软雅黑" panose="020B0503020204020204" pitchFamily="34" charset="-122"/>
                  <a:ea typeface="微软雅黑" panose="020B0503020204020204" pitchFamily="34" charset="-122"/>
                </a:rPr>
                <a:t>方计算加密秩差向量，</a:t>
              </a:r>
              <a:r>
                <a:rPr lang="en-US" altLang="zh-CN" sz="1350" dirty="0">
                  <a:solidFill>
                    <a:srgbClr val="272525"/>
                  </a:solidFill>
                  <a:latin typeface="微软雅黑" panose="020B0503020204020204" pitchFamily="34" charset="-122"/>
                  <a:ea typeface="微软雅黑" panose="020B0503020204020204" pitchFamily="34" charset="-122"/>
                </a:rPr>
                <a:t>C</a:t>
              </a:r>
              <a:r>
                <a:rPr lang="zh-CN" altLang="zh-CN" sz="1350" dirty="0">
                  <a:solidFill>
                    <a:srgbClr val="272525"/>
                  </a:solidFill>
                  <a:latin typeface="微软雅黑" panose="020B0503020204020204" pitchFamily="34" charset="-122"/>
                  <a:ea typeface="微软雅黑" panose="020B0503020204020204" pitchFamily="34" charset="-122"/>
                </a:rPr>
                <a:t>方解密后计算</a:t>
              </a:r>
              <a:r>
                <a:rPr lang="en-US" altLang="zh-CN" sz="1350" dirty="0">
                  <a:solidFill>
                    <a:srgbClr val="272525"/>
                  </a:solidFill>
                  <a:latin typeface="微软雅黑" panose="020B0503020204020204" pitchFamily="34" charset="-122"/>
                  <a:ea typeface="微软雅黑" panose="020B0503020204020204" pitchFamily="34" charset="-122"/>
                </a:rPr>
                <a:t>Spearman</a:t>
              </a:r>
              <a:r>
                <a:rPr lang="zh-CN" altLang="zh-CN" sz="1350" dirty="0">
                  <a:solidFill>
                    <a:srgbClr val="272525"/>
                  </a:solidFill>
                  <a:latin typeface="微软雅黑" panose="020B0503020204020204" pitchFamily="34" charset="-122"/>
                  <a:ea typeface="微软雅黑" panose="020B0503020204020204" pitchFamily="34" charset="-122"/>
                </a:rPr>
                <a:t>相关系数</a:t>
              </a:r>
            </a:p>
          </p:txBody>
        </p:sp>
      </p:grpSp>
      <p:sp>
        <p:nvSpPr>
          <p:cNvPr id="46" name="文本框 45">
            <a:extLst>
              <a:ext uri="{FF2B5EF4-FFF2-40B4-BE49-F238E27FC236}">
                <a16:creationId xmlns:a16="http://schemas.microsoft.com/office/drawing/2014/main" id="{394FA61A-3FD6-48F7-BB64-AC4136304080}"/>
              </a:ext>
            </a:extLst>
          </p:cNvPr>
          <p:cNvSpPr txBox="1"/>
          <p:nvPr/>
        </p:nvSpPr>
        <p:spPr>
          <a:xfrm>
            <a:off x="1775954" y="5156835"/>
            <a:ext cx="2894959"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zh-CN" altLang="en-US" dirty="0">
                <a:latin typeface="微软雅黑" panose="020B0503020204020204" pitchFamily="34" charset="-122"/>
                <a:ea typeface="微软雅黑" panose="020B0503020204020204" pitchFamily="34" charset="-122"/>
                <a:cs typeface="微软雅黑" panose="020B0503020204020204" pitchFamily="34" charset="-122"/>
              </a:rPr>
              <a:t>三、计算平均关联强度</a:t>
            </a:r>
          </a:p>
        </p:txBody>
      </p:sp>
      <p:sp>
        <p:nvSpPr>
          <p:cNvPr id="47" name="文本框 46">
            <a:extLst>
              <a:ext uri="{FF2B5EF4-FFF2-40B4-BE49-F238E27FC236}">
                <a16:creationId xmlns:a16="http://schemas.microsoft.com/office/drawing/2014/main" id="{8CA6D7DF-A970-409F-A5CC-5E28809928F5}"/>
              </a:ext>
            </a:extLst>
          </p:cNvPr>
          <p:cNvSpPr txBox="1"/>
          <p:nvPr/>
        </p:nvSpPr>
        <p:spPr>
          <a:xfrm>
            <a:off x="7376262" y="1771065"/>
            <a:ext cx="3176209"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zh-CN" altLang="en-US" dirty="0">
                <a:latin typeface="微软雅黑" panose="020B0503020204020204" pitchFamily="34" charset="-122"/>
                <a:ea typeface="微软雅黑" panose="020B0503020204020204" pitchFamily="34" charset="-122"/>
                <a:cs typeface="微软雅黑" panose="020B0503020204020204" pitchFamily="34" charset="-122"/>
              </a:rPr>
              <a:t>二、构建跨方相关性矩阵</a:t>
            </a:r>
          </a:p>
        </p:txBody>
      </p:sp>
      <p:graphicFrame>
        <p:nvGraphicFramePr>
          <p:cNvPr id="52" name="对象 51">
            <a:extLst>
              <a:ext uri="{FF2B5EF4-FFF2-40B4-BE49-F238E27FC236}">
                <a16:creationId xmlns:a16="http://schemas.microsoft.com/office/drawing/2014/main" id="{14A4F5EB-D4B8-474D-83B9-F1BD972127E0}"/>
              </a:ext>
            </a:extLst>
          </p:cNvPr>
          <p:cNvGraphicFramePr>
            <a:graphicFrameLocks noChangeAspect="1"/>
          </p:cNvGraphicFramePr>
          <p:nvPr>
            <p:extLst>
              <p:ext uri="{D42A27DB-BD31-4B8C-83A1-F6EECF244321}">
                <p14:modId xmlns:p14="http://schemas.microsoft.com/office/powerpoint/2010/main" val="3267051140"/>
              </p:ext>
            </p:extLst>
          </p:nvPr>
        </p:nvGraphicFramePr>
        <p:xfrm>
          <a:off x="1775954" y="5574187"/>
          <a:ext cx="2894959" cy="724294"/>
        </p:xfrm>
        <a:graphic>
          <a:graphicData uri="http://schemas.openxmlformats.org/presentationml/2006/ole">
            <mc:AlternateContent xmlns:mc="http://schemas.openxmlformats.org/markup-compatibility/2006">
              <mc:Choice xmlns:v="urn:schemas-microsoft-com:vml" Requires="v">
                <p:oleObj spid="_x0000_s6208" name="Equation" r:id="rId8" imgW="2074886" imgH="518432" progId="Equation.DSMT4">
                  <p:embed/>
                </p:oleObj>
              </mc:Choice>
              <mc:Fallback>
                <p:oleObj name="Equation" r:id="rId8" imgW="2074886" imgH="518432" progId="Equation.DSMT4">
                  <p:embed/>
                  <p:pic>
                    <p:nvPicPr>
                      <p:cNvPr id="0" name=""/>
                      <p:cNvPicPr/>
                      <p:nvPr/>
                    </p:nvPicPr>
                    <p:blipFill>
                      <a:blip r:embed="rId9"/>
                      <a:stretch>
                        <a:fillRect/>
                      </a:stretch>
                    </p:blipFill>
                    <p:spPr>
                      <a:xfrm>
                        <a:off x="1775954" y="5574187"/>
                        <a:ext cx="2894959" cy="724294"/>
                      </a:xfrm>
                      <a:prstGeom prst="rect">
                        <a:avLst/>
                      </a:prstGeom>
                    </p:spPr>
                  </p:pic>
                </p:oleObj>
              </mc:Fallback>
            </mc:AlternateContent>
          </a:graphicData>
        </a:graphic>
      </p:graphicFrame>
      <p:graphicFrame>
        <p:nvGraphicFramePr>
          <p:cNvPr id="55" name="对象 54">
            <a:extLst>
              <a:ext uri="{FF2B5EF4-FFF2-40B4-BE49-F238E27FC236}">
                <a16:creationId xmlns:a16="http://schemas.microsoft.com/office/drawing/2014/main" id="{AE93D8B4-0BAC-45CA-B8FC-F8F3A80CE5AE}"/>
              </a:ext>
            </a:extLst>
          </p:cNvPr>
          <p:cNvGraphicFramePr>
            <a:graphicFrameLocks noChangeAspect="1"/>
          </p:cNvGraphicFramePr>
          <p:nvPr>
            <p:extLst>
              <p:ext uri="{D42A27DB-BD31-4B8C-83A1-F6EECF244321}">
                <p14:modId xmlns:p14="http://schemas.microsoft.com/office/powerpoint/2010/main" val="592992434"/>
              </p:ext>
            </p:extLst>
          </p:nvPr>
        </p:nvGraphicFramePr>
        <p:xfrm>
          <a:off x="1775954" y="6346501"/>
          <a:ext cx="2232513" cy="511499"/>
        </p:xfrm>
        <a:graphic>
          <a:graphicData uri="http://schemas.openxmlformats.org/presentationml/2006/ole">
            <mc:AlternateContent xmlns:mc="http://schemas.openxmlformats.org/markup-compatibility/2006">
              <mc:Choice xmlns:v="urn:schemas-microsoft-com:vml" Requires="v">
                <p:oleObj spid="_x0000_s6209" name="Equation" r:id="rId10" imgW="1253509" imgH="287791" progId="Equation.DSMT4">
                  <p:embed/>
                </p:oleObj>
              </mc:Choice>
              <mc:Fallback>
                <p:oleObj name="Equation" r:id="rId10" imgW="1253509" imgH="287791" progId="Equation.DSMT4">
                  <p:embed/>
                  <p:pic>
                    <p:nvPicPr>
                      <p:cNvPr id="0" name=""/>
                      <p:cNvPicPr/>
                      <p:nvPr/>
                    </p:nvPicPr>
                    <p:blipFill>
                      <a:blip r:embed="rId11"/>
                      <a:stretch>
                        <a:fillRect/>
                      </a:stretch>
                    </p:blipFill>
                    <p:spPr>
                      <a:xfrm>
                        <a:off x="1775954" y="6346501"/>
                        <a:ext cx="2232513" cy="511499"/>
                      </a:xfrm>
                      <a:prstGeom prst="rect">
                        <a:avLst/>
                      </a:prstGeom>
                    </p:spPr>
                  </p:pic>
                </p:oleObj>
              </mc:Fallback>
            </mc:AlternateContent>
          </a:graphicData>
        </a:graphic>
      </p:graphicFrame>
      <p:sp>
        <p:nvSpPr>
          <p:cNvPr id="57" name="文本框 56">
            <a:extLst>
              <a:ext uri="{FF2B5EF4-FFF2-40B4-BE49-F238E27FC236}">
                <a16:creationId xmlns:a16="http://schemas.microsoft.com/office/drawing/2014/main" id="{3B87000A-1D08-4733-81B6-8E39C185B0B0}"/>
              </a:ext>
            </a:extLst>
          </p:cNvPr>
          <p:cNvSpPr txBox="1"/>
          <p:nvPr/>
        </p:nvSpPr>
        <p:spPr>
          <a:xfrm>
            <a:off x="4962458" y="5751668"/>
            <a:ext cx="951645" cy="369332"/>
          </a:xfrm>
          <a:prstGeom prst="rect">
            <a:avLst/>
          </a:prstGeom>
          <a:noFill/>
        </p:spPr>
        <p:txBody>
          <a:bodyPr wrap="square">
            <a:spAutoFit/>
          </a:bodyPr>
          <a:lstStyle/>
          <a:p>
            <a:r>
              <a:rPr lang="en-US" altLang="zh-CN" b="1" dirty="0">
                <a:latin typeface="微软雅黑" panose="020B0503020204020204" pitchFamily="34" charset="-122"/>
                <a:ea typeface="微软雅黑" panose="020B0503020204020204" pitchFamily="34" charset="-122"/>
                <a:cs typeface="微软雅黑" panose="020B0503020204020204" pitchFamily="34" charset="-122"/>
              </a:rPr>
              <a:t>(</a:t>
            </a:r>
            <a:r>
              <a:rPr lang="en-US" altLang="zh-CN"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4-16</a:t>
            </a:r>
            <a:r>
              <a:rPr lang="en-US" altLang="zh-CN" b="1" dirty="0">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dirty="0"/>
          </a:p>
        </p:txBody>
      </p:sp>
      <p:sp>
        <p:nvSpPr>
          <p:cNvPr id="58" name="文本框 57">
            <a:extLst>
              <a:ext uri="{FF2B5EF4-FFF2-40B4-BE49-F238E27FC236}">
                <a16:creationId xmlns:a16="http://schemas.microsoft.com/office/drawing/2014/main" id="{1867A5ED-2E2A-4C45-8D89-992A832C3AE2}"/>
              </a:ext>
            </a:extLst>
          </p:cNvPr>
          <p:cNvSpPr txBox="1"/>
          <p:nvPr/>
        </p:nvSpPr>
        <p:spPr>
          <a:xfrm>
            <a:off x="4962457" y="6423622"/>
            <a:ext cx="951645" cy="369332"/>
          </a:xfrm>
          <a:prstGeom prst="rect">
            <a:avLst/>
          </a:prstGeom>
          <a:noFill/>
        </p:spPr>
        <p:txBody>
          <a:bodyPr wrap="square">
            <a:spAutoFit/>
          </a:bodyPr>
          <a:lstStyle/>
          <a:p>
            <a:r>
              <a:rPr lang="en-US" altLang="zh-CN" b="1" dirty="0">
                <a:latin typeface="微软雅黑" panose="020B0503020204020204" pitchFamily="34" charset="-122"/>
                <a:ea typeface="微软雅黑" panose="020B0503020204020204" pitchFamily="34" charset="-122"/>
                <a:cs typeface="微软雅黑" panose="020B0503020204020204" pitchFamily="34" charset="-122"/>
              </a:rPr>
              <a:t>(</a:t>
            </a:r>
            <a:r>
              <a:rPr lang="en-US" altLang="zh-CN"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4-17</a:t>
            </a:r>
            <a:r>
              <a:rPr lang="en-US" altLang="zh-CN" b="1" dirty="0">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dirty="0"/>
          </a:p>
        </p:txBody>
      </p:sp>
      <p:sp>
        <p:nvSpPr>
          <p:cNvPr id="27" name="矩形 26">
            <a:extLst>
              <a:ext uri="{FF2B5EF4-FFF2-40B4-BE49-F238E27FC236}">
                <a16:creationId xmlns:a16="http://schemas.microsoft.com/office/drawing/2014/main" id="{F476E63D-28D2-434B-9B63-14B9D8649264}"/>
              </a:ext>
            </a:extLst>
          </p:cNvPr>
          <p:cNvSpPr/>
          <p:nvPr/>
        </p:nvSpPr>
        <p:spPr>
          <a:xfrm>
            <a:off x="0" y="0"/>
            <a:ext cx="14588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pic>
        <p:nvPicPr>
          <p:cNvPr id="28" name="图片 27">
            <a:extLst>
              <a:ext uri="{FF2B5EF4-FFF2-40B4-BE49-F238E27FC236}">
                <a16:creationId xmlns:a16="http://schemas.microsoft.com/office/drawing/2014/main" id="{F34A382D-E765-4ED6-8051-B92377DC9F79}"/>
              </a:ext>
            </a:extLst>
          </p:cNvPr>
          <p:cNvPicPr>
            <a:picLocks noChangeAspect="1"/>
          </p:cNvPicPr>
          <p:nvPr/>
        </p:nvPicPr>
        <p:blipFill>
          <a:blip r:embed="rId12">
            <a:clrChange>
              <a:clrFrom>
                <a:srgbClr val="FFFFFF">
                  <a:alpha val="100000"/>
                </a:srgbClr>
              </a:clrFrom>
              <a:clrTo>
                <a:srgbClr val="FFFFFF">
                  <a:alpha val="100000"/>
                  <a:alpha val="0"/>
                </a:srgbClr>
              </a:clrTo>
            </a:clrChange>
          </a:blip>
          <a:srcRect t="662" b="662"/>
          <a:stretch>
            <a:fillRect/>
          </a:stretch>
        </p:blipFill>
        <p:spPr>
          <a:xfrm>
            <a:off x="324835" y="447511"/>
            <a:ext cx="809182" cy="796878"/>
          </a:xfrm>
          <a:prstGeom prst="rect">
            <a:avLst/>
          </a:prstGeom>
        </p:spPr>
      </p:pic>
      <p:sp>
        <p:nvSpPr>
          <p:cNvPr id="29" name="矩形 28">
            <a:extLst>
              <a:ext uri="{FF2B5EF4-FFF2-40B4-BE49-F238E27FC236}">
                <a16:creationId xmlns:a16="http://schemas.microsoft.com/office/drawing/2014/main" id="{F8499380-89AA-4B2F-AF9B-74E44C7F8D1B}"/>
              </a:ext>
            </a:extLst>
          </p:cNvPr>
          <p:cNvSpPr/>
          <p:nvPr/>
        </p:nvSpPr>
        <p:spPr>
          <a:xfrm>
            <a:off x="0" y="3266331"/>
            <a:ext cx="1458852" cy="662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30" name="文本框 29">
            <a:extLst>
              <a:ext uri="{FF2B5EF4-FFF2-40B4-BE49-F238E27FC236}">
                <a16:creationId xmlns:a16="http://schemas.microsoft.com/office/drawing/2014/main" id="{A6947418-F126-4E4C-B304-1F9393728523}"/>
              </a:ext>
            </a:extLst>
          </p:cNvPr>
          <p:cNvSpPr txBox="1"/>
          <p:nvPr/>
        </p:nvSpPr>
        <p:spPr>
          <a:xfrm>
            <a:off x="0" y="1820545"/>
            <a:ext cx="1458595" cy="607695"/>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研究背景及意义</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31" name="文本框 30">
            <a:extLst>
              <a:ext uri="{FF2B5EF4-FFF2-40B4-BE49-F238E27FC236}">
                <a16:creationId xmlns:a16="http://schemas.microsoft.com/office/drawing/2014/main" id="{21EE5AE2-9322-4E04-8765-4676D914C927}"/>
              </a:ext>
            </a:extLst>
          </p:cNvPr>
          <p:cNvSpPr txBox="1"/>
          <p:nvPr/>
        </p:nvSpPr>
        <p:spPr>
          <a:xfrm>
            <a:off x="218095" y="3443287"/>
            <a:ext cx="1130238" cy="34925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研究内容</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32" name="文本框 31">
            <a:extLst>
              <a:ext uri="{FF2B5EF4-FFF2-40B4-BE49-F238E27FC236}">
                <a16:creationId xmlns:a16="http://schemas.microsoft.com/office/drawing/2014/main" id="{613E8E1F-5567-486F-BE50-027E4AA594CC}"/>
              </a:ext>
            </a:extLst>
          </p:cNvPr>
          <p:cNvSpPr txBox="1"/>
          <p:nvPr/>
        </p:nvSpPr>
        <p:spPr>
          <a:xfrm>
            <a:off x="0" y="4807585"/>
            <a:ext cx="1458595" cy="349250"/>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结论与展望</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0803717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线连接符 11"/>
          <p:cNvCxnSpPr/>
          <p:nvPr/>
        </p:nvCxnSpPr>
        <p:spPr>
          <a:xfrm>
            <a:off x="2065866" y="1024256"/>
            <a:ext cx="94318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065866" y="447511"/>
            <a:ext cx="7839467" cy="460375"/>
          </a:xfrm>
          <a:prstGeom prst="rect">
            <a:avLst/>
          </a:prstGeom>
          <a:noFill/>
        </p:spPr>
        <p:txBody>
          <a:bodyPr wrap="square" rtlCol="0">
            <a:spAutoFit/>
          </a:bodyPr>
          <a:lstStyle/>
          <a:p>
            <a:pPr marL="342900" indent="-342900">
              <a:buFont typeface="Wingdings" panose="05000000000000000000" pitchFamily="2" charset="2"/>
              <a:buChar char="n"/>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rPr>
              <a:t>基于联邦半监督学习的参与方样本生成方法</a:t>
            </a:r>
          </a:p>
        </p:txBody>
      </p:sp>
      <p:sp>
        <p:nvSpPr>
          <p:cNvPr id="20" name="矩形 19"/>
          <p:cNvSpPr/>
          <p:nvPr/>
        </p:nvSpPr>
        <p:spPr>
          <a:xfrm>
            <a:off x="0" y="0"/>
            <a:ext cx="14588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pic>
        <p:nvPicPr>
          <p:cNvPr id="21" name="图片 20"/>
          <p:cNvPicPr>
            <a:picLocks noChangeAspect="1"/>
          </p:cNvPicPr>
          <p:nvPr/>
        </p:nvPicPr>
        <p:blipFill>
          <a:blip r:embed="rId2">
            <a:clrChange>
              <a:clrFrom>
                <a:srgbClr val="FFFFFF">
                  <a:alpha val="100000"/>
                </a:srgbClr>
              </a:clrFrom>
              <a:clrTo>
                <a:srgbClr val="FFFFFF">
                  <a:alpha val="100000"/>
                  <a:alpha val="0"/>
                </a:srgbClr>
              </a:clrTo>
            </a:clrChange>
          </a:blip>
          <a:srcRect t="662" b="662"/>
          <a:stretch>
            <a:fillRect/>
          </a:stretch>
        </p:blipFill>
        <p:spPr>
          <a:xfrm>
            <a:off x="324835" y="447511"/>
            <a:ext cx="809182" cy="796878"/>
          </a:xfrm>
          <a:prstGeom prst="rect">
            <a:avLst/>
          </a:prstGeom>
        </p:spPr>
      </p:pic>
      <p:sp>
        <p:nvSpPr>
          <p:cNvPr id="22" name="矩形 21"/>
          <p:cNvSpPr/>
          <p:nvPr/>
        </p:nvSpPr>
        <p:spPr>
          <a:xfrm>
            <a:off x="0" y="3698131"/>
            <a:ext cx="1458852" cy="662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23" name="文本框 22"/>
          <p:cNvSpPr txBox="1"/>
          <p:nvPr/>
        </p:nvSpPr>
        <p:spPr>
          <a:xfrm>
            <a:off x="0" y="1820545"/>
            <a:ext cx="1458595" cy="607695"/>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研究背景及意义</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218095" y="2828428"/>
            <a:ext cx="1130238" cy="33304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研究现状</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218095" y="3810139"/>
            <a:ext cx="1130238" cy="34925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研究内容</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0" y="4807585"/>
            <a:ext cx="1458595" cy="349250"/>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结论与展望</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54" name="文本框 53"/>
          <p:cNvSpPr txBox="1"/>
          <p:nvPr/>
        </p:nvSpPr>
        <p:spPr>
          <a:xfrm>
            <a:off x="2042795" y="1132840"/>
            <a:ext cx="4898390" cy="368300"/>
          </a:xfrm>
          <a:prstGeom prst="rect">
            <a:avLst/>
          </a:prstGeom>
          <a:noFill/>
        </p:spPr>
        <p:txBody>
          <a:bodyPr wrap="square" rtlCol="0">
            <a:spAutoFit/>
          </a:bodyPr>
          <a:lstStyle/>
          <a:p>
            <a:r>
              <a:rPr lang="en-US" altLang="zh-CN" b="1" dirty="0">
                <a:latin typeface="微软雅黑" panose="020B0503020204020204" pitchFamily="34" charset="-122"/>
                <a:ea typeface="微软雅黑" panose="020B0503020204020204" pitchFamily="34" charset="-122"/>
                <a:cs typeface="微软雅黑" panose="020B0503020204020204" pitchFamily="34" charset="-122"/>
              </a:rPr>
              <a:t>5. Process II - </a:t>
            </a:r>
            <a:r>
              <a:rPr lang="zh-CN" altLang="en-US" b="1" dirty="0">
                <a:latin typeface="微软雅黑" panose="020B0503020204020204" pitchFamily="34" charset="-122"/>
                <a:ea typeface="微软雅黑" panose="020B0503020204020204" pitchFamily="34" charset="-122"/>
                <a:cs typeface="微软雅黑" panose="020B0503020204020204" pitchFamily="34" charset="-122"/>
              </a:rPr>
              <a:t>纵向联邦半监督方法预测数据</a:t>
            </a:r>
          </a:p>
        </p:txBody>
      </p:sp>
      <p:sp>
        <p:nvSpPr>
          <p:cNvPr id="30" name="文本框 29"/>
          <p:cNvSpPr txBox="1"/>
          <p:nvPr/>
        </p:nvSpPr>
        <p:spPr>
          <a:xfrm>
            <a:off x="2136140" y="1581150"/>
            <a:ext cx="9467215" cy="681355"/>
          </a:xfrm>
          <a:prstGeom prst="rect">
            <a:avLst/>
          </a:prstGeom>
          <a:noFill/>
        </p:spPr>
        <p:txBody>
          <a:bodyPr wrap="square" rtlCol="0">
            <a:spAutoFit/>
          </a:bodyPr>
          <a:lstStyle/>
          <a:p>
            <a:pPr marL="285750" indent="-285750">
              <a:lnSpc>
                <a:spcPct val="120000"/>
              </a:lnSpc>
              <a:buClr>
                <a:srgbClr val="00853E"/>
              </a:buClr>
              <a:buFont typeface="Wingdings" panose="05000000000000000000" charset="0"/>
              <a:buChar char="n"/>
            </a:pPr>
            <a:r>
              <a:rPr lang="zh-CN" altLang="en-US" sz="1600"/>
              <a:t>通过基于相关性阈值筛选特征，将每个</a:t>
            </a:r>
            <a:r>
              <a:rPr lang="en-US" altLang="zh-CN" sz="1600"/>
              <a:t>B</a:t>
            </a:r>
            <a:r>
              <a:rPr lang="zh-CN" altLang="en-US" sz="1600"/>
              <a:t>方高相关特征作为独立预测目标，</a:t>
            </a:r>
            <a:r>
              <a:rPr lang="zh-CN" altLang="en-US" sz="1600" b="1"/>
              <a:t>采用</a:t>
            </a:r>
            <a:r>
              <a:rPr lang="en-US" altLang="zh-CN" sz="1600" b="1"/>
              <a:t>VFPU-M</a:t>
            </a:r>
            <a:r>
              <a:rPr lang="zh-CN" altLang="en-US" sz="1600" b="1"/>
              <a:t>算法迭代生成</a:t>
            </a:r>
            <a:r>
              <a:rPr lang="zh-CN" altLang="en-US" sz="1600"/>
              <a:t>高置信度伪标签，实现在保护隐私前提下高效预测缺失特征的多任务联邦半监督学习框架。</a:t>
            </a:r>
          </a:p>
        </p:txBody>
      </p:sp>
      <p:pic>
        <p:nvPicPr>
          <p:cNvPr id="5" name="图片 4">
            <a:extLst>
              <a:ext uri="{FF2B5EF4-FFF2-40B4-BE49-F238E27FC236}">
                <a16:creationId xmlns:a16="http://schemas.microsoft.com/office/drawing/2014/main" id="{13751F9C-5DC0-4633-B443-FF3647D4CDF0}"/>
              </a:ext>
            </a:extLst>
          </p:cNvPr>
          <p:cNvPicPr>
            <a:picLocks noChangeAspect="1"/>
          </p:cNvPicPr>
          <p:nvPr/>
        </p:nvPicPr>
        <p:blipFill>
          <a:blip r:embed="rId3"/>
          <a:stretch>
            <a:fillRect/>
          </a:stretch>
        </p:blipFill>
        <p:spPr>
          <a:xfrm>
            <a:off x="2065867" y="2342515"/>
            <a:ext cx="4536000" cy="4316400"/>
          </a:xfrm>
          <a:prstGeom prst="rect">
            <a:avLst/>
          </a:prstGeom>
        </p:spPr>
      </p:pic>
      <p:pic>
        <p:nvPicPr>
          <p:cNvPr id="6" name="图片 5">
            <a:extLst>
              <a:ext uri="{FF2B5EF4-FFF2-40B4-BE49-F238E27FC236}">
                <a16:creationId xmlns:a16="http://schemas.microsoft.com/office/drawing/2014/main" id="{7E4A1FF1-D473-490A-AE92-F7D6825716E9}"/>
              </a:ext>
            </a:extLst>
          </p:cNvPr>
          <p:cNvPicPr>
            <a:picLocks noChangeAspect="1"/>
          </p:cNvPicPr>
          <p:nvPr/>
        </p:nvPicPr>
        <p:blipFill>
          <a:blip r:embed="rId4"/>
          <a:stretch>
            <a:fillRect/>
          </a:stretch>
        </p:blipFill>
        <p:spPr>
          <a:xfrm>
            <a:off x="6941185" y="2341263"/>
            <a:ext cx="4536000" cy="4317652"/>
          </a:xfrm>
          <a:prstGeom prst="rect">
            <a:avLst/>
          </a:prstGeom>
        </p:spPr>
      </p:pic>
    </p:spTree>
    <p:extLst>
      <p:ext uri="{BB962C8B-B14F-4D97-AF65-F5344CB8AC3E}">
        <p14:creationId xmlns:p14="http://schemas.microsoft.com/office/powerpoint/2010/main" val="15044451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线连接符 11"/>
          <p:cNvCxnSpPr/>
          <p:nvPr/>
        </p:nvCxnSpPr>
        <p:spPr>
          <a:xfrm>
            <a:off x="2065866" y="1024256"/>
            <a:ext cx="94318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065866" y="447511"/>
            <a:ext cx="7839467" cy="460375"/>
          </a:xfrm>
          <a:prstGeom prst="rect">
            <a:avLst/>
          </a:prstGeom>
          <a:noFill/>
        </p:spPr>
        <p:txBody>
          <a:bodyPr wrap="square" rtlCol="0">
            <a:spAutoFit/>
          </a:bodyPr>
          <a:lstStyle/>
          <a:p>
            <a:pPr marL="342900" indent="-342900">
              <a:buFont typeface="Wingdings" panose="05000000000000000000" pitchFamily="2" charset="2"/>
              <a:buChar char="n"/>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rPr>
              <a:t>基于联邦半监督学习的参与方样本生成方法</a:t>
            </a:r>
          </a:p>
        </p:txBody>
      </p:sp>
      <p:sp>
        <p:nvSpPr>
          <p:cNvPr id="54" name="文本框 53"/>
          <p:cNvSpPr txBox="1"/>
          <p:nvPr/>
        </p:nvSpPr>
        <p:spPr>
          <a:xfrm>
            <a:off x="2042795" y="1132840"/>
            <a:ext cx="4898390" cy="368300"/>
          </a:xfrm>
          <a:prstGeom prst="rect">
            <a:avLst/>
          </a:prstGeom>
          <a:noFill/>
        </p:spPr>
        <p:txBody>
          <a:bodyPr wrap="square" rtlCol="0">
            <a:spAutoFit/>
          </a:bodyPr>
          <a:lstStyle/>
          <a:p>
            <a:r>
              <a:rPr lang="en-US" altLang="zh-CN" b="1" dirty="0">
                <a:latin typeface="微软雅黑" panose="020B0503020204020204" pitchFamily="34" charset="-122"/>
                <a:ea typeface="微软雅黑" panose="020B0503020204020204" pitchFamily="34" charset="-122"/>
                <a:cs typeface="微软雅黑" panose="020B0503020204020204" pitchFamily="34" charset="-122"/>
              </a:rPr>
              <a:t>6. Process III - </a:t>
            </a:r>
            <a:r>
              <a:rPr lang="zh-CN" altLang="en-US" b="1" dirty="0">
                <a:latin typeface="微软雅黑" panose="020B0503020204020204" pitchFamily="34" charset="-122"/>
                <a:ea typeface="微软雅黑" panose="020B0503020204020204" pitchFamily="34" charset="-122"/>
                <a:cs typeface="微软雅黑" panose="020B0503020204020204" pitchFamily="34" charset="-122"/>
              </a:rPr>
              <a:t>生成模型生成数据</a:t>
            </a:r>
          </a:p>
        </p:txBody>
      </p:sp>
      <p:pic>
        <p:nvPicPr>
          <p:cNvPr id="17" name="图片 16"/>
          <p:cNvPicPr/>
          <p:nvPr/>
        </p:nvPicPr>
        <p:blipFill>
          <a:blip r:embed="rId3"/>
          <a:stretch>
            <a:fillRect/>
          </a:stretch>
        </p:blipFill>
        <p:spPr>
          <a:xfrm>
            <a:off x="3403917" y="4759325"/>
            <a:ext cx="61277" cy="152717"/>
          </a:xfrm>
          <a:prstGeom prst="rect">
            <a:avLst/>
          </a:prstGeom>
        </p:spPr>
      </p:pic>
      <p:pic>
        <p:nvPicPr>
          <p:cNvPr id="18" name="图片 17"/>
          <p:cNvPicPr/>
          <p:nvPr/>
        </p:nvPicPr>
        <p:blipFill>
          <a:blip r:embed="rId4"/>
          <a:stretch>
            <a:fillRect/>
          </a:stretch>
        </p:blipFill>
        <p:spPr>
          <a:xfrm>
            <a:off x="3411538" y="5265420"/>
            <a:ext cx="61277" cy="152717"/>
          </a:xfrm>
          <a:prstGeom prst="rect">
            <a:avLst/>
          </a:prstGeom>
        </p:spPr>
      </p:pic>
      <p:sp>
        <p:nvSpPr>
          <p:cNvPr id="3" name="幻云PPT-演示军团4"/>
          <p:cNvSpPr/>
          <p:nvPr>
            <p:custDataLst>
              <p:tags r:id="rId1"/>
            </p:custDataLst>
          </p:nvPr>
        </p:nvSpPr>
        <p:spPr>
          <a:xfrm>
            <a:off x="2042795" y="1924684"/>
            <a:ext cx="9931110" cy="4485805"/>
          </a:xfrm>
          <a:prstGeom prst="roundRect">
            <a:avLst>
              <a:gd name="adj" fmla="val 2902"/>
            </a:avLst>
          </a:prstGeom>
          <a:solidFill>
            <a:schemeClr val="accent2">
              <a:lumMod val="20000"/>
              <a:lumOff val="80000"/>
              <a:alpha val="15000"/>
            </a:schemeClr>
          </a:solidFill>
          <a:ln w="19050" cap="flat" cmpd="sng" algn="ctr">
            <a:solidFill>
              <a:srgbClr val="FFFFFF"/>
            </a:solidFill>
            <a:prstDash val="solid"/>
          </a:ln>
          <a:effectLst>
            <a:reflection blurRad="38100" endPos="15000" dist="889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spcFirstLastPara="1" numCol="1" rtlCol="0" anchor="ctr">
            <a:prstTxWarp prst="textArchUp">
              <a:avLst>
                <a:gd name="adj" fmla="val 9797055"/>
              </a:avLst>
            </a:prstTxWarp>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cs typeface="+mn-ea"/>
              <a:sym typeface="+mn-lt"/>
            </a:endParaRPr>
          </a:p>
        </p:txBody>
      </p:sp>
      <p:sp>
        <p:nvSpPr>
          <p:cNvPr id="5" name="文本框 4"/>
          <p:cNvSpPr txBox="1"/>
          <p:nvPr/>
        </p:nvSpPr>
        <p:spPr>
          <a:xfrm>
            <a:off x="2065866" y="1867091"/>
            <a:ext cx="9586595" cy="1501373"/>
          </a:xfrm>
          <a:prstGeom prst="rect">
            <a:avLst/>
          </a:prstGeom>
          <a:noFill/>
        </p:spPr>
        <p:txBody>
          <a:bodyPr wrap="square" rtlCol="0">
            <a:spAutoFit/>
          </a:bodyPr>
          <a:lstStyle/>
          <a:p>
            <a:pPr marL="285750" indent="-285750">
              <a:lnSpc>
                <a:spcPct val="200000"/>
              </a:lnSpc>
              <a:buClr>
                <a:srgbClr val="00853E"/>
              </a:buClr>
              <a:buFont typeface="Wingdings" panose="05000000000000000000" charset="0"/>
              <a:buChar char="n"/>
            </a:pPr>
            <a:r>
              <a:rPr lang="en-US" altLang="zh-CN" sz="1600" dirty="0" err="1"/>
              <a:t>FedPSG</a:t>
            </a:r>
            <a:r>
              <a:rPr lang="en-US" altLang="zh-CN" sz="1600" dirty="0"/>
              <a:t>-PUM</a:t>
            </a:r>
            <a:r>
              <a:rPr lang="zh-CN" altLang="en-US" sz="1600" dirty="0"/>
              <a:t>框架采用</a:t>
            </a:r>
            <a:r>
              <a:rPr lang="en-US" altLang="zh-CN" sz="1600" b="1" dirty="0"/>
              <a:t>"</a:t>
            </a:r>
            <a:r>
              <a:rPr lang="zh-CN" altLang="en-US" sz="1600" b="1" dirty="0"/>
              <a:t>分而治之</a:t>
            </a:r>
            <a:r>
              <a:rPr lang="en-US" altLang="zh-CN" sz="1600" b="1" dirty="0"/>
              <a:t>"</a:t>
            </a:r>
            <a:r>
              <a:rPr lang="zh-CN" altLang="en-US" sz="1600" b="1" dirty="0"/>
              <a:t>策略</a:t>
            </a:r>
            <a:r>
              <a:rPr lang="zh-CN" altLang="en-US" sz="1600" dirty="0"/>
              <a:t>，将</a:t>
            </a:r>
            <a:r>
              <a:rPr lang="en-US" altLang="zh-CN" sz="1600" dirty="0"/>
              <a:t>B</a:t>
            </a:r>
            <a:r>
              <a:rPr lang="zh-CN" altLang="en-US" sz="1600" dirty="0"/>
              <a:t>方特征按相关性阈值</a:t>
            </a:r>
            <a:r>
              <a:rPr lang="en-US" altLang="zh-CN" sz="1600" dirty="0"/>
              <a:t>τ</a:t>
            </a:r>
            <a:r>
              <a:rPr lang="zh-CN" altLang="en-US" sz="1600" dirty="0"/>
              <a:t>分为</a:t>
            </a:r>
            <a:r>
              <a:rPr lang="zh-CN" altLang="en-US" sz="1600" b="1" dirty="0"/>
              <a:t>高低</a:t>
            </a:r>
            <a:r>
              <a:rPr lang="zh-CN" altLang="en-US" sz="1600" dirty="0"/>
              <a:t>两组，高相关特征通过</a:t>
            </a:r>
            <a:r>
              <a:rPr lang="en-US" altLang="zh-CN" sz="1600" dirty="0"/>
              <a:t>VFPU-M</a:t>
            </a:r>
            <a:r>
              <a:rPr lang="zh-CN" altLang="en-US" sz="1600" dirty="0"/>
              <a:t>预测，低相关特征利用多种生成模型</a:t>
            </a:r>
            <a:r>
              <a:rPr lang="en-US" altLang="zh-CN" sz="1600" dirty="0"/>
              <a:t>(</a:t>
            </a:r>
            <a:r>
              <a:rPr lang="zh-CN" altLang="en-US" sz="1600" dirty="0"/>
              <a:t>如</a:t>
            </a:r>
            <a:r>
              <a:rPr lang="en-US" altLang="zh-CN" sz="1600" dirty="0"/>
              <a:t>CTGAN</a:t>
            </a:r>
            <a:r>
              <a:rPr lang="zh-CN" altLang="en-US" sz="1600" dirty="0"/>
              <a:t>、</a:t>
            </a:r>
            <a:r>
              <a:rPr lang="en-US" altLang="zh-CN" sz="1600" dirty="0" err="1"/>
              <a:t>TabDDPM</a:t>
            </a:r>
            <a:r>
              <a:rPr lang="zh-CN" altLang="en-US" sz="1600" dirty="0"/>
              <a:t>、</a:t>
            </a:r>
            <a:r>
              <a:rPr lang="en-US" altLang="zh-CN" sz="1600" dirty="0"/>
              <a:t>VF-GAIN</a:t>
            </a:r>
            <a:r>
              <a:rPr lang="zh-CN" altLang="en-US" sz="1600" dirty="0"/>
              <a:t>等</a:t>
            </a:r>
            <a:r>
              <a:rPr lang="en-US" altLang="zh-CN" sz="1600" dirty="0"/>
              <a:t>)</a:t>
            </a:r>
            <a:r>
              <a:rPr lang="zh-CN" altLang="en-US" sz="1600" dirty="0"/>
              <a:t>在</a:t>
            </a:r>
            <a:r>
              <a:rPr lang="en-US" altLang="zh-CN" sz="1600" b="1" dirty="0"/>
              <a:t>B</a:t>
            </a:r>
            <a:r>
              <a:rPr lang="zh-CN" altLang="en-US" sz="1600" b="1" dirty="0"/>
              <a:t>方本地合成</a:t>
            </a:r>
            <a:r>
              <a:rPr lang="zh-CN" altLang="en-US" sz="1600" dirty="0"/>
              <a:t>，</a:t>
            </a:r>
            <a:r>
              <a:rPr lang="zh-CN" altLang="en-US" sz="1600" b="1" dirty="0"/>
              <a:t>两部分结果合并为完整预测矩阵，形成高效互补的联邦样本生成方法。</a:t>
            </a:r>
          </a:p>
        </p:txBody>
      </p:sp>
      <p:pic>
        <p:nvPicPr>
          <p:cNvPr id="19" name="图片 18">
            <a:extLst>
              <a:ext uri="{FF2B5EF4-FFF2-40B4-BE49-F238E27FC236}">
                <a16:creationId xmlns:a16="http://schemas.microsoft.com/office/drawing/2014/main" id="{8A61A019-EDA7-4948-9CE1-BA5ECC534F29}"/>
              </a:ext>
            </a:extLst>
          </p:cNvPr>
          <p:cNvPicPr>
            <a:picLocks noChangeAspect="1"/>
          </p:cNvPicPr>
          <p:nvPr/>
        </p:nvPicPr>
        <p:blipFill>
          <a:blip r:embed="rId5"/>
          <a:stretch>
            <a:fillRect/>
          </a:stretch>
        </p:blipFill>
        <p:spPr>
          <a:xfrm>
            <a:off x="2994019" y="3489537"/>
            <a:ext cx="7437765" cy="2798307"/>
          </a:xfrm>
          <a:prstGeom prst="rect">
            <a:avLst/>
          </a:prstGeom>
        </p:spPr>
      </p:pic>
      <p:sp>
        <p:nvSpPr>
          <p:cNvPr id="27" name="矩形 26">
            <a:extLst>
              <a:ext uri="{FF2B5EF4-FFF2-40B4-BE49-F238E27FC236}">
                <a16:creationId xmlns:a16="http://schemas.microsoft.com/office/drawing/2014/main" id="{C290E068-8D10-4CCC-A426-18849792A213}"/>
              </a:ext>
            </a:extLst>
          </p:cNvPr>
          <p:cNvSpPr/>
          <p:nvPr/>
        </p:nvSpPr>
        <p:spPr>
          <a:xfrm>
            <a:off x="0" y="0"/>
            <a:ext cx="14588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pic>
        <p:nvPicPr>
          <p:cNvPr id="28" name="图片 27">
            <a:extLst>
              <a:ext uri="{FF2B5EF4-FFF2-40B4-BE49-F238E27FC236}">
                <a16:creationId xmlns:a16="http://schemas.microsoft.com/office/drawing/2014/main" id="{66A766A7-C57D-4D00-901B-9CABB33875BE}"/>
              </a:ext>
            </a:extLst>
          </p:cNvPr>
          <p:cNvPicPr>
            <a:picLocks noChangeAspect="1"/>
          </p:cNvPicPr>
          <p:nvPr/>
        </p:nvPicPr>
        <p:blipFill>
          <a:blip r:embed="rId6">
            <a:clrChange>
              <a:clrFrom>
                <a:srgbClr val="FFFFFF">
                  <a:alpha val="100000"/>
                </a:srgbClr>
              </a:clrFrom>
              <a:clrTo>
                <a:srgbClr val="FFFFFF">
                  <a:alpha val="100000"/>
                  <a:alpha val="0"/>
                </a:srgbClr>
              </a:clrTo>
            </a:clrChange>
          </a:blip>
          <a:srcRect t="662" b="662"/>
          <a:stretch>
            <a:fillRect/>
          </a:stretch>
        </p:blipFill>
        <p:spPr>
          <a:xfrm>
            <a:off x="324835" y="447511"/>
            <a:ext cx="809182" cy="796878"/>
          </a:xfrm>
          <a:prstGeom prst="rect">
            <a:avLst/>
          </a:prstGeom>
        </p:spPr>
      </p:pic>
      <p:sp>
        <p:nvSpPr>
          <p:cNvPr id="29" name="矩形 28">
            <a:extLst>
              <a:ext uri="{FF2B5EF4-FFF2-40B4-BE49-F238E27FC236}">
                <a16:creationId xmlns:a16="http://schemas.microsoft.com/office/drawing/2014/main" id="{7D96F31F-7A37-4EA6-9EE8-01BBA4F6F930}"/>
              </a:ext>
            </a:extLst>
          </p:cNvPr>
          <p:cNvSpPr/>
          <p:nvPr/>
        </p:nvSpPr>
        <p:spPr>
          <a:xfrm>
            <a:off x="0" y="3266331"/>
            <a:ext cx="1458852" cy="662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30" name="文本框 29">
            <a:extLst>
              <a:ext uri="{FF2B5EF4-FFF2-40B4-BE49-F238E27FC236}">
                <a16:creationId xmlns:a16="http://schemas.microsoft.com/office/drawing/2014/main" id="{3065A65E-6343-4BF9-B5C5-9BB7A0493CDE}"/>
              </a:ext>
            </a:extLst>
          </p:cNvPr>
          <p:cNvSpPr txBox="1"/>
          <p:nvPr/>
        </p:nvSpPr>
        <p:spPr>
          <a:xfrm>
            <a:off x="0" y="1820545"/>
            <a:ext cx="1458595" cy="607695"/>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研究背景及意义</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31" name="文本框 30">
            <a:extLst>
              <a:ext uri="{FF2B5EF4-FFF2-40B4-BE49-F238E27FC236}">
                <a16:creationId xmlns:a16="http://schemas.microsoft.com/office/drawing/2014/main" id="{159E039F-08AB-47EA-B12B-140FA10FD6BD}"/>
              </a:ext>
            </a:extLst>
          </p:cNvPr>
          <p:cNvSpPr txBox="1"/>
          <p:nvPr/>
        </p:nvSpPr>
        <p:spPr>
          <a:xfrm>
            <a:off x="218095" y="3443287"/>
            <a:ext cx="1130238" cy="34925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研究内容</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32" name="文本框 31">
            <a:extLst>
              <a:ext uri="{FF2B5EF4-FFF2-40B4-BE49-F238E27FC236}">
                <a16:creationId xmlns:a16="http://schemas.microsoft.com/office/drawing/2014/main" id="{C051954D-4A92-465A-B07A-BFC10D0A8E12}"/>
              </a:ext>
            </a:extLst>
          </p:cNvPr>
          <p:cNvSpPr txBox="1"/>
          <p:nvPr/>
        </p:nvSpPr>
        <p:spPr>
          <a:xfrm>
            <a:off x="0" y="4807585"/>
            <a:ext cx="1458595" cy="349250"/>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结论与展望</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线连接符 11"/>
          <p:cNvCxnSpPr/>
          <p:nvPr/>
        </p:nvCxnSpPr>
        <p:spPr>
          <a:xfrm>
            <a:off x="2065866" y="1024256"/>
            <a:ext cx="94318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065866" y="447511"/>
            <a:ext cx="7839467" cy="460375"/>
          </a:xfrm>
          <a:prstGeom prst="rect">
            <a:avLst/>
          </a:prstGeom>
          <a:noFill/>
        </p:spPr>
        <p:txBody>
          <a:bodyPr wrap="square" rtlCol="0">
            <a:spAutoFit/>
          </a:bodyPr>
          <a:lstStyle/>
          <a:p>
            <a:pPr marL="342900" indent="-342900">
              <a:buFont typeface="Wingdings" panose="05000000000000000000" pitchFamily="2" charset="2"/>
              <a:buChar char="n"/>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rPr>
              <a:t>基于联邦半监督学习的参与方样本生成方法</a:t>
            </a:r>
          </a:p>
        </p:txBody>
      </p:sp>
      <p:sp>
        <p:nvSpPr>
          <p:cNvPr id="20" name="矩形 19"/>
          <p:cNvSpPr/>
          <p:nvPr/>
        </p:nvSpPr>
        <p:spPr>
          <a:xfrm>
            <a:off x="0" y="0"/>
            <a:ext cx="14588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pic>
        <p:nvPicPr>
          <p:cNvPr id="21" name="图片 20"/>
          <p:cNvPicPr>
            <a:picLocks noChangeAspect="1"/>
          </p:cNvPicPr>
          <p:nvPr/>
        </p:nvPicPr>
        <p:blipFill>
          <a:blip r:embed="rId8">
            <a:clrChange>
              <a:clrFrom>
                <a:srgbClr val="FFFFFF">
                  <a:alpha val="100000"/>
                </a:srgbClr>
              </a:clrFrom>
              <a:clrTo>
                <a:srgbClr val="FFFFFF">
                  <a:alpha val="100000"/>
                  <a:alpha val="0"/>
                </a:srgbClr>
              </a:clrTo>
            </a:clrChange>
          </a:blip>
          <a:srcRect t="662" b="662"/>
          <a:stretch>
            <a:fillRect/>
          </a:stretch>
        </p:blipFill>
        <p:spPr>
          <a:xfrm>
            <a:off x="324835" y="447511"/>
            <a:ext cx="809182" cy="796878"/>
          </a:xfrm>
          <a:prstGeom prst="rect">
            <a:avLst/>
          </a:prstGeom>
        </p:spPr>
      </p:pic>
      <p:sp>
        <p:nvSpPr>
          <p:cNvPr id="22" name="矩形 21"/>
          <p:cNvSpPr/>
          <p:nvPr/>
        </p:nvSpPr>
        <p:spPr>
          <a:xfrm>
            <a:off x="0" y="3698131"/>
            <a:ext cx="1458852" cy="662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23" name="文本框 22"/>
          <p:cNvSpPr txBox="1"/>
          <p:nvPr/>
        </p:nvSpPr>
        <p:spPr>
          <a:xfrm>
            <a:off x="0" y="1820545"/>
            <a:ext cx="1458595" cy="607695"/>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研究背景及意义</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218095" y="2828428"/>
            <a:ext cx="1130238" cy="33304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研究现状</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218095" y="3810139"/>
            <a:ext cx="1130238" cy="34925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研究内容</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0" y="4807585"/>
            <a:ext cx="1458595" cy="349250"/>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结论与展望</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54" name="文本框 53"/>
          <p:cNvSpPr txBox="1"/>
          <p:nvPr/>
        </p:nvSpPr>
        <p:spPr>
          <a:xfrm>
            <a:off x="2042795" y="1132840"/>
            <a:ext cx="4898390" cy="368300"/>
          </a:xfrm>
          <a:prstGeom prst="rect">
            <a:avLst/>
          </a:prstGeom>
          <a:noFill/>
        </p:spPr>
        <p:txBody>
          <a:bodyPr wrap="square" rtlCol="0">
            <a:spAutoFit/>
          </a:bodyPr>
          <a:lstStyle/>
          <a:p>
            <a:r>
              <a:rPr lang="en-US" altLang="zh-CN" b="1" dirty="0">
                <a:latin typeface="微软雅黑" panose="020B0503020204020204" pitchFamily="34" charset="-122"/>
                <a:ea typeface="微软雅黑" panose="020B0503020204020204" pitchFamily="34" charset="-122"/>
                <a:cs typeface="微软雅黑" panose="020B0503020204020204" pitchFamily="34" charset="-122"/>
              </a:rPr>
              <a:t>7.  </a:t>
            </a:r>
            <a:r>
              <a:rPr lang="zh-CN" altLang="en-US" b="1" dirty="0">
                <a:latin typeface="微软雅黑" panose="020B0503020204020204" pitchFamily="34" charset="-122"/>
                <a:ea typeface="微软雅黑" panose="020B0503020204020204" pitchFamily="34" charset="-122"/>
                <a:cs typeface="微软雅黑" panose="020B0503020204020204" pitchFamily="34" charset="-122"/>
              </a:rPr>
              <a:t>实验过程及结果分析</a:t>
            </a:r>
          </a:p>
        </p:txBody>
      </p:sp>
      <p:grpSp>
        <p:nvGrpSpPr>
          <p:cNvPr id="48" name="组合 47"/>
          <p:cNvGrpSpPr/>
          <p:nvPr/>
        </p:nvGrpSpPr>
        <p:grpSpPr>
          <a:xfrm>
            <a:off x="1674495" y="1887220"/>
            <a:ext cx="10517505" cy="4947920"/>
            <a:chOff x="734" y="2275"/>
            <a:chExt cx="17884" cy="8522"/>
          </a:xfrm>
        </p:grpSpPr>
        <p:grpSp>
          <p:nvGrpSpPr>
            <p:cNvPr id="2" name="组合 1"/>
            <p:cNvGrpSpPr/>
            <p:nvPr/>
          </p:nvGrpSpPr>
          <p:grpSpPr>
            <a:xfrm>
              <a:off x="734" y="9171"/>
              <a:ext cx="17884" cy="1626"/>
              <a:chOff x="658" y="7906"/>
              <a:chExt cx="17884" cy="2290"/>
            </a:xfrm>
          </p:grpSpPr>
          <p:sp>
            <p:nvSpPr>
              <p:cNvPr id="4" name="幻云PPT-演示军团1"/>
              <p:cNvSpPr/>
              <p:nvPr>
                <p:custDataLst>
                  <p:tags r:id="rId5"/>
                </p:custDataLst>
              </p:nvPr>
            </p:nvSpPr>
            <p:spPr>
              <a:xfrm>
                <a:off x="658" y="9244"/>
                <a:ext cx="17885" cy="952"/>
              </a:xfrm>
              <a:prstGeom prst="roundRect">
                <a:avLst>
                  <a:gd name="adj" fmla="val 0"/>
                </a:avLst>
              </a:prstGeom>
              <a:gradFill>
                <a:gsLst>
                  <a:gs pos="62000">
                    <a:schemeClr val="accent1"/>
                  </a:gs>
                  <a:gs pos="0">
                    <a:schemeClr val="accent1">
                      <a:lumMod val="80000"/>
                      <a:lumOff val="20000"/>
                    </a:schemeClr>
                  </a:gs>
                </a:gsLst>
                <a:lin ang="2700000" scaled="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mj-lt"/>
                  <a:ea typeface="+mj-lt"/>
                  <a:cs typeface="OPPOSans B" panose="00020600040101010101" pitchFamily="18" charset="-122"/>
                </a:endParaRPr>
              </a:p>
            </p:txBody>
          </p:sp>
          <p:sp>
            <p:nvSpPr>
              <p:cNvPr id="6" name="幻云PPT-演示军团2"/>
              <p:cNvSpPr/>
              <p:nvPr>
                <p:custDataLst>
                  <p:tags r:id="rId6"/>
                </p:custDataLst>
              </p:nvPr>
            </p:nvSpPr>
            <p:spPr>
              <a:xfrm>
                <a:off x="658" y="7906"/>
                <a:ext cx="17885" cy="1337"/>
              </a:xfrm>
              <a:prstGeom prst="trapezoid">
                <a:avLst>
                  <a:gd name="adj" fmla="val 126560"/>
                </a:avLst>
              </a:prstGeom>
              <a:gradFill>
                <a:gsLst>
                  <a:gs pos="27000">
                    <a:schemeClr val="accent1">
                      <a:alpha val="0"/>
                    </a:schemeClr>
                  </a:gs>
                  <a:gs pos="100000">
                    <a:schemeClr val="accent1"/>
                  </a:gs>
                </a:gsLst>
                <a:lin ang="5400000" scaled="1"/>
              </a:gradFill>
              <a:ln w="1079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cs typeface="+mn-ea"/>
                  <a:sym typeface="+mn-lt"/>
                </a:endParaRPr>
              </a:p>
            </p:txBody>
          </p:sp>
        </p:grpSp>
        <p:sp>
          <p:nvSpPr>
            <p:cNvPr id="7" name="幻云PPT-演示军团3"/>
            <p:cNvSpPr/>
            <p:nvPr>
              <p:custDataLst>
                <p:tags r:id="rId1"/>
              </p:custDataLst>
            </p:nvPr>
          </p:nvSpPr>
          <p:spPr>
            <a:xfrm>
              <a:off x="1811" y="2291"/>
              <a:ext cx="7448" cy="787"/>
            </a:xfrm>
            <a:prstGeom prst="roundRect">
              <a:avLst>
                <a:gd name="adj" fmla="val 50000"/>
              </a:avLst>
            </a:prstGeom>
            <a:gradFill>
              <a:gsLst>
                <a:gs pos="4000">
                  <a:schemeClr val="accent2">
                    <a:lumMod val="60000"/>
                    <a:lumOff val="40000"/>
                  </a:schemeClr>
                </a:gs>
                <a:gs pos="63000">
                  <a:schemeClr val="accent2"/>
                </a:gs>
              </a:gsLst>
              <a:path path="circle">
                <a:fillToRect l="100000" b="100000"/>
              </a:path>
            </a:gradFill>
            <a:ln w="12700" cap="rnd" cmpd="sng" algn="ctr">
              <a:noFill/>
              <a:prstDash val="solid"/>
              <a:round/>
            </a:ln>
            <a:effectLst>
              <a:outerShdw blurRad="114300" dist="114300" dir="5400000" sx="94000" sy="94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rmAutofit/>
            </a:bodyPr>
            <a:lstStyle/>
            <a:p>
              <a:pPr algn="ctr" defTabSz="914400"/>
              <a:r>
                <a:rPr lang="zh-CN" altLang="en-US" sz="18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数据集介绍 </a:t>
              </a:r>
              <a:endParaRPr lang="zh-CN" altLang="en-US" sz="20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endParaRPr>
            </a:p>
          </p:txBody>
        </p:sp>
        <p:sp>
          <p:nvSpPr>
            <p:cNvPr id="8" name="幻云PPT-演示军团4"/>
            <p:cNvSpPr/>
            <p:nvPr>
              <p:custDataLst>
                <p:tags r:id="rId2"/>
              </p:custDataLst>
            </p:nvPr>
          </p:nvSpPr>
          <p:spPr>
            <a:xfrm>
              <a:off x="1754" y="3356"/>
              <a:ext cx="7605" cy="6331"/>
            </a:xfrm>
            <a:prstGeom prst="roundRect">
              <a:avLst>
                <a:gd name="adj" fmla="val 2902"/>
              </a:avLst>
            </a:prstGeom>
            <a:solidFill>
              <a:schemeClr val="accent2">
                <a:lumMod val="20000"/>
                <a:lumOff val="80000"/>
                <a:alpha val="15000"/>
              </a:schemeClr>
            </a:solidFill>
            <a:ln w="19050" cap="flat" cmpd="sng" algn="ctr">
              <a:solidFill>
                <a:srgbClr val="FFFFFF"/>
              </a:solidFill>
              <a:prstDash val="solid"/>
            </a:ln>
            <a:effectLst>
              <a:reflection blurRad="38100" endPos="15000" dist="889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spcFirstLastPara="1" numCol="1" rtlCol="0" anchor="ctr">
              <a:prstTxWarp prst="textArchUp">
                <a:avLst>
                  <a:gd name="adj" fmla="val 9797055"/>
                </a:avLst>
              </a:prstTxWarp>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cs typeface="+mn-ea"/>
                <a:sym typeface="+mn-lt"/>
              </a:endParaRPr>
            </a:p>
          </p:txBody>
        </p:sp>
        <p:sp>
          <p:nvSpPr>
            <p:cNvPr id="31" name="幻云PPT-演示军团3"/>
            <p:cNvSpPr/>
            <p:nvPr>
              <p:custDataLst>
                <p:tags r:id="rId3"/>
              </p:custDataLst>
            </p:nvPr>
          </p:nvSpPr>
          <p:spPr>
            <a:xfrm>
              <a:off x="9827" y="2275"/>
              <a:ext cx="7448" cy="803"/>
            </a:xfrm>
            <a:prstGeom prst="roundRect">
              <a:avLst>
                <a:gd name="adj" fmla="val 50000"/>
              </a:avLst>
            </a:prstGeom>
            <a:gradFill>
              <a:gsLst>
                <a:gs pos="4000">
                  <a:schemeClr val="accent2">
                    <a:lumMod val="60000"/>
                    <a:lumOff val="40000"/>
                  </a:schemeClr>
                </a:gs>
                <a:gs pos="63000">
                  <a:schemeClr val="accent2"/>
                </a:gs>
              </a:gsLst>
              <a:path path="circle">
                <a:fillToRect l="100000" b="100000"/>
              </a:path>
            </a:gradFill>
            <a:ln w="12700" cap="rnd" cmpd="sng" algn="ctr">
              <a:noFill/>
              <a:prstDash val="solid"/>
              <a:round/>
            </a:ln>
            <a:effectLst>
              <a:outerShdw blurRad="114300" dist="114300" dir="5400000" sx="94000" sy="94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rmAutofit/>
            </a:bodyPr>
            <a:lstStyle/>
            <a:p>
              <a:pPr algn="ctr" defTabSz="914400"/>
              <a:r>
                <a:rPr lang="zh-CN" altLang="en-US" sz="20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实验准备 </a:t>
              </a:r>
            </a:p>
          </p:txBody>
        </p:sp>
        <p:sp>
          <p:nvSpPr>
            <p:cNvPr id="41" name="幻云PPT-演示军团4"/>
            <p:cNvSpPr/>
            <p:nvPr>
              <p:custDataLst>
                <p:tags r:id="rId4"/>
              </p:custDataLst>
            </p:nvPr>
          </p:nvSpPr>
          <p:spPr>
            <a:xfrm>
              <a:off x="9513" y="3340"/>
              <a:ext cx="8215" cy="6331"/>
            </a:xfrm>
            <a:prstGeom prst="roundRect">
              <a:avLst>
                <a:gd name="adj" fmla="val 2902"/>
              </a:avLst>
            </a:prstGeom>
            <a:solidFill>
              <a:schemeClr val="accent2">
                <a:lumMod val="20000"/>
                <a:lumOff val="80000"/>
                <a:alpha val="15000"/>
              </a:schemeClr>
            </a:solidFill>
            <a:ln w="19050" cap="flat" cmpd="sng" algn="ctr">
              <a:solidFill>
                <a:srgbClr val="FFFFFF"/>
              </a:solidFill>
              <a:prstDash val="solid"/>
            </a:ln>
            <a:effectLst>
              <a:reflection blurRad="38100" endPos="15000" dist="889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spcFirstLastPara="1" numCol="1" rtlCol="0" anchor="ctr">
              <a:prstTxWarp prst="textArchUp">
                <a:avLst>
                  <a:gd name="adj" fmla="val 9797055"/>
                </a:avLst>
              </a:prstTxWarp>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cs typeface="+mn-ea"/>
                <a:sym typeface="+mn-lt"/>
              </a:endParaRPr>
            </a:p>
          </p:txBody>
        </p:sp>
      </p:grpSp>
      <p:sp>
        <p:nvSpPr>
          <p:cNvPr id="50" name="文本框 49"/>
          <p:cNvSpPr txBox="1"/>
          <p:nvPr/>
        </p:nvSpPr>
        <p:spPr>
          <a:xfrm>
            <a:off x="2311400" y="2748915"/>
            <a:ext cx="4188460" cy="2584450"/>
          </a:xfrm>
          <a:prstGeom prst="rect">
            <a:avLst/>
          </a:prstGeom>
          <a:noFill/>
        </p:spPr>
        <p:txBody>
          <a:bodyPr wrap="square" rtlCol="0">
            <a:spAutoFit/>
          </a:bodyPr>
          <a:lstStyle/>
          <a:p>
            <a:pPr marL="285750" indent="-285750" algn="l">
              <a:lnSpc>
                <a:spcPct val="150000"/>
              </a:lnSpc>
              <a:buClr>
                <a:srgbClr val="00853E"/>
              </a:buClr>
              <a:buFont typeface="Wingdings" panose="05000000000000000000" charset="0"/>
              <a:buChar char="n"/>
            </a:pPr>
            <a:r>
              <a:rPr lang="zh-CN" altLang="en-US"/>
              <a:t>研究采用了四个</a:t>
            </a:r>
            <a:r>
              <a:rPr lang="en-US" altLang="zh-CN"/>
              <a:t>UCI</a:t>
            </a:r>
            <a:r>
              <a:rPr lang="zh-CN" altLang="en-US"/>
              <a:t>机器学习数据集（银行营销、德国信贷、字母识别和在线新闻传播度），这些数据集涵盖了不同领域、特征类型和任务类型，均经过预处理并按</a:t>
            </a:r>
            <a:r>
              <a:rPr lang="en-US" altLang="zh-CN" b="1"/>
              <a:t>6:3:1</a:t>
            </a:r>
            <a:r>
              <a:rPr lang="zh-CN" altLang="en-US" b="1"/>
              <a:t>比例划分为训练、验证和测试集。</a:t>
            </a:r>
          </a:p>
        </p:txBody>
      </p:sp>
      <p:sp>
        <p:nvSpPr>
          <p:cNvPr id="36" name="文本框 35"/>
          <p:cNvSpPr txBox="1"/>
          <p:nvPr/>
        </p:nvSpPr>
        <p:spPr>
          <a:xfrm>
            <a:off x="7021830" y="2748915"/>
            <a:ext cx="4380230" cy="2168525"/>
          </a:xfrm>
          <a:prstGeom prst="rect">
            <a:avLst/>
          </a:prstGeom>
          <a:noFill/>
        </p:spPr>
        <p:txBody>
          <a:bodyPr wrap="square" rtlCol="0">
            <a:spAutoFit/>
          </a:bodyPr>
          <a:lstStyle/>
          <a:p>
            <a:pPr marL="285750" indent="-285750" algn="l">
              <a:lnSpc>
                <a:spcPct val="150000"/>
              </a:lnSpc>
              <a:buClr>
                <a:srgbClr val="00853E"/>
              </a:buClr>
              <a:buFont typeface="Wingdings" panose="05000000000000000000" charset="0"/>
              <a:buChar char="n"/>
            </a:pPr>
            <a:r>
              <a:rPr lang="zh-CN" altLang="en-US"/>
              <a:t>实验将数据按特征所有权进行纵向划分给参与方</a:t>
            </a:r>
            <a:r>
              <a:rPr lang="en-US" altLang="zh-CN"/>
              <a:t>A</a:t>
            </a:r>
            <a:r>
              <a:rPr lang="zh-CN" altLang="en-US"/>
              <a:t>和</a:t>
            </a:r>
            <a:r>
              <a:rPr lang="en-US" altLang="zh-CN"/>
              <a:t>B</a:t>
            </a:r>
            <a:r>
              <a:rPr lang="zh-CN" altLang="en-US"/>
              <a:t>，并</a:t>
            </a:r>
            <a:r>
              <a:rPr lang="zh-CN" altLang="en-US" b="1"/>
              <a:t>主要研究</a:t>
            </a:r>
            <a:r>
              <a:rPr lang="en-US" altLang="zh-CN" b="1"/>
              <a:t>B</a:t>
            </a:r>
            <a:r>
              <a:rPr lang="zh-CN" altLang="en-US" b="1"/>
              <a:t>方样本缺失的场景</a:t>
            </a:r>
            <a:r>
              <a:rPr lang="zh-CN" altLang="en-US"/>
              <a:t>，通过设置不同的缺失率和相关性阈值来评估联邦半监督方法的有效性。</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线连接符 11"/>
          <p:cNvCxnSpPr/>
          <p:nvPr/>
        </p:nvCxnSpPr>
        <p:spPr>
          <a:xfrm>
            <a:off x="2065866" y="1024256"/>
            <a:ext cx="94318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065866" y="447511"/>
            <a:ext cx="7839467" cy="460375"/>
          </a:xfrm>
          <a:prstGeom prst="rect">
            <a:avLst/>
          </a:prstGeom>
          <a:noFill/>
        </p:spPr>
        <p:txBody>
          <a:bodyPr wrap="square" rtlCol="0">
            <a:spAutoFit/>
          </a:bodyPr>
          <a:lstStyle/>
          <a:p>
            <a:pPr marL="342900" indent="-342900">
              <a:buFont typeface="Wingdings" panose="05000000000000000000" pitchFamily="2" charset="2"/>
              <a:buChar char="n"/>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rPr>
              <a:t>基于联邦半监督学习的参与方样本生成方法</a:t>
            </a:r>
          </a:p>
        </p:txBody>
      </p:sp>
      <p:sp>
        <p:nvSpPr>
          <p:cNvPr id="54" name="文本框 53"/>
          <p:cNvSpPr txBox="1"/>
          <p:nvPr/>
        </p:nvSpPr>
        <p:spPr>
          <a:xfrm>
            <a:off x="2042795" y="1132840"/>
            <a:ext cx="4898390" cy="368300"/>
          </a:xfrm>
          <a:prstGeom prst="rect">
            <a:avLst/>
          </a:prstGeom>
          <a:noFill/>
        </p:spPr>
        <p:txBody>
          <a:bodyPr wrap="square" rtlCol="0">
            <a:spAutoFit/>
          </a:bodyPr>
          <a:lstStyle/>
          <a:p>
            <a:r>
              <a:rPr lang="en-US" altLang="zh-CN" b="1" dirty="0">
                <a:latin typeface="微软雅黑" panose="020B0503020204020204" pitchFamily="34" charset="-122"/>
                <a:ea typeface="微软雅黑" panose="020B0503020204020204" pitchFamily="34" charset="-122"/>
                <a:cs typeface="微软雅黑" panose="020B0503020204020204" pitchFamily="34" charset="-122"/>
              </a:rPr>
              <a:t>7 .</a:t>
            </a:r>
            <a:r>
              <a:rPr lang="zh-CN" altLang="en-US" b="1" dirty="0">
                <a:latin typeface="微软雅黑" panose="020B0503020204020204" pitchFamily="34" charset="-122"/>
                <a:ea typeface="微软雅黑" panose="020B0503020204020204" pitchFamily="34" charset="-122"/>
                <a:cs typeface="微软雅黑" panose="020B0503020204020204" pitchFamily="34" charset="-122"/>
              </a:rPr>
              <a:t>实验过程及结果分析</a:t>
            </a:r>
          </a:p>
        </p:txBody>
      </p:sp>
      <p:grpSp>
        <p:nvGrpSpPr>
          <p:cNvPr id="48" name="组合 47"/>
          <p:cNvGrpSpPr/>
          <p:nvPr/>
        </p:nvGrpSpPr>
        <p:grpSpPr>
          <a:xfrm>
            <a:off x="1674495" y="1887220"/>
            <a:ext cx="10517505" cy="4947920"/>
            <a:chOff x="734" y="2275"/>
            <a:chExt cx="17884" cy="8522"/>
          </a:xfrm>
        </p:grpSpPr>
        <p:grpSp>
          <p:nvGrpSpPr>
            <p:cNvPr id="2" name="组合 1"/>
            <p:cNvGrpSpPr/>
            <p:nvPr/>
          </p:nvGrpSpPr>
          <p:grpSpPr>
            <a:xfrm>
              <a:off x="734" y="9171"/>
              <a:ext cx="17884" cy="1626"/>
              <a:chOff x="658" y="7906"/>
              <a:chExt cx="17884" cy="2290"/>
            </a:xfrm>
          </p:grpSpPr>
          <p:sp>
            <p:nvSpPr>
              <p:cNvPr id="4" name="幻云PPT-演示军团1"/>
              <p:cNvSpPr/>
              <p:nvPr>
                <p:custDataLst>
                  <p:tags r:id="rId8"/>
                </p:custDataLst>
              </p:nvPr>
            </p:nvSpPr>
            <p:spPr>
              <a:xfrm>
                <a:off x="658" y="9244"/>
                <a:ext cx="17885" cy="952"/>
              </a:xfrm>
              <a:prstGeom prst="roundRect">
                <a:avLst>
                  <a:gd name="adj" fmla="val 0"/>
                </a:avLst>
              </a:prstGeom>
              <a:gradFill>
                <a:gsLst>
                  <a:gs pos="62000">
                    <a:schemeClr val="accent1"/>
                  </a:gs>
                  <a:gs pos="0">
                    <a:schemeClr val="accent1">
                      <a:lumMod val="80000"/>
                      <a:lumOff val="20000"/>
                    </a:schemeClr>
                  </a:gs>
                </a:gsLst>
                <a:lin ang="2700000" scaled="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mj-lt"/>
                  <a:ea typeface="+mj-lt"/>
                  <a:cs typeface="OPPOSans B" panose="00020600040101010101" pitchFamily="18" charset="-122"/>
                </a:endParaRPr>
              </a:p>
            </p:txBody>
          </p:sp>
          <p:sp>
            <p:nvSpPr>
              <p:cNvPr id="6" name="幻云PPT-演示军团2"/>
              <p:cNvSpPr/>
              <p:nvPr>
                <p:custDataLst>
                  <p:tags r:id="rId9"/>
                </p:custDataLst>
              </p:nvPr>
            </p:nvSpPr>
            <p:spPr>
              <a:xfrm>
                <a:off x="658" y="7906"/>
                <a:ext cx="17885" cy="1337"/>
              </a:xfrm>
              <a:prstGeom prst="trapezoid">
                <a:avLst>
                  <a:gd name="adj" fmla="val 126560"/>
                </a:avLst>
              </a:prstGeom>
              <a:gradFill>
                <a:gsLst>
                  <a:gs pos="27000">
                    <a:schemeClr val="accent1">
                      <a:alpha val="0"/>
                    </a:schemeClr>
                  </a:gs>
                  <a:gs pos="100000">
                    <a:schemeClr val="accent1"/>
                  </a:gs>
                </a:gsLst>
                <a:lin ang="5400000" scaled="1"/>
              </a:gradFill>
              <a:ln w="1079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cs typeface="+mn-ea"/>
                  <a:sym typeface="+mn-lt"/>
                </a:endParaRPr>
              </a:p>
            </p:txBody>
          </p:sp>
        </p:grpSp>
        <p:sp>
          <p:nvSpPr>
            <p:cNvPr id="7" name="幻云PPT-演示军团3"/>
            <p:cNvSpPr/>
            <p:nvPr>
              <p:custDataLst>
                <p:tags r:id="rId4"/>
              </p:custDataLst>
            </p:nvPr>
          </p:nvSpPr>
          <p:spPr>
            <a:xfrm>
              <a:off x="1811" y="2291"/>
              <a:ext cx="7448" cy="787"/>
            </a:xfrm>
            <a:prstGeom prst="roundRect">
              <a:avLst>
                <a:gd name="adj" fmla="val 50000"/>
              </a:avLst>
            </a:prstGeom>
            <a:gradFill>
              <a:gsLst>
                <a:gs pos="4000">
                  <a:schemeClr val="accent2">
                    <a:lumMod val="60000"/>
                    <a:lumOff val="40000"/>
                  </a:schemeClr>
                </a:gs>
                <a:gs pos="63000">
                  <a:schemeClr val="accent2"/>
                </a:gs>
              </a:gsLst>
              <a:path path="circle">
                <a:fillToRect l="100000" b="100000"/>
              </a:path>
            </a:gradFill>
            <a:ln w="12700" cap="rnd" cmpd="sng" algn="ctr">
              <a:noFill/>
              <a:prstDash val="solid"/>
              <a:round/>
            </a:ln>
            <a:effectLst>
              <a:outerShdw blurRad="114300" dist="114300" dir="5400000" sx="94000" sy="94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rmAutofit/>
            </a:bodyPr>
            <a:lstStyle/>
            <a:p>
              <a:pPr algn="ctr" defTabSz="914400"/>
              <a:r>
                <a:rPr lang="en-US" altLang="zh-CN" sz="18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 </a:t>
              </a:r>
              <a:r>
                <a:rPr lang="zh-CN" altLang="en-US" sz="18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实验设计 </a:t>
              </a:r>
              <a:endParaRPr lang="zh-CN" altLang="en-US" sz="20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endParaRPr>
            </a:p>
          </p:txBody>
        </p:sp>
        <p:sp>
          <p:nvSpPr>
            <p:cNvPr id="8" name="幻云PPT-演示军团4"/>
            <p:cNvSpPr/>
            <p:nvPr>
              <p:custDataLst>
                <p:tags r:id="rId5"/>
              </p:custDataLst>
            </p:nvPr>
          </p:nvSpPr>
          <p:spPr>
            <a:xfrm>
              <a:off x="1754" y="3356"/>
              <a:ext cx="7605" cy="6331"/>
            </a:xfrm>
            <a:prstGeom prst="roundRect">
              <a:avLst>
                <a:gd name="adj" fmla="val 2902"/>
              </a:avLst>
            </a:prstGeom>
            <a:solidFill>
              <a:schemeClr val="accent2">
                <a:lumMod val="20000"/>
                <a:lumOff val="80000"/>
                <a:alpha val="15000"/>
              </a:schemeClr>
            </a:solidFill>
            <a:ln w="19050" cap="flat" cmpd="sng" algn="ctr">
              <a:solidFill>
                <a:srgbClr val="FFFFFF"/>
              </a:solidFill>
              <a:prstDash val="solid"/>
            </a:ln>
            <a:effectLst>
              <a:reflection blurRad="38100" endPos="15000" dist="889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spcFirstLastPara="1" numCol="1" rtlCol="0" anchor="ctr">
              <a:prstTxWarp prst="textArchUp">
                <a:avLst>
                  <a:gd name="adj" fmla="val 9797055"/>
                </a:avLst>
              </a:prstTxWarp>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cs typeface="+mn-ea"/>
                <a:sym typeface="+mn-lt"/>
              </a:endParaRPr>
            </a:p>
          </p:txBody>
        </p:sp>
        <p:sp>
          <p:nvSpPr>
            <p:cNvPr id="31" name="幻云PPT-演示军团3"/>
            <p:cNvSpPr/>
            <p:nvPr>
              <p:custDataLst>
                <p:tags r:id="rId6"/>
              </p:custDataLst>
            </p:nvPr>
          </p:nvSpPr>
          <p:spPr>
            <a:xfrm>
              <a:off x="9827" y="2275"/>
              <a:ext cx="7448" cy="803"/>
            </a:xfrm>
            <a:prstGeom prst="roundRect">
              <a:avLst>
                <a:gd name="adj" fmla="val 50000"/>
              </a:avLst>
            </a:prstGeom>
            <a:gradFill>
              <a:gsLst>
                <a:gs pos="4000">
                  <a:schemeClr val="accent2">
                    <a:lumMod val="60000"/>
                    <a:lumOff val="40000"/>
                  </a:schemeClr>
                </a:gs>
                <a:gs pos="63000">
                  <a:schemeClr val="accent2"/>
                </a:gs>
              </a:gsLst>
              <a:path path="circle">
                <a:fillToRect l="100000" b="100000"/>
              </a:path>
            </a:gradFill>
            <a:ln w="12700" cap="rnd" cmpd="sng" algn="ctr">
              <a:noFill/>
              <a:prstDash val="solid"/>
              <a:round/>
            </a:ln>
            <a:effectLst>
              <a:outerShdw blurRad="114300" dist="114300" dir="5400000" sx="94000" sy="94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rmAutofit/>
            </a:bodyPr>
            <a:lstStyle/>
            <a:p>
              <a:pPr algn="ctr" defTabSz="914400"/>
              <a:r>
                <a:rPr lang="zh-CN" altLang="en-US" sz="2000" dirty="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基线模型介绍 </a:t>
              </a:r>
            </a:p>
          </p:txBody>
        </p:sp>
        <p:sp>
          <p:nvSpPr>
            <p:cNvPr id="41" name="幻云PPT-演示军团4"/>
            <p:cNvSpPr/>
            <p:nvPr>
              <p:custDataLst>
                <p:tags r:id="rId7"/>
              </p:custDataLst>
            </p:nvPr>
          </p:nvSpPr>
          <p:spPr>
            <a:xfrm>
              <a:off x="9513" y="3340"/>
              <a:ext cx="8215" cy="6331"/>
            </a:xfrm>
            <a:prstGeom prst="roundRect">
              <a:avLst>
                <a:gd name="adj" fmla="val 2902"/>
              </a:avLst>
            </a:prstGeom>
            <a:solidFill>
              <a:schemeClr val="accent2">
                <a:lumMod val="20000"/>
                <a:lumOff val="80000"/>
                <a:alpha val="15000"/>
              </a:schemeClr>
            </a:solidFill>
            <a:ln w="19050" cap="flat" cmpd="sng" algn="ctr">
              <a:solidFill>
                <a:srgbClr val="FFFFFF"/>
              </a:solidFill>
              <a:prstDash val="solid"/>
            </a:ln>
            <a:effectLst>
              <a:reflection blurRad="38100" endPos="15000" dist="889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spcFirstLastPara="1" numCol="1" rtlCol="0" anchor="ctr">
              <a:prstTxWarp prst="textArchUp">
                <a:avLst>
                  <a:gd name="adj" fmla="val 9797055"/>
                </a:avLst>
              </a:prstTxWarp>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cs typeface="+mn-ea"/>
                <a:sym typeface="+mn-lt"/>
              </a:endParaRPr>
            </a:p>
          </p:txBody>
        </p:sp>
      </p:grpSp>
      <p:sp>
        <p:nvSpPr>
          <p:cNvPr id="3" name="幻云PPT-演示军团14"/>
          <p:cNvSpPr txBox="1"/>
          <p:nvPr>
            <p:custDataLst>
              <p:tags r:id="rId1"/>
            </p:custDataLst>
          </p:nvPr>
        </p:nvSpPr>
        <p:spPr>
          <a:xfrm>
            <a:off x="2461895" y="2636520"/>
            <a:ext cx="4375785" cy="345440"/>
          </a:xfrm>
          <a:prstGeom prst="rect">
            <a:avLst/>
          </a:prstGeom>
          <a:noFill/>
        </p:spPr>
        <p:txBody>
          <a:bodyPr wrap="square">
            <a:noAutofit/>
          </a:bodyPr>
          <a:lstStyle/>
          <a:p>
            <a:pPr indent="0" algn="ctr" fontAlgn="auto">
              <a:lnSpc>
                <a:spcPct val="100000"/>
              </a:lnSpc>
              <a:buClr>
                <a:schemeClr val="accent2"/>
              </a:buClr>
              <a:buFont typeface="Wingdings" panose="05000000000000000000" pitchFamily="2" charset="2"/>
              <a:buNone/>
            </a:pPr>
            <a:r>
              <a:rPr lang="zh-CN" altLang="en-US" b="1" i="0" dirty="0">
                <a:solidFill>
                  <a:schemeClr val="tx1">
                    <a:lumMod val="85000"/>
                    <a:lumOff val="15000"/>
                  </a:schemeClr>
                </a:solidFill>
                <a:effectLst/>
                <a:latin typeface="微软雅黑" panose="020B0503020204020204" pitchFamily="34" charset="-122"/>
                <a:ea typeface="微软雅黑" panose="020B0503020204020204" pitchFamily="34" charset="-122"/>
                <a:cs typeface="+mn-lt"/>
              </a:rPr>
              <a:t>实验一</a:t>
            </a:r>
          </a:p>
        </p:txBody>
      </p:sp>
      <p:sp>
        <p:nvSpPr>
          <p:cNvPr id="5" name="文本框 4"/>
          <p:cNvSpPr txBox="1"/>
          <p:nvPr/>
        </p:nvSpPr>
        <p:spPr>
          <a:xfrm>
            <a:off x="2345055" y="2996565"/>
            <a:ext cx="4493260" cy="368300"/>
          </a:xfrm>
          <a:prstGeom prst="rect">
            <a:avLst/>
          </a:prstGeom>
          <a:noFill/>
        </p:spPr>
        <p:txBody>
          <a:bodyPr wrap="square" rtlCol="0">
            <a:spAutoFit/>
          </a:bodyPr>
          <a:lstStyle/>
          <a:p>
            <a:pPr algn="ctr"/>
            <a:r>
              <a:rPr lang="en-US" altLang="zh-CN" dirty="0" err="1"/>
              <a:t>FedPSG</a:t>
            </a:r>
            <a:r>
              <a:rPr lang="en-US" altLang="zh-CN" dirty="0"/>
              <a:t>-PUM </a:t>
            </a:r>
            <a:r>
              <a:rPr lang="zh-CN" altLang="en-US" dirty="0"/>
              <a:t>不同的设置</a:t>
            </a:r>
          </a:p>
        </p:txBody>
      </p:sp>
      <p:sp>
        <p:nvSpPr>
          <p:cNvPr id="9" name="下箭头 8"/>
          <p:cNvSpPr/>
          <p:nvPr/>
        </p:nvSpPr>
        <p:spPr>
          <a:xfrm>
            <a:off x="4416461" y="3446145"/>
            <a:ext cx="386080" cy="193040"/>
          </a:xfrm>
          <a:prstGeom prst="down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1" name="幻云PPT-演示军团14"/>
          <p:cNvSpPr txBox="1"/>
          <p:nvPr>
            <p:custDataLst>
              <p:tags r:id="rId2"/>
            </p:custDataLst>
          </p:nvPr>
        </p:nvSpPr>
        <p:spPr>
          <a:xfrm>
            <a:off x="2429510" y="3693795"/>
            <a:ext cx="4375785" cy="345440"/>
          </a:xfrm>
          <a:prstGeom prst="rect">
            <a:avLst/>
          </a:prstGeom>
          <a:noFill/>
        </p:spPr>
        <p:txBody>
          <a:bodyPr wrap="square">
            <a:noAutofit/>
          </a:bodyPr>
          <a:lstStyle/>
          <a:p>
            <a:pPr indent="0" algn="ctr" fontAlgn="auto">
              <a:lnSpc>
                <a:spcPct val="100000"/>
              </a:lnSpc>
              <a:buClr>
                <a:schemeClr val="accent2"/>
              </a:buClr>
              <a:buFont typeface="Wingdings" panose="05000000000000000000" pitchFamily="2" charset="2"/>
              <a:buNone/>
            </a:pPr>
            <a:r>
              <a:rPr lang="zh-CN" altLang="en-US" b="1" i="0" dirty="0">
                <a:solidFill>
                  <a:schemeClr val="tx1">
                    <a:lumMod val="85000"/>
                    <a:lumOff val="15000"/>
                  </a:schemeClr>
                </a:solidFill>
                <a:effectLst/>
                <a:latin typeface="微软雅黑" panose="020B0503020204020204" pitchFamily="34" charset="-122"/>
                <a:ea typeface="微软雅黑" panose="020B0503020204020204" pitchFamily="34" charset="-122"/>
                <a:cs typeface="+mn-lt"/>
              </a:rPr>
              <a:t>实验二</a:t>
            </a:r>
            <a:endParaRPr lang="en-US" altLang="zh-CN" b="1" i="0" dirty="0">
              <a:solidFill>
                <a:schemeClr val="tx1">
                  <a:lumMod val="85000"/>
                  <a:lumOff val="15000"/>
                </a:schemeClr>
              </a:solidFill>
              <a:effectLst/>
              <a:latin typeface="微软雅黑" panose="020B0503020204020204" pitchFamily="34" charset="-122"/>
              <a:ea typeface="微软雅黑" panose="020B0503020204020204" pitchFamily="34" charset="-122"/>
              <a:cs typeface="+mn-lt"/>
            </a:endParaRPr>
          </a:p>
        </p:txBody>
      </p:sp>
      <p:sp>
        <p:nvSpPr>
          <p:cNvPr id="13" name="文本框 12"/>
          <p:cNvSpPr txBox="1"/>
          <p:nvPr/>
        </p:nvSpPr>
        <p:spPr>
          <a:xfrm>
            <a:off x="2126615" y="4177348"/>
            <a:ext cx="5080000" cy="337185"/>
          </a:xfrm>
          <a:prstGeom prst="rect">
            <a:avLst/>
          </a:prstGeom>
        </p:spPr>
        <p:txBody>
          <a:bodyPr>
            <a:spAutoFit/>
          </a:bodyPr>
          <a:lstStyle/>
          <a:p>
            <a:pPr algn="ctr"/>
            <a:r>
              <a:rPr lang="zh-CN" altLang="en-US" sz="1600" dirty="0"/>
              <a:t>基线对比实验</a:t>
            </a:r>
          </a:p>
        </p:txBody>
      </p:sp>
      <p:sp>
        <p:nvSpPr>
          <p:cNvPr id="17" name="幻云PPT-演示军团14"/>
          <p:cNvSpPr txBox="1"/>
          <p:nvPr>
            <p:custDataLst>
              <p:tags r:id="rId3"/>
            </p:custDataLst>
          </p:nvPr>
        </p:nvSpPr>
        <p:spPr>
          <a:xfrm>
            <a:off x="2429510" y="4860290"/>
            <a:ext cx="4375785" cy="345440"/>
          </a:xfrm>
          <a:prstGeom prst="rect">
            <a:avLst/>
          </a:prstGeom>
          <a:noFill/>
        </p:spPr>
        <p:txBody>
          <a:bodyPr wrap="square">
            <a:noAutofit/>
          </a:bodyPr>
          <a:lstStyle/>
          <a:p>
            <a:pPr indent="0" algn="ctr" fontAlgn="auto">
              <a:lnSpc>
                <a:spcPct val="100000"/>
              </a:lnSpc>
              <a:buClr>
                <a:schemeClr val="accent2"/>
              </a:buClr>
              <a:buFont typeface="Wingdings" panose="05000000000000000000" pitchFamily="2" charset="2"/>
              <a:buNone/>
            </a:pPr>
            <a:r>
              <a:rPr lang="zh-CN" altLang="en-US" b="1" i="0" dirty="0">
                <a:solidFill>
                  <a:schemeClr val="tx1">
                    <a:lumMod val="85000"/>
                    <a:lumOff val="15000"/>
                  </a:schemeClr>
                </a:solidFill>
                <a:effectLst/>
                <a:latin typeface="微软雅黑" panose="020B0503020204020204" pitchFamily="34" charset="-122"/>
                <a:ea typeface="微软雅黑" panose="020B0503020204020204" pitchFamily="34" charset="-122"/>
                <a:cs typeface="+mn-lt"/>
              </a:rPr>
              <a:t>实验三</a:t>
            </a:r>
            <a:endParaRPr lang="en-US" altLang="zh-CN" b="1" i="0" dirty="0">
              <a:solidFill>
                <a:schemeClr val="tx1">
                  <a:lumMod val="85000"/>
                  <a:lumOff val="15000"/>
                </a:schemeClr>
              </a:solidFill>
              <a:effectLst/>
              <a:latin typeface="微软雅黑" panose="020B0503020204020204" pitchFamily="34" charset="-122"/>
              <a:ea typeface="微软雅黑" panose="020B0503020204020204" pitchFamily="34" charset="-122"/>
              <a:cs typeface="+mn-lt"/>
            </a:endParaRPr>
          </a:p>
        </p:txBody>
      </p:sp>
      <p:sp>
        <p:nvSpPr>
          <p:cNvPr id="18" name="下箭头 17"/>
          <p:cNvSpPr/>
          <p:nvPr/>
        </p:nvSpPr>
        <p:spPr>
          <a:xfrm>
            <a:off x="4416461" y="4633484"/>
            <a:ext cx="386080" cy="193040"/>
          </a:xfrm>
          <a:prstGeom prst="down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9" name="文本框 18"/>
          <p:cNvSpPr txBox="1"/>
          <p:nvPr/>
        </p:nvSpPr>
        <p:spPr>
          <a:xfrm>
            <a:off x="2347629" y="5339080"/>
            <a:ext cx="4472305" cy="337185"/>
          </a:xfrm>
          <a:prstGeom prst="rect">
            <a:avLst/>
          </a:prstGeom>
        </p:spPr>
        <p:txBody>
          <a:bodyPr wrap="square">
            <a:spAutoFit/>
          </a:bodyPr>
          <a:lstStyle/>
          <a:p>
            <a:pPr algn="ctr"/>
            <a:r>
              <a:rPr lang="zh-CN" altLang="en-US" sz="1600" dirty="0"/>
              <a:t>样本生成效果对比</a:t>
            </a:r>
          </a:p>
        </p:txBody>
      </p:sp>
      <p:sp>
        <p:nvSpPr>
          <p:cNvPr id="27" name="文本框 26"/>
          <p:cNvSpPr txBox="1"/>
          <p:nvPr/>
        </p:nvSpPr>
        <p:spPr>
          <a:xfrm>
            <a:off x="7073900" y="2553172"/>
            <a:ext cx="4594860" cy="3528274"/>
          </a:xfrm>
          <a:prstGeom prst="rect">
            <a:avLst/>
          </a:prstGeom>
          <a:noFill/>
        </p:spPr>
        <p:txBody>
          <a:bodyPr wrap="square" rtlCol="0">
            <a:spAutoFit/>
          </a:bodyPr>
          <a:lstStyle/>
          <a:p>
            <a:pPr>
              <a:lnSpc>
                <a:spcPct val="180000"/>
              </a:lnSpc>
            </a:pPr>
            <a:r>
              <a:rPr lang="en-US" altLang="zh-CN" sz="1400" dirty="0">
                <a:latin typeface="微软雅黑" panose="020B0503020204020204" pitchFamily="34" charset="-122"/>
                <a:ea typeface="微软雅黑" panose="020B0503020204020204" pitchFamily="34" charset="-122"/>
                <a:cs typeface="微软雅黑" panose="020B0503020204020204" pitchFamily="34" charset="-122"/>
              </a:rPr>
              <a:t>CTGAN</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：能够处理混合类型数据</a:t>
            </a:r>
            <a:r>
              <a:rPr lang="en-US" altLang="zh-CN" sz="1400"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连续和离散特征</a:t>
            </a:r>
            <a:r>
              <a:rPr lang="en-US" altLang="zh-CN" sz="1400" dirty="0">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1400"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180000"/>
              </a:lnSpc>
            </a:pPr>
            <a:r>
              <a:rPr lang="en-US" altLang="zh-CN" sz="1400" dirty="0" err="1">
                <a:latin typeface="微软雅黑" panose="020B0503020204020204" pitchFamily="34" charset="-122"/>
                <a:ea typeface="微软雅黑" panose="020B0503020204020204" pitchFamily="34" charset="-122"/>
                <a:cs typeface="微软雅黑" panose="020B0503020204020204" pitchFamily="34" charset="-122"/>
              </a:rPr>
              <a:t>TableGAN</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：结合分类器网络的表格生成模型</a:t>
            </a:r>
            <a:endParaRPr lang="en-US" altLang="zh-CN" sz="1400"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180000"/>
              </a:lnSpc>
            </a:pPr>
            <a:r>
              <a:rPr lang="en-US" altLang="zh-CN" sz="1400" dirty="0">
                <a:latin typeface="微软雅黑" panose="020B0503020204020204" pitchFamily="34" charset="-122"/>
                <a:ea typeface="微软雅黑" panose="020B0503020204020204" pitchFamily="34" charset="-122"/>
                <a:cs typeface="微软雅黑" panose="020B0503020204020204" pitchFamily="34" charset="-122"/>
              </a:rPr>
              <a:t>CTAB-GAN</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：优化类别不平衡问题处理能力</a:t>
            </a:r>
          </a:p>
          <a:p>
            <a:pPr>
              <a:lnSpc>
                <a:spcPct val="180000"/>
              </a:lnSpc>
            </a:pPr>
            <a:r>
              <a:rPr lang="en-US" altLang="zh-CN" sz="1400" dirty="0">
                <a:latin typeface="微软雅黑" panose="020B0503020204020204" pitchFamily="34" charset="-122"/>
                <a:ea typeface="微软雅黑" panose="020B0503020204020204" pitchFamily="34" charset="-122"/>
                <a:cs typeface="微软雅黑" panose="020B0503020204020204" pitchFamily="34" charset="-122"/>
              </a:rPr>
              <a:t>TVAE</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：通过潜在空间映射生成表格数据，同时处理数值型和类别型特征</a:t>
            </a:r>
          </a:p>
          <a:p>
            <a:pPr>
              <a:lnSpc>
                <a:spcPct val="180000"/>
              </a:lnSpc>
            </a:pPr>
            <a:r>
              <a:rPr lang="en-US" altLang="zh-CN" sz="1400" dirty="0" err="1">
                <a:latin typeface="微软雅黑" panose="020B0503020204020204" pitchFamily="34" charset="-122"/>
                <a:ea typeface="微软雅黑" panose="020B0503020204020204" pitchFamily="34" charset="-122"/>
                <a:cs typeface="微软雅黑" panose="020B0503020204020204" pitchFamily="34" charset="-122"/>
              </a:rPr>
              <a:t>TabDDPM</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：迭代去噪过程生成高质量混合类型数据</a:t>
            </a:r>
            <a:r>
              <a:rPr lang="en-US" altLang="zh-CN" sz="1400" dirty="0" err="1">
                <a:latin typeface="微软雅黑" panose="020B0503020204020204" pitchFamily="34" charset="-122"/>
                <a:ea typeface="微软雅黑" panose="020B0503020204020204" pitchFamily="34" charset="-122"/>
                <a:cs typeface="微软雅黑" panose="020B0503020204020204" pitchFamily="34" charset="-122"/>
              </a:rPr>
              <a:t>FedPSG</a:t>
            </a:r>
            <a:r>
              <a:rPr lang="en-US" altLang="zh-CN" sz="1400" dirty="0">
                <a:latin typeface="微软雅黑" panose="020B0503020204020204" pitchFamily="34" charset="-122"/>
                <a:ea typeface="微软雅黑" panose="020B0503020204020204" pitchFamily="34" charset="-122"/>
                <a:cs typeface="微软雅黑" panose="020B0503020204020204" pitchFamily="34" charset="-122"/>
              </a:rPr>
              <a:t>-PUM(</a:t>
            </a:r>
            <a:r>
              <a:rPr lang="en-US" altLang="zh-CN" sz="1400" dirty="0" err="1">
                <a:latin typeface="微软雅黑" panose="020B0503020204020204" pitchFamily="34" charset="-122"/>
                <a:ea typeface="微软雅黑" panose="020B0503020204020204" pitchFamily="34" charset="-122"/>
                <a:cs typeface="微软雅黑" panose="020B0503020204020204" pitchFamily="34" charset="-122"/>
              </a:rPr>
              <a:t>TabDDPM</a:t>
            </a:r>
            <a:r>
              <a:rPr lang="en-US" altLang="zh-CN" sz="1400"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400" dirty="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生成模型采用</a:t>
            </a:r>
            <a:r>
              <a:rPr lang="en-US" altLang="zh-CN" sz="1400" dirty="0" err="1">
                <a:latin typeface="微软雅黑" panose="020B0503020204020204" pitchFamily="34" charset="-122"/>
                <a:ea typeface="微软雅黑" panose="020B0503020204020204" pitchFamily="34" charset="-122"/>
                <a:cs typeface="微软雅黑" panose="020B0503020204020204" pitchFamily="34" charset="-122"/>
              </a:rPr>
              <a:t>TabDDPPM</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模型</a:t>
            </a:r>
          </a:p>
          <a:p>
            <a:pPr>
              <a:lnSpc>
                <a:spcPct val="180000"/>
              </a:lnSpc>
            </a:pPr>
            <a:r>
              <a:rPr lang="en-US" altLang="zh-CN" sz="1400" dirty="0" err="1">
                <a:latin typeface="微软雅黑" panose="020B0503020204020204" pitchFamily="34" charset="-122"/>
                <a:ea typeface="微软雅黑" panose="020B0503020204020204" pitchFamily="34" charset="-122"/>
                <a:cs typeface="微软雅黑" panose="020B0503020204020204" pitchFamily="34" charset="-122"/>
              </a:rPr>
              <a:t>FedPSG</a:t>
            </a:r>
            <a:r>
              <a:rPr lang="en-US" altLang="zh-CN" sz="1400" dirty="0">
                <a:latin typeface="微软雅黑" panose="020B0503020204020204" pitchFamily="34" charset="-122"/>
                <a:ea typeface="微软雅黑" panose="020B0503020204020204" pitchFamily="34" charset="-122"/>
                <a:cs typeface="微软雅黑" panose="020B0503020204020204" pitchFamily="34" charset="-122"/>
              </a:rPr>
              <a:t>-PUM(VF-GAIN)</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：生成模型采用</a:t>
            </a:r>
            <a:r>
              <a:rPr lang="en-US" altLang="zh-CN" sz="1400" dirty="0">
                <a:latin typeface="微软雅黑" panose="020B0503020204020204" pitchFamily="34" charset="-122"/>
                <a:ea typeface="微软雅黑" panose="020B0503020204020204" pitchFamily="34" charset="-122"/>
                <a:cs typeface="微软雅黑" panose="020B0503020204020204" pitchFamily="34" charset="-122"/>
              </a:rPr>
              <a:t>VF-GAIN</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模型</a:t>
            </a:r>
          </a:p>
        </p:txBody>
      </p:sp>
      <p:sp>
        <p:nvSpPr>
          <p:cNvPr id="29" name="矩形 28">
            <a:extLst>
              <a:ext uri="{FF2B5EF4-FFF2-40B4-BE49-F238E27FC236}">
                <a16:creationId xmlns:a16="http://schemas.microsoft.com/office/drawing/2014/main" id="{D32E6965-FA3D-4BCD-8E71-1386DFCE12AB}"/>
              </a:ext>
            </a:extLst>
          </p:cNvPr>
          <p:cNvSpPr/>
          <p:nvPr/>
        </p:nvSpPr>
        <p:spPr>
          <a:xfrm>
            <a:off x="0" y="0"/>
            <a:ext cx="14588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pic>
        <p:nvPicPr>
          <p:cNvPr id="30" name="图片 29">
            <a:extLst>
              <a:ext uri="{FF2B5EF4-FFF2-40B4-BE49-F238E27FC236}">
                <a16:creationId xmlns:a16="http://schemas.microsoft.com/office/drawing/2014/main" id="{C0C2C4B3-11E4-4F8F-9F05-C59254EF82B4}"/>
              </a:ext>
            </a:extLst>
          </p:cNvPr>
          <p:cNvPicPr>
            <a:picLocks noChangeAspect="1"/>
          </p:cNvPicPr>
          <p:nvPr/>
        </p:nvPicPr>
        <p:blipFill>
          <a:blip r:embed="rId11">
            <a:clrChange>
              <a:clrFrom>
                <a:srgbClr val="FFFFFF">
                  <a:alpha val="100000"/>
                </a:srgbClr>
              </a:clrFrom>
              <a:clrTo>
                <a:srgbClr val="FFFFFF">
                  <a:alpha val="100000"/>
                  <a:alpha val="0"/>
                </a:srgbClr>
              </a:clrTo>
            </a:clrChange>
          </a:blip>
          <a:srcRect t="662" b="662"/>
          <a:stretch>
            <a:fillRect/>
          </a:stretch>
        </p:blipFill>
        <p:spPr>
          <a:xfrm>
            <a:off x="324835" y="447511"/>
            <a:ext cx="809182" cy="796878"/>
          </a:xfrm>
          <a:prstGeom prst="rect">
            <a:avLst/>
          </a:prstGeom>
        </p:spPr>
      </p:pic>
      <p:sp>
        <p:nvSpPr>
          <p:cNvPr id="32" name="矩形 31">
            <a:extLst>
              <a:ext uri="{FF2B5EF4-FFF2-40B4-BE49-F238E27FC236}">
                <a16:creationId xmlns:a16="http://schemas.microsoft.com/office/drawing/2014/main" id="{7D6DA09A-E15A-4C74-8445-2CD937D791C0}"/>
              </a:ext>
            </a:extLst>
          </p:cNvPr>
          <p:cNvSpPr/>
          <p:nvPr/>
        </p:nvSpPr>
        <p:spPr>
          <a:xfrm>
            <a:off x="0" y="3266331"/>
            <a:ext cx="1458852" cy="662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33" name="文本框 32">
            <a:extLst>
              <a:ext uri="{FF2B5EF4-FFF2-40B4-BE49-F238E27FC236}">
                <a16:creationId xmlns:a16="http://schemas.microsoft.com/office/drawing/2014/main" id="{1A582AAC-E9DE-4EB4-B6FC-9D86273AAFA5}"/>
              </a:ext>
            </a:extLst>
          </p:cNvPr>
          <p:cNvSpPr txBox="1"/>
          <p:nvPr/>
        </p:nvSpPr>
        <p:spPr>
          <a:xfrm>
            <a:off x="0" y="1820545"/>
            <a:ext cx="1458595" cy="607695"/>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研究背景及意义</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34" name="文本框 33">
            <a:extLst>
              <a:ext uri="{FF2B5EF4-FFF2-40B4-BE49-F238E27FC236}">
                <a16:creationId xmlns:a16="http://schemas.microsoft.com/office/drawing/2014/main" id="{0F0CC111-2579-49BA-BFC2-AA8270CD609A}"/>
              </a:ext>
            </a:extLst>
          </p:cNvPr>
          <p:cNvSpPr txBox="1"/>
          <p:nvPr/>
        </p:nvSpPr>
        <p:spPr>
          <a:xfrm>
            <a:off x="218095" y="3443287"/>
            <a:ext cx="1130238" cy="34925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研究内容</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35" name="文本框 34">
            <a:extLst>
              <a:ext uri="{FF2B5EF4-FFF2-40B4-BE49-F238E27FC236}">
                <a16:creationId xmlns:a16="http://schemas.microsoft.com/office/drawing/2014/main" id="{4E1379CA-55C9-47F3-92CF-464134B5AFFB}"/>
              </a:ext>
            </a:extLst>
          </p:cNvPr>
          <p:cNvSpPr txBox="1"/>
          <p:nvPr/>
        </p:nvSpPr>
        <p:spPr>
          <a:xfrm>
            <a:off x="0" y="4807585"/>
            <a:ext cx="1458595" cy="349250"/>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结论与展望</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线连接符 11"/>
          <p:cNvCxnSpPr/>
          <p:nvPr/>
        </p:nvCxnSpPr>
        <p:spPr>
          <a:xfrm>
            <a:off x="2065866" y="1024256"/>
            <a:ext cx="94318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065866" y="447511"/>
            <a:ext cx="7839467" cy="460375"/>
          </a:xfrm>
          <a:prstGeom prst="rect">
            <a:avLst/>
          </a:prstGeom>
          <a:noFill/>
        </p:spPr>
        <p:txBody>
          <a:bodyPr wrap="square" rtlCol="0">
            <a:spAutoFit/>
          </a:bodyPr>
          <a:lstStyle/>
          <a:p>
            <a:pPr marL="342900" indent="-342900">
              <a:buFont typeface="Wingdings" panose="05000000000000000000" pitchFamily="2" charset="2"/>
              <a:buChar char="n"/>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rPr>
              <a:t>基于联邦半监督学习的参与方样本生成方法</a:t>
            </a:r>
          </a:p>
        </p:txBody>
      </p:sp>
      <p:sp>
        <p:nvSpPr>
          <p:cNvPr id="20" name="矩形 19"/>
          <p:cNvSpPr/>
          <p:nvPr/>
        </p:nvSpPr>
        <p:spPr>
          <a:xfrm>
            <a:off x="0" y="0"/>
            <a:ext cx="14588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pic>
        <p:nvPicPr>
          <p:cNvPr id="21" name="图片 20"/>
          <p:cNvPicPr>
            <a:picLocks noChangeAspect="1"/>
          </p:cNvPicPr>
          <p:nvPr/>
        </p:nvPicPr>
        <p:blipFill>
          <a:blip r:embed="rId6">
            <a:clrChange>
              <a:clrFrom>
                <a:srgbClr val="FFFFFF">
                  <a:alpha val="100000"/>
                </a:srgbClr>
              </a:clrFrom>
              <a:clrTo>
                <a:srgbClr val="FFFFFF">
                  <a:alpha val="100000"/>
                  <a:alpha val="0"/>
                </a:srgbClr>
              </a:clrTo>
            </a:clrChange>
          </a:blip>
          <a:srcRect t="662" b="662"/>
          <a:stretch>
            <a:fillRect/>
          </a:stretch>
        </p:blipFill>
        <p:spPr>
          <a:xfrm>
            <a:off x="324835" y="447511"/>
            <a:ext cx="809182" cy="796878"/>
          </a:xfrm>
          <a:prstGeom prst="rect">
            <a:avLst/>
          </a:prstGeom>
        </p:spPr>
      </p:pic>
      <p:sp>
        <p:nvSpPr>
          <p:cNvPr id="22" name="矩形 21"/>
          <p:cNvSpPr/>
          <p:nvPr/>
        </p:nvSpPr>
        <p:spPr>
          <a:xfrm>
            <a:off x="0" y="3698131"/>
            <a:ext cx="1458852" cy="662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23" name="文本框 22"/>
          <p:cNvSpPr txBox="1"/>
          <p:nvPr/>
        </p:nvSpPr>
        <p:spPr>
          <a:xfrm>
            <a:off x="0" y="1820545"/>
            <a:ext cx="1458595" cy="607695"/>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研究背景及意义</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218095" y="2828428"/>
            <a:ext cx="1130238" cy="33304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研究现状</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218095" y="3810139"/>
            <a:ext cx="1130238" cy="34925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研究内容</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0" y="4807585"/>
            <a:ext cx="1458595" cy="349250"/>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结论与展望</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54" name="文本框 53"/>
          <p:cNvSpPr txBox="1"/>
          <p:nvPr/>
        </p:nvSpPr>
        <p:spPr>
          <a:xfrm>
            <a:off x="2042795" y="1132840"/>
            <a:ext cx="4898390" cy="368300"/>
          </a:xfrm>
          <a:prstGeom prst="rect">
            <a:avLst/>
          </a:prstGeom>
          <a:noFill/>
        </p:spPr>
        <p:txBody>
          <a:bodyPr wrap="square" rtlCol="0">
            <a:spAutoFit/>
          </a:bodyPr>
          <a:lstStyle/>
          <a:p>
            <a:r>
              <a:rPr lang="en-US" altLang="zh-CN" b="1" dirty="0">
                <a:latin typeface="微软雅黑" panose="020B0503020204020204" pitchFamily="34" charset="-122"/>
                <a:ea typeface="微软雅黑" panose="020B0503020204020204" pitchFamily="34" charset="-122"/>
                <a:cs typeface="微软雅黑" panose="020B0503020204020204" pitchFamily="34" charset="-122"/>
              </a:rPr>
              <a:t>7. </a:t>
            </a:r>
            <a:r>
              <a:rPr lang="zh-CN" altLang="en-US" b="1" dirty="0">
                <a:latin typeface="微软雅黑" panose="020B0503020204020204" pitchFamily="34" charset="-122"/>
                <a:ea typeface="微软雅黑" panose="020B0503020204020204" pitchFamily="34" charset="-122"/>
                <a:cs typeface="微软雅黑" panose="020B0503020204020204" pitchFamily="34" charset="-122"/>
              </a:rPr>
              <a:t>实验过程及结果分析</a:t>
            </a:r>
          </a:p>
        </p:txBody>
      </p:sp>
      <p:grpSp>
        <p:nvGrpSpPr>
          <p:cNvPr id="2" name="组合 1"/>
          <p:cNvGrpSpPr/>
          <p:nvPr/>
        </p:nvGrpSpPr>
        <p:grpSpPr>
          <a:xfrm>
            <a:off x="1674495" y="5890895"/>
            <a:ext cx="10517505" cy="944245"/>
            <a:chOff x="658" y="7906"/>
            <a:chExt cx="17884" cy="2290"/>
          </a:xfrm>
        </p:grpSpPr>
        <p:sp>
          <p:nvSpPr>
            <p:cNvPr id="4" name="幻云PPT-演示军团1"/>
            <p:cNvSpPr/>
            <p:nvPr>
              <p:custDataLst>
                <p:tags r:id="rId3"/>
              </p:custDataLst>
            </p:nvPr>
          </p:nvSpPr>
          <p:spPr>
            <a:xfrm>
              <a:off x="658" y="9244"/>
              <a:ext cx="17885" cy="952"/>
            </a:xfrm>
            <a:prstGeom prst="roundRect">
              <a:avLst>
                <a:gd name="adj" fmla="val 0"/>
              </a:avLst>
            </a:prstGeom>
            <a:gradFill>
              <a:gsLst>
                <a:gs pos="62000">
                  <a:schemeClr val="accent1"/>
                </a:gs>
                <a:gs pos="0">
                  <a:schemeClr val="accent1">
                    <a:lumMod val="80000"/>
                    <a:lumOff val="20000"/>
                  </a:schemeClr>
                </a:gs>
              </a:gsLst>
              <a:lin ang="2700000" scaled="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mj-lt"/>
                <a:ea typeface="+mj-lt"/>
                <a:cs typeface="OPPOSans B" panose="00020600040101010101" pitchFamily="18" charset="-122"/>
              </a:endParaRPr>
            </a:p>
          </p:txBody>
        </p:sp>
        <p:sp>
          <p:nvSpPr>
            <p:cNvPr id="6" name="幻云PPT-演示军团2"/>
            <p:cNvSpPr/>
            <p:nvPr>
              <p:custDataLst>
                <p:tags r:id="rId4"/>
              </p:custDataLst>
            </p:nvPr>
          </p:nvSpPr>
          <p:spPr>
            <a:xfrm>
              <a:off x="658" y="7906"/>
              <a:ext cx="17885" cy="1337"/>
            </a:xfrm>
            <a:prstGeom prst="trapezoid">
              <a:avLst>
                <a:gd name="adj" fmla="val 126560"/>
              </a:avLst>
            </a:prstGeom>
            <a:gradFill>
              <a:gsLst>
                <a:gs pos="27000">
                  <a:schemeClr val="accent1">
                    <a:alpha val="0"/>
                  </a:schemeClr>
                </a:gs>
                <a:gs pos="100000">
                  <a:schemeClr val="accent1"/>
                </a:gs>
              </a:gsLst>
              <a:lin ang="5400000" scaled="1"/>
            </a:gradFill>
            <a:ln w="1079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cs typeface="+mn-ea"/>
                <a:sym typeface="+mn-lt"/>
              </a:endParaRPr>
            </a:p>
          </p:txBody>
        </p:sp>
      </p:grpSp>
      <p:sp>
        <p:nvSpPr>
          <p:cNvPr id="7" name="幻云PPT-演示军团3"/>
          <p:cNvSpPr/>
          <p:nvPr>
            <p:custDataLst>
              <p:tags r:id="rId1"/>
            </p:custDataLst>
          </p:nvPr>
        </p:nvSpPr>
        <p:spPr>
          <a:xfrm>
            <a:off x="2307590" y="1896745"/>
            <a:ext cx="9114155" cy="457200"/>
          </a:xfrm>
          <a:prstGeom prst="roundRect">
            <a:avLst>
              <a:gd name="adj" fmla="val 50000"/>
            </a:avLst>
          </a:prstGeom>
          <a:gradFill>
            <a:gsLst>
              <a:gs pos="4000">
                <a:schemeClr val="accent2">
                  <a:lumMod val="60000"/>
                  <a:lumOff val="40000"/>
                </a:schemeClr>
              </a:gs>
              <a:gs pos="63000">
                <a:schemeClr val="accent2"/>
              </a:gs>
            </a:gsLst>
            <a:path path="circle">
              <a:fillToRect l="100000" b="100000"/>
            </a:path>
          </a:gradFill>
          <a:ln w="12700" cap="rnd" cmpd="sng" algn="ctr">
            <a:noFill/>
            <a:prstDash val="solid"/>
            <a:round/>
          </a:ln>
          <a:effectLst>
            <a:outerShdw blurRad="114300" dist="114300" dir="5400000" sx="94000" sy="94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rmAutofit/>
          </a:bodyPr>
          <a:lstStyle/>
          <a:p>
            <a:pPr algn="ctr" defTabSz="914400"/>
            <a:r>
              <a:rPr lang="en-US" altLang="zh-CN" sz="18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 </a:t>
            </a:r>
            <a:r>
              <a:rPr lang="zh-CN" altLang="en-US" sz="18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实验一：</a:t>
            </a:r>
            <a:r>
              <a:rPr lang="en-US" altLang="zh-CN" sz="20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FedPSG-PUM </a:t>
            </a:r>
            <a:r>
              <a:rPr lang="zh-CN" altLang="en-US" sz="20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不同的设置</a:t>
            </a:r>
          </a:p>
        </p:txBody>
      </p:sp>
      <p:sp>
        <p:nvSpPr>
          <p:cNvPr id="8" name="幻云PPT-演示军团4"/>
          <p:cNvSpPr/>
          <p:nvPr>
            <p:custDataLst>
              <p:tags r:id="rId2"/>
            </p:custDataLst>
          </p:nvPr>
        </p:nvSpPr>
        <p:spPr>
          <a:xfrm>
            <a:off x="1951940" y="2734474"/>
            <a:ext cx="9721850" cy="3676015"/>
          </a:xfrm>
          <a:prstGeom prst="roundRect">
            <a:avLst>
              <a:gd name="adj" fmla="val 2902"/>
            </a:avLst>
          </a:prstGeom>
          <a:solidFill>
            <a:schemeClr val="accent2">
              <a:lumMod val="20000"/>
              <a:lumOff val="80000"/>
              <a:alpha val="15000"/>
            </a:schemeClr>
          </a:solidFill>
          <a:ln w="19050" cap="flat" cmpd="sng" algn="ctr">
            <a:solidFill>
              <a:srgbClr val="FFFFFF"/>
            </a:solidFill>
            <a:prstDash val="solid"/>
          </a:ln>
          <a:effectLst>
            <a:reflection blurRad="38100" endPos="15000" dist="889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spcFirstLastPara="1" numCol="1" rtlCol="0" anchor="ctr">
            <a:prstTxWarp prst="textArchUp">
              <a:avLst>
                <a:gd name="adj" fmla="val 9797055"/>
              </a:avLst>
            </a:prstTxWarp>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800" u="none" strike="noStrike">
                <a:effectLst/>
              </a:rPr>
              <a:t>Ban</a:t>
            </a:r>
            <a:endParaRPr kumimoji="0" lang="zh-CN" altLang="en-US" sz="1800" b="0" i="0" u="none" strike="noStrike" kern="1200" cap="none" spc="0" normalizeH="0" baseline="0" noProof="0" dirty="0">
              <a:ln>
                <a:noFill/>
              </a:ln>
              <a:solidFill>
                <a:srgbClr val="FFFFFF"/>
              </a:solidFill>
              <a:effectLst/>
              <a:uLnTx/>
              <a:uFillTx/>
              <a:cs typeface="+mn-ea"/>
              <a:sym typeface="+mn-lt"/>
            </a:endParaRPr>
          </a:p>
        </p:txBody>
      </p:sp>
      <p:sp>
        <p:nvSpPr>
          <p:cNvPr id="5" name="文本框 4"/>
          <p:cNvSpPr txBox="1"/>
          <p:nvPr/>
        </p:nvSpPr>
        <p:spPr>
          <a:xfrm>
            <a:off x="2435860" y="2637155"/>
            <a:ext cx="8892540" cy="1252855"/>
          </a:xfrm>
          <a:prstGeom prst="rect">
            <a:avLst/>
          </a:prstGeom>
          <a:noFill/>
        </p:spPr>
        <p:txBody>
          <a:bodyPr wrap="square" rtlCol="0">
            <a:spAutoFit/>
          </a:bodyPr>
          <a:lstStyle/>
          <a:p>
            <a:pPr marL="285750" indent="-285750" algn="l">
              <a:lnSpc>
                <a:spcPct val="140000"/>
              </a:lnSpc>
              <a:buClr>
                <a:srgbClr val="00853E"/>
              </a:buClr>
              <a:buFont typeface="Wingdings" panose="05000000000000000000" charset="0"/>
              <a:buChar char="n"/>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实验一确定了</a:t>
            </a:r>
            <a:r>
              <a:rPr lang="en-US" altLang="zh-CN" dirty="0" err="1">
                <a:latin typeface="微软雅黑" panose="020B0503020204020204" pitchFamily="34" charset="-122"/>
                <a:ea typeface="微软雅黑" panose="020B0503020204020204" pitchFamily="34" charset="-122"/>
                <a:cs typeface="微软雅黑" panose="020B0503020204020204" pitchFamily="34" charset="-122"/>
              </a:rPr>
              <a:t>FedPSG</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-PUM</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最优参数：</a:t>
            </a:r>
            <a:r>
              <a:rPr lang="en-US" altLang="zh-CN" b="1" dirty="0">
                <a:latin typeface="微软雅黑" panose="020B0503020204020204" pitchFamily="34" charset="-122"/>
                <a:ea typeface="微软雅黑" panose="020B0503020204020204" pitchFamily="34" charset="-122"/>
                <a:cs typeface="微软雅黑" panose="020B0503020204020204" pitchFamily="34" charset="-122"/>
              </a:rPr>
              <a:t>τ=0.5-0.6</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（高相关属性半监督预测</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其余联邦填补的混合策略），基学习器</a:t>
            </a:r>
            <a:r>
              <a:rPr lang="en-US" altLang="zh-CN" b="1" dirty="0">
                <a:latin typeface="微软雅黑" panose="020B0503020204020204" pitchFamily="34" charset="-122"/>
                <a:ea typeface="微软雅黑" panose="020B0503020204020204" pitchFamily="34" charset="-122"/>
                <a:cs typeface="微软雅黑" panose="020B0503020204020204" pitchFamily="34" charset="-122"/>
              </a:rPr>
              <a:t>VFPU_GBDT</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（比次优模型</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RMSE</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低</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20.5%</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），置信度阈值</a:t>
            </a:r>
            <a:r>
              <a:rPr lang="en-US" altLang="zh-CN" b="1" dirty="0">
                <a:latin typeface="微软雅黑" panose="020B0503020204020204" pitchFamily="34" charset="-122"/>
                <a:ea typeface="微软雅黑" panose="020B0503020204020204" pitchFamily="34" charset="-122"/>
                <a:cs typeface="微软雅黑" panose="020B0503020204020204" pitchFamily="34" charset="-122"/>
              </a:rPr>
              <a:t>α=0.7</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（误差减少</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29.8%</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），在各种缺失率下均表现最佳。</a:t>
            </a:r>
          </a:p>
        </p:txBody>
      </p:sp>
      <p:grpSp>
        <p:nvGrpSpPr>
          <p:cNvPr id="37" name="组合 36">
            <a:extLst>
              <a:ext uri="{FF2B5EF4-FFF2-40B4-BE49-F238E27FC236}">
                <a16:creationId xmlns:a16="http://schemas.microsoft.com/office/drawing/2014/main" id="{E3AF0F61-BEA9-4B46-AD27-A4DD348C1C5D}"/>
              </a:ext>
            </a:extLst>
          </p:cNvPr>
          <p:cNvGrpSpPr/>
          <p:nvPr/>
        </p:nvGrpSpPr>
        <p:grpSpPr>
          <a:xfrm>
            <a:off x="1963548" y="4148393"/>
            <a:ext cx="3193897" cy="1556708"/>
            <a:chOff x="2099344" y="4148393"/>
            <a:chExt cx="3586480" cy="1556708"/>
          </a:xfrm>
        </p:grpSpPr>
        <p:pic>
          <p:nvPicPr>
            <p:cNvPr id="136" name="IM 136"/>
            <p:cNvPicPr/>
            <p:nvPr/>
          </p:nvPicPr>
          <p:blipFill>
            <a:blip r:embed="rId7"/>
            <a:srcRect/>
            <a:stretch/>
          </p:blipFill>
          <p:spPr>
            <a:xfrm>
              <a:off x="2099344" y="4148393"/>
              <a:ext cx="1784350" cy="1556707"/>
            </a:xfrm>
            <a:prstGeom prst="rect">
              <a:avLst/>
            </a:prstGeom>
          </p:spPr>
        </p:pic>
        <p:pic>
          <p:nvPicPr>
            <p:cNvPr id="134" name="IM 134"/>
            <p:cNvPicPr/>
            <p:nvPr/>
          </p:nvPicPr>
          <p:blipFill>
            <a:blip r:embed="rId8"/>
            <a:srcRect/>
            <a:stretch/>
          </p:blipFill>
          <p:spPr>
            <a:xfrm>
              <a:off x="3901474" y="4148394"/>
              <a:ext cx="1784350" cy="1556707"/>
            </a:xfrm>
            <a:prstGeom prst="rect">
              <a:avLst/>
            </a:prstGeom>
          </p:spPr>
        </p:pic>
      </p:grpSp>
      <p:grpSp>
        <p:nvGrpSpPr>
          <p:cNvPr id="36" name="组合 35">
            <a:extLst>
              <a:ext uri="{FF2B5EF4-FFF2-40B4-BE49-F238E27FC236}">
                <a16:creationId xmlns:a16="http://schemas.microsoft.com/office/drawing/2014/main" id="{B875E9C4-3534-4262-B05B-7C10E9B5D13E}"/>
              </a:ext>
            </a:extLst>
          </p:cNvPr>
          <p:cNvGrpSpPr/>
          <p:nvPr/>
        </p:nvGrpSpPr>
        <p:grpSpPr>
          <a:xfrm>
            <a:off x="8381054" y="4148393"/>
            <a:ext cx="3298371" cy="1710899"/>
            <a:chOff x="7851809" y="4148394"/>
            <a:chExt cx="3836670" cy="1710899"/>
          </a:xfrm>
        </p:grpSpPr>
        <p:pic>
          <p:nvPicPr>
            <p:cNvPr id="140" name="IM 140"/>
            <p:cNvPicPr/>
            <p:nvPr/>
          </p:nvPicPr>
          <p:blipFill>
            <a:blip r:embed="rId9"/>
            <a:srcRect/>
            <a:stretch/>
          </p:blipFill>
          <p:spPr>
            <a:xfrm>
              <a:off x="7851809" y="4148394"/>
              <a:ext cx="1862455" cy="1629226"/>
            </a:xfrm>
            <a:prstGeom prst="rect">
              <a:avLst/>
            </a:prstGeom>
          </p:spPr>
        </p:pic>
        <p:pic>
          <p:nvPicPr>
            <p:cNvPr id="138" name="IM 138"/>
            <p:cNvPicPr/>
            <p:nvPr/>
          </p:nvPicPr>
          <p:blipFill>
            <a:blip r:embed="rId10"/>
            <a:srcRect/>
            <a:stretch/>
          </p:blipFill>
          <p:spPr>
            <a:xfrm>
              <a:off x="9732044" y="4148394"/>
              <a:ext cx="1956435" cy="1710899"/>
            </a:xfrm>
            <a:prstGeom prst="rect">
              <a:avLst/>
            </a:prstGeom>
          </p:spPr>
        </p:pic>
      </p:grpSp>
      <p:graphicFrame>
        <p:nvGraphicFramePr>
          <p:cNvPr id="44" name="表格 43">
            <a:extLst>
              <a:ext uri="{FF2B5EF4-FFF2-40B4-BE49-F238E27FC236}">
                <a16:creationId xmlns:a16="http://schemas.microsoft.com/office/drawing/2014/main" id="{7C758A92-8DD8-4626-916B-83F7200201E5}"/>
              </a:ext>
            </a:extLst>
          </p:cNvPr>
          <p:cNvGraphicFramePr>
            <a:graphicFrameLocks noGrp="1"/>
          </p:cNvGraphicFramePr>
          <p:nvPr>
            <p:extLst>
              <p:ext uri="{D42A27DB-BD31-4B8C-83A1-F6EECF244321}">
                <p14:modId xmlns:p14="http://schemas.microsoft.com/office/powerpoint/2010/main" val="3854303356"/>
              </p:ext>
            </p:extLst>
          </p:nvPr>
        </p:nvGraphicFramePr>
        <p:xfrm>
          <a:off x="5157445" y="4212917"/>
          <a:ext cx="3199867" cy="1756209"/>
        </p:xfrm>
        <a:graphic>
          <a:graphicData uri="http://schemas.openxmlformats.org/drawingml/2006/table">
            <a:tbl>
              <a:tblPr>
                <a:tableStyleId>{5C22544A-7EE6-4342-B048-85BDC9FD1C3A}</a:tableStyleId>
              </a:tblPr>
              <a:tblGrid>
                <a:gridCol w="429720">
                  <a:extLst>
                    <a:ext uri="{9D8B030D-6E8A-4147-A177-3AD203B41FA5}">
                      <a16:colId xmlns:a16="http://schemas.microsoft.com/office/drawing/2014/main" val="3344885484"/>
                    </a:ext>
                  </a:extLst>
                </a:gridCol>
                <a:gridCol w="232355">
                  <a:extLst>
                    <a:ext uri="{9D8B030D-6E8A-4147-A177-3AD203B41FA5}">
                      <a16:colId xmlns:a16="http://schemas.microsoft.com/office/drawing/2014/main" val="1013741103"/>
                    </a:ext>
                  </a:extLst>
                </a:gridCol>
                <a:gridCol w="562284">
                  <a:extLst>
                    <a:ext uri="{9D8B030D-6E8A-4147-A177-3AD203B41FA5}">
                      <a16:colId xmlns:a16="http://schemas.microsoft.com/office/drawing/2014/main" val="1383383532"/>
                    </a:ext>
                  </a:extLst>
                </a:gridCol>
                <a:gridCol w="559277">
                  <a:extLst>
                    <a:ext uri="{9D8B030D-6E8A-4147-A177-3AD203B41FA5}">
                      <a16:colId xmlns:a16="http://schemas.microsoft.com/office/drawing/2014/main" val="2502254531"/>
                    </a:ext>
                  </a:extLst>
                </a:gridCol>
                <a:gridCol w="758829">
                  <a:extLst>
                    <a:ext uri="{9D8B030D-6E8A-4147-A177-3AD203B41FA5}">
                      <a16:colId xmlns:a16="http://schemas.microsoft.com/office/drawing/2014/main" val="3507778998"/>
                    </a:ext>
                  </a:extLst>
                </a:gridCol>
                <a:gridCol w="657402">
                  <a:extLst>
                    <a:ext uri="{9D8B030D-6E8A-4147-A177-3AD203B41FA5}">
                      <a16:colId xmlns:a16="http://schemas.microsoft.com/office/drawing/2014/main" val="621129088"/>
                    </a:ext>
                  </a:extLst>
                </a:gridCol>
              </a:tblGrid>
              <a:tr h="250887">
                <a:tc gridSpan="2">
                  <a:txBody>
                    <a:bodyPr/>
                    <a:lstStyle/>
                    <a:p>
                      <a:pPr algn="ctr" fontAlgn="ctr"/>
                      <a:endParaRPr lang="zh-CN" altLang="en-US" sz="1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noFill/>
                  </a:tcPr>
                </a:tc>
                <a:tc hMerge="1">
                  <a:txBody>
                    <a:bodyPr/>
                    <a:lstStyle/>
                    <a:p>
                      <a:endParaRPr lang="zh-CN" altLang="en-US"/>
                    </a:p>
                  </a:txBody>
                  <a:tcPr/>
                </a:tc>
                <a:tc>
                  <a:txBody>
                    <a:bodyPr/>
                    <a:lstStyle/>
                    <a:p>
                      <a:pPr algn="ctr" fontAlgn="ctr"/>
                      <a:r>
                        <a:rPr lang="en-US" sz="1000" u="none" strike="noStrike" dirty="0">
                          <a:effectLst/>
                        </a:rPr>
                        <a:t>VFPU_LR</a:t>
                      </a:r>
                      <a:endParaRPr lang="en-US" sz="1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000" u="none" strike="noStrike" dirty="0">
                          <a:effectLst/>
                        </a:rPr>
                        <a:t>VFPU_RF</a:t>
                      </a:r>
                      <a:endParaRPr lang="en-US" sz="1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000" u="none" strike="noStrike" dirty="0">
                          <a:effectLst/>
                        </a:rPr>
                        <a:t>VFPU_GBDT</a:t>
                      </a:r>
                      <a:endParaRPr lang="en-US" sz="1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000" u="none" strike="noStrike" dirty="0">
                          <a:effectLst/>
                        </a:rPr>
                        <a:t>VFPU_LGB</a:t>
                      </a:r>
                      <a:endParaRPr lang="en-US" sz="1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63799082"/>
                  </a:ext>
                </a:extLst>
              </a:tr>
              <a:tr h="250887">
                <a:tc rowSpan="3">
                  <a:txBody>
                    <a:bodyPr/>
                    <a:lstStyle/>
                    <a:p>
                      <a:pPr algn="ctr" fontAlgn="ctr"/>
                      <a:r>
                        <a:rPr lang="en-US" sz="1000" u="none" strike="noStrike" dirty="0">
                          <a:effectLst/>
                        </a:rPr>
                        <a:t>Bank</a:t>
                      </a:r>
                      <a:endParaRPr lang="en-US" sz="1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CN" sz="1000" u="none" strike="noStrike" dirty="0">
                          <a:effectLst/>
                        </a:rPr>
                        <a:t>0.2</a:t>
                      </a:r>
                      <a:endParaRPr lang="en-US" altLang="zh-CN" sz="1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T w="12700" cap="flat" cmpd="sng" algn="ctr">
                      <a:solidFill>
                        <a:schemeClr val="tx1"/>
                      </a:solidFill>
                      <a:prstDash val="solid"/>
                      <a:round/>
                      <a:headEnd type="none" w="med" len="med"/>
                      <a:tailEnd type="none" w="med" len="med"/>
                    </a:lnT>
                    <a:noFill/>
                  </a:tcPr>
                </a:tc>
                <a:tc>
                  <a:txBody>
                    <a:bodyPr/>
                    <a:lstStyle/>
                    <a:p>
                      <a:pPr algn="ctr" fontAlgn="ctr"/>
                      <a:r>
                        <a:rPr lang="en-US" altLang="zh-CN" sz="1000" u="none" strike="noStrike">
                          <a:effectLst/>
                        </a:rPr>
                        <a:t>0.3146</a:t>
                      </a:r>
                      <a:endParaRPr lang="en-US" altLang="zh-CN" sz="1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T w="12700" cap="flat" cmpd="sng" algn="ctr">
                      <a:solidFill>
                        <a:schemeClr val="tx1"/>
                      </a:solidFill>
                      <a:prstDash val="solid"/>
                      <a:round/>
                      <a:headEnd type="none" w="med" len="med"/>
                      <a:tailEnd type="none" w="med" len="med"/>
                    </a:lnT>
                    <a:noFill/>
                  </a:tcPr>
                </a:tc>
                <a:tc>
                  <a:txBody>
                    <a:bodyPr/>
                    <a:lstStyle/>
                    <a:p>
                      <a:pPr algn="ctr" fontAlgn="ctr"/>
                      <a:r>
                        <a:rPr lang="en-US" altLang="zh-CN" sz="1000" u="none" strike="noStrike">
                          <a:effectLst/>
                        </a:rPr>
                        <a:t>0.264</a:t>
                      </a:r>
                      <a:endParaRPr lang="en-US" altLang="zh-CN" sz="1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T w="12700" cap="flat" cmpd="sng" algn="ctr">
                      <a:solidFill>
                        <a:schemeClr val="tx1"/>
                      </a:solidFill>
                      <a:prstDash val="solid"/>
                      <a:round/>
                      <a:headEnd type="none" w="med" len="med"/>
                      <a:tailEnd type="none" w="med" len="med"/>
                    </a:lnT>
                    <a:noFill/>
                  </a:tcPr>
                </a:tc>
                <a:tc>
                  <a:txBody>
                    <a:bodyPr/>
                    <a:lstStyle/>
                    <a:p>
                      <a:pPr algn="ctr" fontAlgn="ctr"/>
                      <a:r>
                        <a:rPr lang="en-US" altLang="zh-CN" sz="1000" u="none" strike="noStrike" dirty="0">
                          <a:effectLst/>
                        </a:rPr>
                        <a:t>0.2097</a:t>
                      </a:r>
                      <a:endParaRPr lang="en-US" altLang="zh-CN" sz="1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T w="12700" cap="flat" cmpd="sng" algn="ctr">
                      <a:solidFill>
                        <a:schemeClr val="tx1"/>
                      </a:solidFill>
                      <a:prstDash val="solid"/>
                      <a:round/>
                      <a:headEnd type="none" w="med" len="med"/>
                      <a:tailEnd type="none" w="med" len="med"/>
                    </a:lnT>
                    <a:noFill/>
                  </a:tcPr>
                </a:tc>
                <a:tc>
                  <a:txBody>
                    <a:bodyPr/>
                    <a:lstStyle/>
                    <a:p>
                      <a:pPr algn="ctr" fontAlgn="ctr"/>
                      <a:r>
                        <a:rPr lang="en-US" altLang="zh-CN" sz="1000" u="none" strike="noStrike" dirty="0">
                          <a:effectLst/>
                        </a:rPr>
                        <a:t>0.3887</a:t>
                      </a:r>
                      <a:endParaRPr lang="en-US" altLang="zh-CN" sz="1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3274605450"/>
                  </a:ext>
                </a:extLst>
              </a:tr>
              <a:tr h="250887">
                <a:tc vMerge="1">
                  <a:txBody>
                    <a:bodyPr/>
                    <a:lstStyle/>
                    <a:p>
                      <a:endParaRPr lang="zh-CN" altLang="en-US"/>
                    </a:p>
                  </a:txBody>
                  <a:tcPr/>
                </a:tc>
                <a:tc>
                  <a:txBody>
                    <a:bodyPr/>
                    <a:lstStyle/>
                    <a:p>
                      <a:pPr algn="ctr" fontAlgn="ctr"/>
                      <a:r>
                        <a:rPr lang="en-US" altLang="zh-CN" sz="1000" u="none" strike="noStrike" dirty="0">
                          <a:effectLst/>
                        </a:rPr>
                        <a:t>0.5</a:t>
                      </a:r>
                      <a:endParaRPr lang="en-US" altLang="zh-CN" sz="1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tc>
                  <a:txBody>
                    <a:bodyPr/>
                    <a:lstStyle/>
                    <a:p>
                      <a:pPr algn="ctr" fontAlgn="ctr"/>
                      <a:r>
                        <a:rPr lang="en-US" altLang="zh-CN" sz="1000" u="none" strike="noStrike" dirty="0">
                          <a:effectLst/>
                        </a:rPr>
                        <a:t>0.3233</a:t>
                      </a:r>
                      <a:endParaRPr lang="en-US" altLang="zh-CN" sz="1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tc>
                  <a:txBody>
                    <a:bodyPr/>
                    <a:lstStyle/>
                    <a:p>
                      <a:pPr algn="ctr" fontAlgn="ctr"/>
                      <a:r>
                        <a:rPr lang="en-US" altLang="zh-CN" sz="1000" u="none" strike="noStrike" dirty="0">
                          <a:effectLst/>
                        </a:rPr>
                        <a:t>0.2727</a:t>
                      </a:r>
                      <a:endParaRPr lang="en-US" altLang="zh-CN" sz="1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tc>
                  <a:txBody>
                    <a:bodyPr/>
                    <a:lstStyle/>
                    <a:p>
                      <a:pPr algn="ctr" fontAlgn="ctr"/>
                      <a:r>
                        <a:rPr lang="en-US" altLang="zh-CN" sz="1000" u="none" strike="noStrike" dirty="0">
                          <a:effectLst/>
                        </a:rPr>
                        <a:t>0.2335</a:t>
                      </a:r>
                      <a:endParaRPr lang="en-US" altLang="zh-CN" sz="1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tc>
                  <a:txBody>
                    <a:bodyPr/>
                    <a:lstStyle/>
                    <a:p>
                      <a:pPr algn="ctr" fontAlgn="ctr"/>
                      <a:r>
                        <a:rPr lang="en-US" altLang="zh-CN" sz="1000" u="none" strike="noStrike" dirty="0">
                          <a:effectLst/>
                        </a:rPr>
                        <a:t>0.3974</a:t>
                      </a:r>
                      <a:endParaRPr lang="en-US" altLang="zh-CN" sz="1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extLst>
                  <a:ext uri="{0D108BD9-81ED-4DB2-BD59-A6C34878D82A}">
                    <a16:rowId xmlns:a16="http://schemas.microsoft.com/office/drawing/2014/main" val="3887240412"/>
                  </a:ext>
                </a:extLst>
              </a:tr>
              <a:tr h="250887">
                <a:tc vMerge="1">
                  <a:txBody>
                    <a:bodyPr/>
                    <a:lstStyle/>
                    <a:p>
                      <a:endParaRPr lang="zh-CN" altLang="en-US"/>
                    </a:p>
                  </a:txBody>
                  <a:tcPr/>
                </a:tc>
                <a:tc>
                  <a:txBody>
                    <a:bodyPr/>
                    <a:lstStyle/>
                    <a:p>
                      <a:pPr algn="ctr" fontAlgn="ctr"/>
                      <a:r>
                        <a:rPr lang="en-US" altLang="zh-CN" sz="1000" u="none" strike="noStrike" dirty="0">
                          <a:effectLst/>
                        </a:rPr>
                        <a:t>0.8</a:t>
                      </a:r>
                      <a:endParaRPr lang="en-US" altLang="zh-CN" sz="1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B w="12700" cap="flat" cmpd="sng" algn="ctr">
                      <a:solidFill>
                        <a:schemeClr val="tx1"/>
                      </a:solidFill>
                      <a:prstDash val="solid"/>
                      <a:round/>
                      <a:headEnd type="none" w="med" len="med"/>
                      <a:tailEnd type="none" w="med" len="med"/>
                    </a:lnB>
                    <a:noFill/>
                  </a:tcPr>
                </a:tc>
                <a:tc>
                  <a:txBody>
                    <a:bodyPr/>
                    <a:lstStyle/>
                    <a:p>
                      <a:pPr algn="ctr" fontAlgn="ctr"/>
                      <a:r>
                        <a:rPr lang="en-US" altLang="zh-CN" sz="1000" u="none" strike="noStrike" dirty="0">
                          <a:effectLst/>
                        </a:rPr>
                        <a:t>0.34</a:t>
                      </a:r>
                      <a:endParaRPr lang="en-US" altLang="zh-CN" sz="1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B w="12700" cap="flat" cmpd="sng" algn="ctr">
                      <a:solidFill>
                        <a:schemeClr val="tx1"/>
                      </a:solidFill>
                      <a:prstDash val="solid"/>
                      <a:round/>
                      <a:headEnd type="none" w="med" len="med"/>
                      <a:tailEnd type="none" w="med" len="med"/>
                    </a:lnB>
                    <a:noFill/>
                  </a:tcPr>
                </a:tc>
                <a:tc>
                  <a:txBody>
                    <a:bodyPr/>
                    <a:lstStyle/>
                    <a:p>
                      <a:pPr algn="ctr" fontAlgn="ctr"/>
                      <a:r>
                        <a:rPr lang="en-US" altLang="zh-CN" sz="1000" u="none" strike="noStrike" dirty="0">
                          <a:effectLst/>
                        </a:rPr>
                        <a:t>0.2894</a:t>
                      </a:r>
                      <a:endParaRPr lang="en-US" altLang="zh-CN" sz="1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B w="12700" cap="flat" cmpd="sng" algn="ctr">
                      <a:solidFill>
                        <a:schemeClr val="tx1"/>
                      </a:solidFill>
                      <a:prstDash val="solid"/>
                      <a:round/>
                      <a:headEnd type="none" w="med" len="med"/>
                      <a:tailEnd type="none" w="med" len="med"/>
                    </a:lnB>
                    <a:noFill/>
                  </a:tcPr>
                </a:tc>
                <a:tc>
                  <a:txBody>
                    <a:bodyPr/>
                    <a:lstStyle/>
                    <a:p>
                      <a:pPr algn="ctr" fontAlgn="ctr"/>
                      <a:r>
                        <a:rPr lang="en-US" altLang="zh-CN" sz="1000" u="none" strike="noStrike" dirty="0">
                          <a:effectLst/>
                        </a:rPr>
                        <a:t>0.2311</a:t>
                      </a:r>
                      <a:endParaRPr lang="en-US" altLang="zh-CN" sz="1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B w="12700" cap="flat" cmpd="sng" algn="ctr">
                      <a:solidFill>
                        <a:schemeClr val="tx1"/>
                      </a:solidFill>
                      <a:prstDash val="solid"/>
                      <a:round/>
                      <a:headEnd type="none" w="med" len="med"/>
                      <a:tailEnd type="none" w="med" len="med"/>
                    </a:lnB>
                    <a:noFill/>
                  </a:tcPr>
                </a:tc>
                <a:tc>
                  <a:txBody>
                    <a:bodyPr/>
                    <a:lstStyle/>
                    <a:p>
                      <a:pPr algn="ctr" fontAlgn="ctr"/>
                      <a:r>
                        <a:rPr lang="en-US" altLang="zh-CN" sz="1000" u="none" strike="noStrike" dirty="0">
                          <a:effectLst/>
                        </a:rPr>
                        <a:t>0.4141</a:t>
                      </a:r>
                      <a:endParaRPr lang="en-US" altLang="zh-CN" sz="1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63848853"/>
                  </a:ext>
                </a:extLst>
              </a:tr>
              <a:tr h="250887">
                <a:tc rowSpan="3">
                  <a:txBody>
                    <a:bodyPr/>
                    <a:lstStyle/>
                    <a:p>
                      <a:pPr algn="ctr" fontAlgn="ctr"/>
                      <a:r>
                        <a:rPr lang="en-US" sz="1000" u="none" strike="noStrike">
                          <a:effectLst/>
                        </a:rPr>
                        <a:t>Credit</a:t>
                      </a:r>
                      <a:endParaRPr lang="en-US" sz="1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CN" sz="1000" u="none" strike="noStrike">
                          <a:effectLst/>
                        </a:rPr>
                        <a:t>0.2</a:t>
                      </a:r>
                      <a:endParaRPr lang="en-US" altLang="zh-CN" sz="1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T w="12700" cap="flat" cmpd="sng" algn="ctr">
                      <a:solidFill>
                        <a:schemeClr val="tx1"/>
                      </a:solidFill>
                      <a:prstDash val="solid"/>
                      <a:round/>
                      <a:headEnd type="none" w="med" len="med"/>
                      <a:tailEnd type="none" w="med" len="med"/>
                    </a:lnT>
                    <a:noFill/>
                  </a:tcPr>
                </a:tc>
                <a:tc>
                  <a:txBody>
                    <a:bodyPr/>
                    <a:lstStyle/>
                    <a:p>
                      <a:pPr algn="ctr" fontAlgn="ctr"/>
                      <a:r>
                        <a:rPr lang="en-US" altLang="zh-CN" sz="1000" u="none" strike="noStrike">
                          <a:effectLst/>
                        </a:rPr>
                        <a:t>0.3596</a:t>
                      </a:r>
                      <a:endParaRPr lang="en-US" altLang="zh-CN" sz="1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T w="12700" cap="flat" cmpd="sng" algn="ctr">
                      <a:solidFill>
                        <a:schemeClr val="tx1"/>
                      </a:solidFill>
                      <a:prstDash val="solid"/>
                      <a:round/>
                      <a:headEnd type="none" w="med" len="med"/>
                      <a:tailEnd type="none" w="med" len="med"/>
                    </a:lnT>
                    <a:noFill/>
                  </a:tcPr>
                </a:tc>
                <a:tc>
                  <a:txBody>
                    <a:bodyPr/>
                    <a:lstStyle/>
                    <a:p>
                      <a:pPr algn="ctr" fontAlgn="ctr"/>
                      <a:r>
                        <a:rPr lang="en-US" altLang="zh-CN" sz="1000" u="none" strike="noStrike">
                          <a:effectLst/>
                        </a:rPr>
                        <a:t>0.3591</a:t>
                      </a:r>
                      <a:endParaRPr lang="en-US" altLang="zh-CN" sz="1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T w="12700" cap="flat" cmpd="sng" algn="ctr">
                      <a:solidFill>
                        <a:schemeClr val="tx1"/>
                      </a:solidFill>
                      <a:prstDash val="solid"/>
                      <a:round/>
                      <a:headEnd type="none" w="med" len="med"/>
                      <a:tailEnd type="none" w="med" len="med"/>
                    </a:lnT>
                    <a:noFill/>
                  </a:tcPr>
                </a:tc>
                <a:tc>
                  <a:txBody>
                    <a:bodyPr/>
                    <a:lstStyle/>
                    <a:p>
                      <a:pPr algn="ctr" fontAlgn="ctr"/>
                      <a:r>
                        <a:rPr lang="en-US" altLang="zh-CN" sz="1000" u="none" strike="noStrike">
                          <a:effectLst/>
                        </a:rPr>
                        <a:t>0.3487</a:t>
                      </a:r>
                      <a:endParaRPr lang="en-US" altLang="zh-CN" sz="1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T w="12700" cap="flat" cmpd="sng" algn="ctr">
                      <a:solidFill>
                        <a:schemeClr val="tx1"/>
                      </a:solidFill>
                      <a:prstDash val="solid"/>
                      <a:round/>
                      <a:headEnd type="none" w="med" len="med"/>
                      <a:tailEnd type="none" w="med" len="med"/>
                    </a:lnT>
                    <a:noFill/>
                  </a:tcPr>
                </a:tc>
                <a:tc>
                  <a:txBody>
                    <a:bodyPr/>
                    <a:lstStyle/>
                    <a:p>
                      <a:pPr algn="ctr" fontAlgn="ctr"/>
                      <a:r>
                        <a:rPr lang="en-US" altLang="zh-CN" sz="1000" u="none" strike="noStrike">
                          <a:effectLst/>
                        </a:rPr>
                        <a:t>0.3666</a:t>
                      </a:r>
                      <a:endParaRPr lang="en-US" altLang="zh-CN" sz="1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68256218"/>
                  </a:ext>
                </a:extLst>
              </a:tr>
              <a:tr h="250887">
                <a:tc vMerge="1">
                  <a:txBody>
                    <a:bodyPr/>
                    <a:lstStyle/>
                    <a:p>
                      <a:endParaRPr lang="zh-CN" altLang="en-US"/>
                    </a:p>
                  </a:txBody>
                  <a:tcPr/>
                </a:tc>
                <a:tc>
                  <a:txBody>
                    <a:bodyPr/>
                    <a:lstStyle/>
                    <a:p>
                      <a:pPr algn="ctr" fontAlgn="ctr"/>
                      <a:r>
                        <a:rPr lang="en-US" altLang="zh-CN" sz="1000" u="none" strike="noStrike">
                          <a:effectLst/>
                        </a:rPr>
                        <a:t>0.5</a:t>
                      </a:r>
                      <a:endParaRPr lang="en-US" altLang="zh-CN" sz="1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tc>
                  <a:txBody>
                    <a:bodyPr/>
                    <a:lstStyle/>
                    <a:p>
                      <a:pPr algn="ctr" fontAlgn="ctr"/>
                      <a:r>
                        <a:rPr lang="en-US" altLang="zh-CN" sz="1000" u="none" strike="noStrike">
                          <a:effectLst/>
                        </a:rPr>
                        <a:t>0.3947</a:t>
                      </a:r>
                      <a:endParaRPr lang="en-US" altLang="zh-CN" sz="1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tc>
                  <a:txBody>
                    <a:bodyPr/>
                    <a:lstStyle/>
                    <a:p>
                      <a:pPr algn="ctr" fontAlgn="ctr"/>
                      <a:r>
                        <a:rPr lang="en-US" altLang="zh-CN" sz="1000" u="none" strike="noStrike">
                          <a:effectLst/>
                        </a:rPr>
                        <a:t>0.3942</a:t>
                      </a:r>
                      <a:endParaRPr lang="en-US" altLang="zh-CN" sz="1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tc>
                  <a:txBody>
                    <a:bodyPr/>
                    <a:lstStyle/>
                    <a:p>
                      <a:pPr algn="ctr" fontAlgn="ctr"/>
                      <a:r>
                        <a:rPr lang="en-US" altLang="zh-CN" sz="1000" u="none" strike="noStrike" dirty="0">
                          <a:effectLst/>
                        </a:rPr>
                        <a:t>0.3681</a:t>
                      </a:r>
                      <a:endParaRPr lang="en-US" altLang="zh-CN" sz="1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tc>
                  <a:txBody>
                    <a:bodyPr/>
                    <a:lstStyle/>
                    <a:p>
                      <a:pPr algn="ctr" fontAlgn="ctr"/>
                      <a:r>
                        <a:rPr lang="en-US" altLang="zh-CN" sz="1000" u="none" strike="noStrike">
                          <a:effectLst/>
                        </a:rPr>
                        <a:t>0.4017</a:t>
                      </a:r>
                      <a:endParaRPr lang="en-US" altLang="zh-CN" sz="1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extLst>
                  <a:ext uri="{0D108BD9-81ED-4DB2-BD59-A6C34878D82A}">
                    <a16:rowId xmlns:a16="http://schemas.microsoft.com/office/drawing/2014/main" val="2744194672"/>
                  </a:ext>
                </a:extLst>
              </a:tr>
              <a:tr h="250887">
                <a:tc vMerge="1">
                  <a:txBody>
                    <a:bodyPr/>
                    <a:lstStyle/>
                    <a:p>
                      <a:endParaRPr lang="zh-CN" altLang="en-US"/>
                    </a:p>
                  </a:txBody>
                  <a:tcPr/>
                </a:tc>
                <a:tc>
                  <a:txBody>
                    <a:bodyPr/>
                    <a:lstStyle/>
                    <a:p>
                      <a:pPr algn="ctr" fontAlgn="ctr"/>
                      <a:r>
                        <a:rPr lang="en-US" altLang="zh-CN" sz="1000" u="none" strike="noStrike">
                          <a:effectLst/>
                        </a:rPr>
                        <a:t>0.8</a:t>
                      </a:r>
                      <a:endParaRPr lang="en-US" altLang="zh-CN" sz="1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B w="12700" cap="flat" cmpd="sng" algn="ctr">
                      <a:solidFill>
                        <a:schemeClr val="tx1"/>
                      </a:solidFill>
                      <a:prstDash val="solid"/>
                      <a:round/>
                      <a:headEnd type="none" w="med" len="med"/>
                      <a:tailEnd type="none" w="med" len="med"/>
                    </a:lnB>
                    <a:noFill/>
                  </a:tcPr>
                </a:tc>
                <a:tc>
                  <a:txBody>
                    <a:bodyPr/>
                    <a:lstStyle/>
                    <a:p>
                      <a:pPr algn="ctr" fontAlgn="ctr"/>
                      <a:r>
                        <a:rPr lang="en-US" altLang="zh-CN" sz="1000" u="none" strike="noStrike">
                          <a:effectLst/>
                        </a:rPr>
                        <a:t>0.4289</a:t>
                      </a:r>
                      <a:endParaRPr lang="en-US" altLang="zh-CN" sz="1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B w="12700" cap="flat" cmpd="sng" algn="ctr">
                      <a:solidFill>
                        <a:schemeClr val="tx1"/>
                      </a:solidFill>
                      <a:prstDash val="solid"/>
                      <a:round/>
                      <a:headEnd type="none" w="med" len="med"/>
                      <a:tailEnd type="none" w="med" len="med"/>
                    </a:lnB>
                    <a:noFill/>
                  </a:tcPr>
                </a:tc>
                <a:tc>
                  <a:txBody>
                    <a:bodyPr/>
                    <a:lstStyle/>
                    <a:p>
                      <a:pPr algn="ctr" fontAlgn="ctr"/>
                      <a:r>
                        <a:rPr lang="en-US" altLang="zh-CN" sz="1000" u="none" strike="noStrike">
                          <a:effectLst/>
                        </a:rPr>
                        <a:t>0.4284</a:t>
                      </a:r>
                      <a:endParaRPr lang="en-US" altLang="zh-CN" sz="1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B w="12700" cap="flat" cmpd="sng" algn="ctr">
                      <a:solidFill>
                        <a:schemeClr val="tx1"/>
                      </a:solidFill>
                      <a:prstDash val="solid"/>
                      <a:round/>
                      <a:headEnd type="none" w="med" len="med"/>
                      <a:tailEnd type="none" w="med" len="med"/>
                    </a:lnB>
                    <a:noFill/>
                  </a:tcPr>
                </a:tc>
                <a:tc>
                  <a:txBody>
                    <a:bodyPr/>
                    <a:lstStyle/>
                    <a:p>
                      <a:pPr algn="ctr" fontAlgn="ctr"/>
                      <a:r>
                        <a:rPr lang="en-US" altLang="zh-CN" sz="1000" u="none" strike="noStrike" dirty="0">
                          <a:effectLst/>
                        </a:rPr>
                        <a:t>0.4153</a:t>
                      </a:r>
                      <a:endParaRPr lang="en-US" altLang="zh-CN" sz="1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B w="12700" cap="flat" cmpd="sng" algn="ctr">
                      <a:solidFill>
                        <a:schemeClr val="tx1"/>
                      </a:solidFill>
                      <a:prstDash val="solid"/>
                      <a:round/>
                      <a:headEnd type="none" w="med" len="med"/>
                      <a:tailEnd type="none" w="med" len="med"/>
                    </a:lnB>
                    <a:noFill/>
                  </a:tcPr>
                </a:tc>
                <a:tc>
                  <a:txBody>
                    <a:bodyPr/>
                    <a:lstStyle/>
                    <a:p>
                      <a:pPr algn="ctr" fontAlgn="ctr"/>
                      <a:r>
                        <a:rPr lang="en-US" altLang="zh-CN" sz="1000" u="none" strike="noStrike" dirty="0">
                          <a:effectLst/>
                        </a:rPr>
                        <a:t>0.4359</a:t>
                      </a:r>
                      <a:endParaRPr lang="en-US" altLang="zh-CN" sz="1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35427911"/>
                  </a:ext>
                </a:extLst>
              </a:tr>
            </a:tbl>
          </a:graphicData>
        </a:graphic>
      </p:graphicFrame>
      <p:sp>
        <p:nvSpPr>
          <p:cNvPr id="46" name="文本框 45">
            <a:extLst>
              <a:ext uri="{FF2B5EF4-FFF2-40B4-BE49-F238E27FC236}">
                <a16:creationId xmlns:a16="http://schemas.microsoft.com/office/drawing/2014/main" id="{417E456C-D3F4-4B58-B205-7A4B1F4125A5}"/>
              </a:ext>
            </a:extLst>
          </p:cNvPr>
          <p:cNvSpPr txBox="1"/>
          <p:nvPr/>
        </p:nvSpPr>
        <p:spPr>
          <a:xfrm>
            <a:off x="5054133" y="4285444"/>
            <a:ext cx="663166" cy="230832"/>
          </a:xfrm>
          <a:prstGeom prst="rect">
            <a:avLst/>
          </a:prstGeom>
          <a:noFill/>
        </p:spPr>
        <p:txBody>
          <a:bodyPr wrap="square">
            <a:spAutoFit/>
          </a:bodyPr>
          <a:lstStyle/>
          <a:p>
            <a:pPr algn="ctr" fontAlgn="ctr"/>
            <a:r>
              <a:rPr lang="en-US" altLang="zh-CN" sz="900" dirty="0">
                <a:solidFill>
                  <a:schemeClr val="dk1"/>
                </a:solidFill>
              </a:rPr>
              <a:t>Datasets</a:t>
            </a:r>
            <a:endParaRPr lang="zh-CN" altLang="en-US" sz="900" dirty="0">
              <a:solidFill>
                <a:schemeClr val="dk1"/>
              </a:solidFill>
            </a:endParaRPr>
          </a:p>
        </p:txBody>
      </p:sp>
      <p:sp>
        <p:nvSpPr>
          <p:cNvPr id="47" name="文本框 46">
            <a:extLst>
              <a:ext uri="{FF2B5EF4-FFF2-40B4-BE49-F238E27FC236}">
                <a16:creationId xmlns:a16="http://schemas.microsoft.com/office/drawing/2014/main" id="{DFB1A332-5B52-48F3-B242-63D370F82BA5}"/>
              </a:ext>
            </a:extLst>
          </p:cNvPr>
          <p:cNvSpPr txBox="1"/>
          <p:nvPr/>
        </p:nvSpPr>
        <p:spPr>
          <a:xfrm>
            <a:off x="5306915" y="4149664"/>
            <a:ext cx="663166" cy="230832"/>
          </a:xfrm>
          <a:prstGeom prst="rect">
            <a:avLst/>
          </a:prstGeom>
          <a:noFill/>
        </p:spPr>
        <p:txBody>
          <a:bodyPr wrap="square">
            <a:spAutoFit/>
          </a:bodyPr>
          <a:lstStyle/>
          <a:p>
            <a:pPr algn="ctr" fontAlgn="ctr"/>
            <a:r>
              <a:rPr lang="en-US" altLang="zh-CN" sz="900" dirty="0">
                <a:solidFill>
                  <a:schemeClr val="dk1"/>
                </a:solidFill>
              </a:rPr>
              <a:t>Estimator</a:t>
            </a:r>
            <a:endParaRPr lang="zh-CN" altLang="en-US" sz="900" dirty="0">
              <a:solidFill>
                <a:schemeClr val="dk1"/>
              </a:solidFill>
            </a:endParaRPr>
          </a:p>
        </p:txBody>
      </p:sp>
      <p:sp>
        <p:nvSpPr>
          <p:cNvPr id="27" name="文本框 26">
            <a:extLst>
              <a:ext uri="{FF2B5EF4-FFF2-40B4-BE49-F238E27FC236}">
                <a16:creationId xmlns:a16="http://schemas.microsoft.com/office/drawing/2014/main" id="{A485EEBD-3BE3-4B46-B44C-8C00BECDF0FE}"/>
              </a:ext>
            </a:extLst>
          </p:cNvPr>
          <p:cNvSpPr txBox="1"/>
          <p:nvPr/>
        </p:nvSpPr>
        <p:spPr>
          <a:xfrm>
            <a:off x="1963548" y="5726950"/>
            <a:ext cx="3223611" cy="338554"/>
          </a:xfrm>
          <a:prstGeom prst="rect">
            <a:avLst/>
          </a:prstGeom>
          <a:noFill/>
        </p:spPr>
        <p:txBody>
          <a:bodyPr wrap="square">
            <a:spAutoFit/>
          </a:bodyPr>
          <a:lstStyle/>
          <a:p>
            <a:r>
              <a:rPr lang="zh-CN" altLang="en-US" sz="800" dirty="0">
                <a:solidFill>
                  <a:schemeClr val="tx1">
                    <a:lumMod val="85000"/>
                    <a:lumOff val="15000"/>
                  </a:schemeClr>
                </a:solidFill>
                <a:latin typeface="微软雅黑" panose="020B0503020204020204" pitchFamily="34" charset="-122"/>
                <a:ea typeface="微软雅黑" panose="020B0503020204020204" pitchFamily="34" charset="-122"/>
                <a:cs typeface="+mn-lt"/>
              </a:rPr>
              <a:t>图 </a:t>
            </a:r>
            <a:r>
              <a:rPr lang="en-US" altLang="zh-CN" sz="800" dirty="0">
                <a:solidFill>
                  <a:schemeClr val="tx1">
                    <a:lumMod val="85000"/>
                    <a:lumOff val="15000"/>
                  </a:schemeClr>
                </a:solidFill>
                <a:latin typeface="微软雅黑" panose="020B0503020204020204" pitchFamily="34" charset="-122"/>
                <a:ea typeface="微软雅黑" panose="020B0503020204020204" pitchFamily="34" charset="-122"/>
                <a:cs typeface="+mn-lt"/>
              </a:rPr>
              <a:t>4-3 </a:t>
            </a:r>
            <a:r>
              <a:rPr lang="en-US" altLang="zh-CN" sz="800" dirty="0" err="1">
                <a:solidFill>
                  <a:schemeClr val="tx1">
                    <a:lumMod val="85000"/>
                    <a:lumOff val="15000"/>
                  </a:schemeClr>
                </a:solidFill>
                <a:latin typeface="微软雅黑" panose="020B0503020204020204" pitchFamily="34" charset="-122"/>
                <a:ea typeface="微软雅黑" panose="020B0503020204020204" pitchFamily="34" charset="-122"/>
                <a:cs typeface="+mn-lt"/>
              </a:rPr>
              <a:t>FedPSG</a:t>
            </a:r>
            <a:r>
              <a:rPr lang="en-US" altLang="zh-CN" sz="800" dirty="0">
                <a:solidFill>
                  <a:schemeClr val="tx1">
                    <a:lumMod val="85000"/>
                    <a:lumOff val="15000"/>
                  </a:schemeClr>
                </a:solidFill>
                <a:latin typeface="微软雅黑" panose="020B0503020204020204" pitchFamily="34" charset="-122"/>
                <a:ea typeface="微软雅黑" panose="020B0503020204020204" pitchFamily="34" charset="-122"/>
                <a:cs typeface="+mn-lt"/>
              </a:rPr>
              <a:t>-PUM </a:t>
            </a:r>
            <a:r>
              <a:rPr lang="zh-CN" altLang="en-US" sz="800" dirty="0">
                <a:solidFill>
                  <a:schemeClr val="tx1">
                    <a:lumMod val="85000"/>
                    <a:lumOff val="15000"/>
                  </a:schemeClr>
                </a:solidFill>
                <a:latin typeface="微软雅黑" panose="020B0503020204020204" pitchFamily="34" charset="-122"/>
                <a:ea typeface="微软雅黑" panose="020B0503020204020204" pitchFamily="34" charset="-122"/>
                <a:cs typeface="+mn-lt"/>
              </a:rPr>
              <a:t>方法在不同缺失率下和不同相关性阈值（𝜏）下的 </a:t>
            </a:r>
            <a:r>
              <a:rPr lang="en-US" altLang="zh-CN" sz="800" dirty="0">
                <a:solidFill>
                  <a:schemeClr val="tx1">
                    <a:lumMod val="85000"/>
                    <a:lumOff val="15000"/>
                  </a:schemeClr>
                </a:solidFill>
                <a:latin typeface="微软雅黑" panose="020B0503020204020204" pitchFamily="34" charset="-122"/>
                <a:ea typeface="微软雅黑" panose="020B0503020204020204" pitchFamily="34" charset="-122"/>
                <a:cs typeface="+mn-lt"/>
              </a:rPr>
              <a:t>RMSE </a:t>
            </a:r>
            <a:r>
              <a:rPr lang="zh-CN" altLang="en-US" sz="800" dirty="0">
                <a:solidFill>
                  <a:schemeClr val="tx1">
                    <a:lumMod val="85000"/>
                    <a:lumOff val="15000"/>
                  </a:schemeClr>
                </a:solidFill>
                <a:latin typeface="微软雅黑" panose="020B0503020204020204" pitchFamily="34" charset="-122"/>
                <a:ea typeface="微软雅黑" panose="020B0503020204020204" pitchFamily="34" charset="-122"/>
                <a:cs typeface="+mn-lt"/>
              </a:rPr>
              <a:t>指标。</a:t>
            </a:r>
            <a:r>
              <a:rPr lang="en-US" altLang="zh-CN" sz="800" dirty="0">
                <a:solidFill>
                  <a:schemeClr val="tx1">
                    <a:lumMod val="85000"/>
                    <a:lumOff val="15000"/>
                  </a:schemeClr>
                </a:solidFill>
                <a:latin typeface="微软雅黑" panose="020B0503020204020204" pitchFamily="34" charset="-122"/>
                <a:ea typeface="微软雅黑" panose="020B0503020204020204" pitchFamily="34" charset="-122"/>
                <a:cs typeface="+mn-lt"/>
              </a:rPr>
              <a:t>(a) Bank</a:t>
            </a:r>
            <a:r>
              <a:rPr lang="zh-CN" altLang="en-US" sz="800" dirty="0">
                <a:solidFill>
                  <a:schemeClr val="tx1">
                    <a:lumMod val="85000"/>
                    <a:lumOff val="15000"/>
                  </a:schemeClr>
                </a:solidFill>
                <a:latin typeface="微软雅黑" panose="020B0503020204020204" pitchFamily="34" charset="-122"/>
                <a:ea typeface="微软雅黑" panose="020B0503020204020204" pitchFamily="34" charset="-122"/>
                <a:cs typeface="+mn-lt"/>
              </a:rPr>
              <a:t>数据集；</a:t>
            </a:r>
            <a:r>
              <a:rPr lang="en-US" altLang="zh-CN" sz="800" dirty="0">
                <a:solidFill>
                  <a:schemeClr val="tx1">
                    <a:lumMod val="85000"/>
                    <a:lumOff val="15000"/>
                  </a:schemeClr>
                </a:solidFill>
                <a:latin typeface="微软雅黑" panose="020B0503020204020204" pitchFamily="34" charset="-122"/>
                <a:ea typeface="微软雅黑" panose="020B0503020204020204" pitchFamily="34" charset="-122"/>
                <a:cs typeface="+mn-lt"/>
              </a:rPr>
              <a:t>(b) Credit </a:t>
            </a:r>
            <a:r>
              <a:rPr lang="zh-CN" altLang="en-US" sz="800" dirty="0">
                <a:solidFill>
                  <a:schemeClr val="tx1">
                    <a:lumMod val="85000"/>
                    <a:lumOff val="15000"/>
                  </a:schemeClr>
                </a:solidFill>
                <a:latin typeface="微软雅黑" panose="020B0503020204020204" pitchFamily="34" charset="-122"/>
                <a:ea typeface="微软雅黑" panose="020B0503020204020204" pitchFamily="34" charset="-122"/>
                <a:cs typeface="+mn-lt"/>
              </a:rPr>
              <a:t>数据集</a:t>
            </a:r>
          </a:p>
        </p:txBody>
      </p:sp>
      <p:sp>
        <p:nvSpPr>
          <p:cNvPr id="28" name="文本框 27">
            <a:extLst>
              <a:ext uri="{FF2B5EF4-FFF2-40B4-BE49-F238E27FC236}">
                <a16:creationId xmlns:a16="http://schemas.microsoft.com/office/drawing/2014/main" id="{897E9E0A-DF91-44D0-9D7D-9DB410A2B95B}"/>
              </a:ext>
            </a:extLst>
          </p:cNvPr>
          <p:cNvSpPr txBox="1"/>
          <p:nvPr/>
        </p:nvSpPr>
        <p:spPr>
          <a:xfrm>
            <a:off x="8689057" y="5726950"/>
            <a:ext cx="3223611" cy="338554"/>
          </a:xfrm>
          <a:prstGeom prst="rect">
            <a:avLst/>
          </a:prstGeom>
          <a:noFill/>
        </p:spPr>
        <p:txBody>
          <a:bodyPr wrap="square">
            <a:spAutoFit/>
          </a:bodyPr>
          <a:lstStyle/>
          <a:p>
            <a:r>
              <a:rPr lang="zh-CN" altLang="en-US" sz="800" dirty="0">
                <a:solidFill>
                  <a:schemeClr val="tx1">
                    <a:lumMod val="85000"/>
                    <a:lumOff val="15000"/>
                  </a:schemeClr>
                </a:solidFill>
                <a:latin typeface="微软雅黑" panose="020B0503020204020204" pitchFamily="34" charset="-122"/>
                <a:ea typeface="微软雅黑" panose="020B0503020204020204" pitchFamily="34" charset="-122"/>
                <a:cs typeface="+mn-lt"/>
              </a:rPr>
              <a:t>图 </a:t>
            </a:r>
            <a:r>
              <a:rPr lang="en-US" altLang="zh-CN" sz="800" dirty="0">
                <a:solidFill>
                  <a:schemeClr val="tx1">
                    <a:lumMod val="85000"/>
                    <a:lumOff val="15000"/>
                  </a:schemeClr>
                </a:solidFill>
                <a:latin typeface="微软雅黑" panose="020B0503020204020204" pitchFamily="34" charset="-122"/>
                <a:ea typeface="微软雅黑" panose="020B0503020204020204" pitchFamily="34" charset="-122"/>
                <a:cs typeface="+mn-lt"/>
              </a:rPr>
              <a:t>4-4 </a:t>
            </a:r>
            <a:r>
              <a:rPr lang="en-US" altLang="zh-CN" sz="800" dirty="0" err="1">
                <a:solidFill>
                  <a:schemeClr val="tx1">
                    <a:lumMod val="85000"/>
                    <a:lumOff val="15000"/>
                  </a:schemeClr>
                </a:solidFill>
                <a:latin typeface="微软雅黑" panose="020B0503020204020204" pitchFamily="34" charset="-122"/>
                <a:ea typeface="微软雅黑" panose="020B0503020204020204" pitchFamily="34" charset="-122"/>
                <a:cs typeface="+mn-lt"/>
              </a:rPr>
              <a:t>FedPSG</a:t>
            </a:r>
            <a:r>
              <a:rPr lang="en-US" altLang="zh-CN" sz="800" dirty="0">
                <a:solidFill>
                  <a:schemeClr val="tx1">
                    <a:lumMod val="85000"/>
                    <a:lumOff val="15000"/>
                  </a:schemeClr>
                </a:solidFill>
                <a:latin typeface="微软雅黑" panose="020B0503020204020204" pitchFamily="34" charset="-122"/>
                <a:ea typeface="微软雅黑" panose="020B0503020204020204" pitchFamily="34" charset="-122"/>
                <a:cs typeface="+mn-lt"/>
              </a:rPr>
              <a:t>-PUM </a:t>
            </a:r>
            <a:r>
              <a:rPr lang="zh-CN" altLang="en-US" sz="800" dirty="0">
                <a:solidFill>
                  <a:schemeClr val="tx1">
                    <a:lumMod val="85000"/>
                    <a:lumOff val="15000"/>
                  </a:schemeClr>
                </a:solidFill>
                <a:latin typeface="微软雅黑" panose="020B0503020204020204" pitchFamily="34" charset="-122"/>
                <a:ea typeface="微软雅黑" panose="020B0503020204020204" pitchFamily="34" charset="-122"/>
                <a:cs typeface="+mn-lt"/>
              </a:rPr>
              <a:t>方法在不同缺失率下和不同置信度阈值（𝛼）下的 </a:t>
            </a:r>
            <a:r>
              <a:rPr lang="en-US" altLang="zh-CN" sz="800" dirty="0">
                <a:solidFill>
                  <a:schemeClr val="tx1">
                    <a:lumMod val="85000"/>
                    <a:lumOff val="15000"/>
                  </a:schemeClr>
                </a:solidFill>
                <a:latin typeface="微软雅黑" panose="020B0503020204020204" pitchFamily="34" charset="-122"/>
                <a:ea typeface="微软雅黑" panose="020B0503020204020204" pitchFamily="34" charset="-122"/>
                <a:cs typeface="+mn-lt"/>
              </a:rPr>
              <a:t>RMSE </a:t>
            </a:r>
            <a:r>
              <a:rPr lang="zh-CN" altLang="en-US" sz="800" dirty="0">
                <a:solidFill>
                  <a:schemeClr val="tx1">
                    <a:lumMod val="85000"/>
                    <a:lumOff val="15000"/>
                  </a:schemeClr>
                </a:solidFill>
                <a:latin typeface="微软雅黑" panose="020B0503020204020204" pitchFamily="34" charset="-122"/>
                <a:ea typeface="微软雅黑" panose="020B0503020204020204" pitchFamily="34" charset="-122"/>
                <a:cs typeface="+mn-lt"/>
              </a:rPr>
              <a:t>指标。</a:t>
            </a:r>
            <a:r>
              <a:rPr lang="en-US" altLang="zh-CN" sz="800" dirty="0">
                <a:solidFill>
                  <a:schemeClr val="tx1">
                    <a:lumMod val="85000"/>
                    <a:lumOff val="15000"/>
                  </a:schemeClr>
                </a:solidFill>
                <a:latin typeface="微软雅黑" panose="020B0503020204020204" pitchFamily="34" charset="-122"/>
                <a:ea typeface="微软雅黑" panose="020B0503020204020204" pitchFamily="34" charset="-122"/>
                <a:cs typeface="+mn-lt"/>
              </a:rPr>
              <a:t>(a) Bank</a:t>
            </a:r>
            <a:r>
              <a:rPr lang="zh-CN" altLang="en-US" sz="800" dirty="0">
                <a:solidFill>
                  <a:schemeClr val="tx1">
                    <a:lumMod val="85000"/>
                    <a:lumOff val="15000"/>
                  </a:schemeClr>
                </a:solidFill>
                <a:latin typeface="微软雅黑" panose="020B0503020204020204" pitchFamily="34" charset="-122"/>
                <a:ea typeface="微软雅黑" panose="020B0503020204020204" pitchFamily="34" charset="-122"/>
                <a:cs typeface="+mn-lt"/>
              </a:rPr>
              <a:t>数据集；</a:t>
            </a:r>
            <a:r>
              <a:rPr lang="en-US" altLang="zh-CN" sz="800" dirty="0">
                <a:solidFill>
                  <a:schemeClr val="tx1">
                    <a:lumMod val="85000"/>
                    <a:lumOff val="15000"/>
                  </a:schemeClr>
                </a:solidFill>
                <a:latin typeface="微软雅黑" panose="020B0503020204020204" pitchFamily="34" charset="-122"/>
                <a:ea typeface="微软雅黑" panose="020B0503020204020204" pitchFamily="34" charset="-122"/>
                <a:cs typeface="+mn-lt"/>
              </a:rPr>
              <a:t>(b) Credit </a:t>
            </a:r>
            <a:r>
              <a:rPr lang="zh-CN" altLang="en-US" sz="800" dirty="0">
                <a:solidFill>
                  <a:schemeClr val="tx1">
                    <a:lumMod val="85000"/>
                    <a:lumOff val="15000"/>
                  </a:schemeClr>
                </a:solidFill>
                <a:latin typeface="微软雅黑" panose="020B0503020204020204" pitchFamily="34" charset="-122"/>
                <a:ea typeface="微软雅黑" panose="020B0503020204020204" pitchFamily="34" charset="-122"/>
                <a:cs typeface="+mn-lt"/>
              </a:rPr>
              <a:t>数据集</a:t>
            </a:r>
          </a:p>
        </p:txBody>
      </p:sp>
      <p:sp>
        <p:nvSpPr>
          <p:cNvPr id="29" name="文本框 28">
            <a:extLst>
              <a:ext uri="{FF2B5EF4-FFF2-40B4-BE49-F238E27FC236}">
                <a16:creationId xmlns:a16="http://schemas.microsoft.com/office/drawing/2014/main" id="{C278AD09-690B-48E0-9A2B-9D88C7D4FF57}"/>
              </a:ext>
            </a:extLst>
          </p:cNvPr>
          <p:cNvSpPr txBox="1"/>
          <p:nvPr/>
        </p:nvSpPr>
        <p:spPr>
          <a:xfrm>
            <a:off x="5054133" y="4008128"/>
            <a:ext cx="3553875" cy="200055"/>
          </a:xfrm>
          <a:prstGeom prst="rect">
            <a:avLst/>
          </a:prstGeom>
          <a:noFill/>
        </p:spPr>
        <p:txBody>
          <a:bodyPr wrap="square">
            <a:spAutoFit/>
          </a:bodyPr>
          <a:lstStyle/>
          <a:p>
            <a:r>
              <a:rPr lang="zh-CN" altLang="en-US" sz="700" dirty="0">
                <a:solidFill>
                  <a:schemeClr val="tx1">
                    <a:lumMod val="85000"/>
                    <a:lumOff val="15000"/>
                  </a:schemeClr>
                </a:solidFill>
                <a:latin typeface="微软雅黑" panose="020B0503020204020204" pitchFamily="34" charset="-122"/>
                <a:ea typeface="微软雅黑" panose="020B0503020204020204" pitchFamily="34" charset="-122"/>
                <a:cs typeface="+mn-lt"/>
              </a:rPr>
              <a:t>表 </a:t>
            </a:r>
            <a:r>
              <a:rPr lang="en-US" altLang="zh-CN" sz="700" dirty="0">
                <a:solidFill>
                  <a:schemeClr val="tx1">
                    <a:lumMod val="85000"/>
                    <a:lumOff val="15000"/>
                  </a:schemeClr>
                </a:solidFill>
                <a:latin typeface="微软雅黑" panose="020B0503020204020204" pitchFamily="34" charset="-122"/>
                <a:ea typeface="微软雅黑" panose="020B0503020204020204" pitchFamily="34" charset="-122"/>
                <a:cs typeface="+mn-lt"/>
              </a:rPr>
              <a:t>4-1 </a:t>
            </a:r>
            <a:r>
              <a:rPr lang="zh-CN" altLang="en-US" sz="700" dirty="0">
                <a:solidFill>
                  <a:schemeClr val="tx1">
                    <a:lumMod val="85000"/>
                    <a:lumOff val="15000"/>
                  </a:schemeClr>
                </a:solidFill>
                <a:latin typeface="微软雅黑" panose="020B0503020204020204" pitchFamily="34" charset="-122"/>
                <a:ea typeface="微软雅黑" panose="020B0503020204020204" pitchFamily="34" charset="-122"/>
                <a:cs typeface="+mn-lt"/>
              </a:rPr>
              <a:t>在 </a:t>
            </a:r>
            <a:r>
              <a:rPr lang="en-US" altLang="zh-CN" sz="700" dirty="0">
                <a:solidFill>
                  <a:schemeClr val="tx1">
                    <a:lumMod val="85000"/>
                    <a:lumOff val="15000"/>
                  </a:schemeClr>
                </a:solidFill>
                <a:latin typeface="微软雅黑" panose="020B0503020204020204" pitchFamily="34" charset="-122"/>
                <a:ea typeface="微软雅黑" panose="020B0503020204020204" pitchFamily="34" charset="-122"/>
                <a:cs typeface="+mn-lt"/>
              </a:rPr>
              <a:t>Bank </a:t>
            </a:r>
            <a:r>
              <a:rPr lang="zh-CN" altLang="en-US" sz="700" dirty="0">
                <a:solidFill>
                  <a:schemeClr val="tx1">
                    <a:lumMod val="85000"/>
                    <a:lumOff val="15000"/>
                  </a:schemeClr>
                </a:solidFill>
                <a:latin typeface="微软雅黑" panose="020B0503020204020204" pitchFamily="34" charset="-122"/>
                <a:ea typeface="微软雅黑" panose="020B0503020204020204" pitchFamily="34" charset="-122"/>
                <a:cs typeface="+mn-lt"/>
              </a:rPr>
              <a:t>和 </a:t>
            </a:r>
            <a:r>
              <a:rPr lang="en-US" altLang="zh-CN" sz="700" dirty="0">
                <a:solidFill>
                  <a:schemeClr val="tx1">
                    <a:lumMod val="85000"/>
                    <a:lumOff val="15000"/>
                  </a:schemeClr>
                </a:solidFill>
                <a:latin typeface="微软雅黑" panose="020B0503020204020204" pitchFamily="34" charset="-122"/>
                <a:ea typeface="微软雅黑" panose="020B0503020204020204" pitchFamily="34" charset="-122"/>
                <a:cs typeface="+mn-lt"/>
              </a:rPr>
              <a:t>Credit </a:t>
            </a:r>
            <a:r>
              <a:rPr lang="zh-CN" altLang="en-US" sz="700" dirty="0">
                <a:solidFill>
                  <a:schemeClr val="tx1">
                    <a:lumMod val="85000"/>
                    <a:lumOff val="15000"/>
                  </a:schemeClr>
                </a:solidFill>
                <a:latin typeface="微软雅黑" panose="020B0503020204020204" pitchFamily="34" charset="-122"/>
                <a:ea typeface="微软雅黑" panose="020B0503020204020204" pitchFamily="34" charset="-122"/>
                <a:cs typeface="+mn-lt"/>
              </a:rPr>
              <a:t>数据集上 </a:t>
            </a:r>
            <a:r>
              <a:rPr lang="en-US" altLang="zh-CN" sz="700" dirty="0" err="1">
                <a:solidFill>
                  <a:schemeClr val="tx1">
                    <a:lumMod val="85000"/>
                    <a:lumOff val="15000"/>
                  </a:schemeClr>
                </a:solidFill>
                <a:latin typeface="微软雅黑" panose="020B0503020204020204" pitchFamily="34" charset="-122"/>
                <a:ea typeface="微软雅黑" panose="020B0503020204020204" pitchFamily="34" charset="-122"/>
                <a:cs typeface="+mn-lt"/>
              </a:rPr>
              <a:t>FedPSG</a:t>
            </a:r>
            <a:r>
              <a:rPr lang="en-US" altLang="zh-CN" sz="700" dirty="0">
                <a:solidFill>
                  <a:schemeClr val="tx1">
                    <a:lumMod val="85000"/>
                    <a:lumOff val="15000"/>
                  </a:schemeClr>
                </a:solidFill>
                <a:latin typeface="微软雅黑" panose="020B0503020204020204" pitchFamily="34" charset="-122"/>
                <a:ea typeface="微软雅黑" panose="020B0503020204020204" pitchFamily="34" charset="-122"/>
                <a:cs typeface="+mn-lt"/>
              </a:rPr>
              <a:t>-PUM </a:t>
            </a:r>
            <a:r>
              <a:rPr lang="zh-CN" altLang="en-US" sz="700" dirty="0">
                <a:solidFill>
                  <a:schemeClr val="tx1">
                    <a:lumMod val="85000"/>
                    <a:lumOff val="15000"/>
                  </a:schemeClr>
                </a:solidFill>
                <a:latin typeface="微软雅黑" panose="020B0503020204020204" pitchFamily="34" charset="-122"/>
                <a:ea typeface="微软雅黑" panose="020B0503020204020204" pitchFamily="34" charset="-122"/>
                <a:cs typeface="+mn-lt"/>
              </a:rPr>
              <a:t>使用不同基学习器得到的 </a:t>
            </a:r>
            <a:r>
              <a:rPr lang="en-US" altLang="zh-CN" sz="700" dirty="0">
                <a:solidFill>
                  <a:schemeClr val="tx1">
                    <a:lumMod val="85000"/>
                    <a:lumOff val="15000"/>
                  </a:schemeClr>
                </a:solidFill>
                <a:latin typeface="微软雅黑" panose="020B0503020204020204" pitchFamily="34" charset="-122"/>
                <a:ea typeface="微软雅黑" panose="020B0503020204020204" pitchFamily="34" charset="-122"/>
                <a:cs typeface="+mn-lt"/>
              </a:rPr>
              <a:t>RMSE</a:t>
            </a:r>
            <a:endParaRPr lang="zh-CN" altLang="en-US" sz="700" dirty="0">
              <a:solidFill>
                <a:schemeClr val="tx1">
                  <a:lumMod val="85000"/>
                  <a:lumOff val="15000"/>
                </a:schemeClr>
              </a:solidFill>
              <a:latin typeface="微软雅黑" panose="020B0503020204020204" pitchFamily="34" charset="-122"/>
              <a:ea typeface="微软雅黑" panose="020B0503020204020204" pitchFamily="34" charset="-122"/>
              <a:cs typeface="+mn-lt"/>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flipV="1">
            <a:off x="2043767" y="4422098"/>
            <a:ext cx="8104466" cy="45719"/>
          </a:xfrm>
          <a:prstGeom prst="rect">
            <a:avLst/>
          </a:prstGeom>
          <a:solidFill>
            <a:schemeClr val="accent1">
              <a:alpha val="39918"/>
            </a:schemeClr>
          </a:solidFill>
          <a:ln>
            <a:noFill/>
          </a:ln>
          <a:effectLst>
            <a:outerShdw blurRad="387740" dist="38100" algn="l" rotWithShape="0">
              <a:schemeClr val="accent1">
                <a:lumMod val="75000"/>
                <a:alpha val="14476"/>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框 4"/>
          <p:cNvSpPr txBox="1"/>
          <p:nvPr/>
        </p:nvSpPr>
        <p:spPr>
          <a:xfrm>
            <a:off x="2176267" y="3149211"/>
            <a:ext cx="7839467" cy="769441"/>
          </a:xfrm>
          <a:prstGeom prst="rect">
            <a:avLst/>
          </a:prstGeom>
          <a:noFill/>
        </p:spPr>
        <p:txBody>
          <a:bodyPr wrap="square" rtlCol="0">
            <a:spAutoFit/>
          </a:bodyPr>
          <a:lstStyle/>
          <a:p>
            <a:pPr algn="ctr"/>
            <a:r>
              <a:rPr kumimoji="1" lang="zh-CN" altLang="en-US" sz="4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rPr>
              <a:t>研究背景及意义</a:t>
            </a:r>
          </a:p>
        </p:txBody>
      </p:sp>
      <p:sp>
        <p:nvSpPr>
          <p:cNvPr id="6" name="文本框 5"/>
          <p:cNvSpPr txBox="1"/>
          <p:nvPr/>
        </p:nvSpPr>
        <p:spPr>
          <a:xfrm>
            <a:off x="5033045" y="2128047"/>
            <a:ext cx="2125909" cy="769441"/>
          </a:xfrm>
          <a:prstGeom prst="rect">
            <a:avLst/>
          </a:prstGeom>
          <a:noFill/>
        </p:spPr>
        <p:txBody>
          <a:bodyPr wrap="square" rtlCol="0">
            <a:spAutoFit/>
          </a:bodyPr>
          <a:lstStyle/>
          <a:p>
            <a:pPr algn="ctr"/>
            <a:r>
              <a:rPr kumimoji="1" lang="en-US" altLang="zh-CN" sz="4400" b="1" dirty="0">
                <a:solidFill>
                  <a:schemeClr val="accent3"/>
                </a:solidFill>
                <a:latin typeface="Arial" panose="020B0604020202020204" pitchFamily="34" charset="0"/>
                <a:cs typeface="Arial" panose="020B0604020202020204" pitchFamily="34" charset="0"/>
              </a:rPr>
              <a:t>01</a:t>
            </a:r>
            <a:endParaRPr kumimoji="1" lang="zh-CN" altLang="en-US" sz="4400" b="1" dirty="0">
              <a:solidFill>
                <a:schemeClr val="accent3"/>
              </a:solidFill>
              <a:latin typeface="Arial" panose="020B0604020202020204" pitchFamily="34" charset="0"/>
              <a:cs typeface="Arial" panose="020B0604020202020204" pitchFamily="34" charset="0"/>
            </a:endParaRPr>
          </a:p>
        </p:txBody>
      </p:sp>
      <p:sp>
        <p:nvSpPr>
          <p:cNvPr id="8" name="灯片编号占位符 18"/>
          <p:cNvSpPr>
            <a:spLocks noGrp="1"/>
          </p:cNvSpPr>
          <p:nvPr>
            <p:ph type="sldNum" sz="quarter" idx="12"/>
          </p:nvPr>
        </p:nvSpPr>
        <p:spPr>
          <a:xfrm>
            <a:off x="11408633" y="6264339"/>
            <a:ext cx="550930" cy="365125"/>
          </a:xfrm>
        </p:spPr>
        <p:txBody>
          <a:bodyPr/>
          <a:lstStyle/>
          <a:p>
            <a:pPr algn="ctr"/>
            <a:fld id="{D290E156-FAFE-5144-A047-A692DE980B3A}" type="slidenum">
              <a:rPr kumimoji="1" lang="zh-CN" altLang="en-US" smtClean="0">
                <a:solidFill>
                  <a:schemeClr val="bg1"/>
                </a:solidFill>
                <a:latin typeface="Arial" panose="020B0604020202020204" pitchFamily="34" charset="0"/>
                <a:cs typeface="Arial" panose="020B0604020202020204" pitchFamily="34" charset="0"/>
              </a:rPr>
              <a:t>3</a:t>
            </a:fld>
            <a:endParaRPr kumimoji="1" lang="zh-CN" altLang="en-US" dirty="0">
              <a:solidFill>
                <a:schemeClr val="bg1"/>
              </a:solidFill>
              <a:latin typeface="Arial" panose="020B0604020202020204" pitchFamily="34" charset="0"/>
              <a:cs typeface="Arial" panose="020B0604020202020204" pitchFamily="34" charset="0"/>
            </a:endParaRPr>
          </a:p>
        </p:txBody>
      </p:sp>
      <p:pic>
        <p:nvPicPr>
          <p:cNvPr id="9" name="图片 8"/>
          <p:cNvPicPr>
            <a:picLocks noChangeAspect="1"/>
          </p:cNvPicPr>
          <p:nvPr/>
        </p:nvPicPr>
        <p:blipFill>
          <a:blip r:embed="rId2"/>
          <a:srcRect/>
          <a:stretch>
            <a:fillRect/>
          </a:stretch>
        </p:blipFill>
        <p:spPr>
          <a:xfrm>
            <a:off x="9732161" y="512103"/>
            <a:ext cx="1962511" cy="424811"/>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线连接符 11"/>
          <p:cNvCxnSpPr/>
          <p:nvPr/>
        </p:nvCxnSpPr>
        <p:spPr>
          <a:xfrm>
            <a:off x="2065866" y="1024256"/>
            <a:ext cx="94318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065866" y="447511"/>
            <a:ext cx="7839467" cy="460375"/>
          </a:xfrm>
          <a:prstGeom prst="rect">
            <a:avLst/>
          </a:prstGeom>
          <a:noFill/>
        </p:spPr>
        <p:txBody>
          <a:bodyPr wrap="square" rtlCol="0">
            <a:spAutoFit/>
          </a:bodyPr>
          <a:lstStyle/>
          <a:p>
            <a:pPr marL="342900" indent="-342900">
              <a:buFont typeface="Wingdings" panose="05000000000000000000" pitchFamily="2" charset="2"/>
              <a:buChar char="n"/>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rPr>
              <a:t>基于联邦半监督学习的参与方样本生成方法</a:t>
            </a:r>
          </a:p>
        </p:txBody>
      </p:sp>
      <p:sp>
        <p:nvSpPr>
          <p:cNvPr id="54" name="文本框 53"/>
          <p:cNvSpPr txBox="1"/>
          <p:nvPr/>
        </p:nvSpPr>
        <p:spPr>
          <a:xfrm>
            <a:off x="2042795" y="1132840"/>
            <a:ext cx="4898390" cy="368300"/>
          </a:xfrm>
          <a:prstGeom prst="rect">
            <a:avLst/>
          </a:prstGeom>
          <a:noFill/>
        </p:spPr>
        <p:txBody>
          <a:bodyPr wrap="square" rtlCol="0">
            <a:spAutoFit/>
          </a:bodyPr>
          <a:lstStyle/>
          <a:p>
            <a:r>
              <a:rPr lang="en-US" altLang="zh-CN" b="1" dirty="0">
                <a:latin typeface="微软雅黑" panose="020B0503020204020204" pitchFamily="34" charset="-122"/>
                <a:ea typeface="微软雅黑" panose="020B0503020204020204" pitchFamily="34" charset="-122"/>
                <a:cs typeface="微软雅黑" panose="020B0503020204020204" pitchFamily="34" charset="-122"/>
              </a:rPr>
              <a:t>7 .</a:t>
            </a:r>
            <a:r>
              <a:rPr lang="zh-CN" altLang="en-US" b="1" dirty="0">
                <a:latin typeface="微软雅黑" panose="020B0503020204020204" pitchFamily="34" charset="-122"/>
                <a:ea typeface="微软雅黑" panose="020B0503020204020204" pitchFamily="34" charset="-122"/>
                <a:cs typeface="微软雅黑" panose="020B0503020204020204" pitchFamily="34" charset="-122"/>
              </a:rPr>
              <a:t>实验过程及结果分析</a:t>
            </a:r>
          </a:p>
        </p:txBody>
      </p:sp>
      <p:grpSp>
        <p:nvGrpSpPr>
          <p:cNvPr id="2" name="组合 1"/>
          <p:cNvGrpSpPr/>
          <p:nvPr/>
        </p:nvGrpSpPr>
        <p:grpSpPr>
          <a:xfrm>
            <a:off x="1674495" y="5890895"/>
            <a:ext cx="10517505" cy="944245"/>
            <a:chOff x="658" y="7906"/>
            <a:chExt cx="17884" cy="2290"/>
          </a:xfrm>
        </p:grpSpPr>
        <p:sp>
          <p:nvSpPr>
            <p:cNvPr id="4" name="幻云PPT-演示军团1"/>
            <p:cNvSpPr/>
            <p:nvPr>
              <p:custDataLst>
                <p:tags r:id="rId3"/>
              </p:custDataLst>
            </p:nvPr>
          </p:nvSpPr>
          <p:spPr>
            <a:xfrm>
              <a:off x="658" y="9244"/>
              <a:ext cx="17885" cy="952"/>
            </a:xfrm>
            <a:prstGeom prst="roundRect">
              <a:avLst>
                <a:gd name="adj" fmla="val 0"/>
              </a:avLst>
            </a:prstGeom>
            <a:gradFill>
              <a:gsLst>
                <a:gs pos="62000">
                  <a:schemeClr val="accent1"/>
                </a:gs>
                <a:gs pos="0">
                  <a:schemeClr val="accent1">
                    <a:lumMod val="80000"/>
                    <a:lumOff val="20000"/>
                  </a:schemeClr>
                </a:gs>
              </a:gsLst>
              <a:lin ang="2700000" scaled="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mj-lt"/>
                <a:ea typeface="+mj-lt"/>
                <a:cs typeface="OPPOSans B" panose="00020600040101010101" pitchFamily="18" charset="-122"/>
              </a:endParaRPr>
            </a:p>
          </p:txBody>
        </p:sp>
        <p:sp>
          <p:nvSpPr>
            <p:cNvPr id="6" name="幻云PPT-演示军团2"/>
            <p:cNvSpPr/>
            <p:nvPr>
              <p:custDataLst>
                <p:tags r:id="rId4"/>
              </p:custDataLst>
            </p:nvPr>
          </p:nvSpPr>
          <p:spPr>
            <a:xfrm>
              <a:off x="658" y="7906"/>
              <a:ext cx="17885" cy="1337"/>
            </a:xfrm>
            <a:prstGeom prst="trapezoid">
              <a:avLst>
                <a:gd name="adj" fmla="val 126560"/>
              </a:avLst>
            </a:prstGeom>
            <a:gradFill>
              <a:gsLst>
                <a:gs pos="27000">
                  <a:schemeClr val="accent1">
                    <a:alpha val="0"/>
                  </a:schemeClr>
                </a:gs>
                <a:gs pos="100000">
                  <a:schemeClr val="accent1"/>
                </a:gs>
              </a:gsLst>
              <a:lin ang="5400000" scaled="1"/>
            </a:gradFill>
            <a:ln w="1079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cs typeface="+mn-ea"/>
                <a:sym typeface="+mn-lt"/>
              </a:endParaRPr>
            </a:p>
          </p:txBody>
        </p:sp>
      </p:grpSp>
      <p:sp>
        <p:nvSpPr>
          <p:cNvPr id="7" name="幻云PPT-演示军团3"/>
          <p:cNvSpPr/>
          <p:nvPr>
            <p:custDataLst>
              <p:tags r:id="rId1"/>
            </p:custDataLst>
          </p:nvPr>
        </p:nvSpPr>
        <p:spPr>
          <a:xfrm>
            <a:off x="2307590" y="1896745"/>
            <a:ext cx="9114155" cy="457200"/>
          </a:xfrm>
          <a:prstGeom prst="roundRect">
            <a:avLst>
              <a:gd name="adj" fmla="val 50000"/>
            </a:avLst>
          </a:prstGeom>
          <a:gradFill>
            <a:gsLst>
              <a:gs pos="4000">
                <a:schemeClr val="accent2">
                  <a:lumMod val="60000"/>
                  <a:lumOff val="40000"/>
                </a:schemeClr>
              </a:gs>
              <a:gs pos="63000">
                <a:schemeClr val="accent2"/>
              </a:gs>
            </a:gsLst>
            <a:path path="circle">
              <a:fillToRect l="100000" b="100000"/>
            </a:path>
          </a:gradFill>
          <a:ln w="12700" cap="rnd" cmpd="sng" algn="ctr">
            <a:noFill/>
            <a:prstDash val="solid"/>
            <a:round/>
          </a:ln>
          <a:effectLst>
            <a:outerShdw blurRad="114300" dist="114300" dir="5400000" sx="94000" sy="94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rmAutofit/>
          </a:bodyPr>
          <a:lstStyle/>
          <a:p>
            <a:pPr algn="ctr" defTabSz="914400"/>
            <a:r>
              <a:rPr lang="en-US" altLang="zh-CN" sz="1800" dirty="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 </a:t>
            </a:r>
            <a:r>
              <a:rPr lang="zh-CN" altLang="en-US" sz="1800" dirty="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实验二：</a:t>
            </a:r>
            <a:r>
              <a:rPr lang="zh-CN" altLang="en-US" sz="2000" dirty="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基线对比实验</a:t>
            </a:r>
          </a:p>
        </p:txBody>
      </p:sp>
      <p:sp>
        <p:nvSpPr>
          <p:cNvPr id="8" name="幻云PPT-演示军团4"/>
          <p:cNvSpPr/>
          <p:nvPr>
            <p:custDataLst>
              <p:tags r:id="rId2"/>
            </p:custDataLst>
          </p:nvPr>
        </p:nvSpPr>
        <p:spPr>
          <a:xfrm>
            <a:off x="2274570" y="2514600"/>
            <a:ext cx="9224010" cy="3676015"/>
          </a:xfrm>
          <a:prstGeom prst="roundRect">
            <a:avLst>
              <a:gd name="adj" fmla="val 2902"/>
            </a:avLst>
          </a:prstGeom>
          <a:solidFill>
            <a:schemeClr val="accent2">
              <a:lumMod val="20000"/>
              <a:lumOff val="80000"/>
              <a:alpha val="15000"/>
            </a:schemeClr>
          </a:solidFill>
          <a:ln w="19050" cap="flat" cmpd="sng" algn="ctr">
            <a:solidFill>
              <a:srgbClr val="FFFFFF"/>
            </a:solidFill>
            <a:prstDash val="solid"/>
          </a:ln>
          <a:effectLst>
            <a:reflection blurRad="38100" endPos="15000" dist="889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spcFirstLastPara="1" numCol="1" rtlCol="0" anchor="ctr">
            <a:prstTxWarp prst="textArchUp">
              <a:avLst>
                <a:gd name="adj" fmla="val 9797055"/>
              </a:avLst>
            </a:prstTxWarp>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cs typeface="+mn-ea"/>
              <a:sym typeface="+mn-lt"/>
            </a:endParaRPr>
          </a:p>
        </p:txBody>
      </p:sp>
      <p:sp>
        <p:nvSpPr>
          <p:cNvPr id="5" name="文本框 4"/>
          <p:cNvSpPr txBox="1"/>
          <p:nvPr/>
        </p:nvSpPr>
        <p:spPr>
          <a:xfrm>
            <a:off x="2435860" y="2590800"/>
            <a:ext cx="8764905" cy="1252855"/>
          </a:xfrm>
          <a:prstGeom prst="rect">
            <a:avLst/>
          </a:prstGeom>
          <a:noFill/>
        </p:spPr>
        <p:txBody>
          <a:bodyPr wrap="square" rtlCol="0">
            <a:spAutoFit/>
          </a:bodyPr>
          <a:lstStyle/>
          <a:p>
            <a:pPr marL="285750" indent="-285750" algn="l">
              <a:lnSpc>
                <a:spcPct val="140000"/>
              </a:lnSpc>
              <a:buClr>
                <a:srgbClr val="00853E"/>
              </a:buClr>
              <a:buFont typeface="Wingdings" panose="05000000000000000000" charset="0"/>
              <a:buChar char="n"/>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实验二结果表明，</a:t>
            </a:r>
            <a:r>
              <a:rPr lang="en-US" altLang="zh-CN" dirty="0" err="1">
                <a:latin typeface="微软雅黑" panose="020B0503020204020204" pitchFamily="34" charset="-122"/>
                <a:ea typeface="微软雅黑" panose="020B0503020204020204" pitchFamily="34" charset="-122"/>
                <a:cs typeface="微软雅黑" panose="020B0503020204020204" pitchFamily="34" charset="-122"/>
              </a:rPr>
              <a:t>FedPSG</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-PUM</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方法</a:t>
            </a:r>
            <a:r>
              <a:rPr lang="zh-CN" altLang="en-US" b="1" dirty="0">
                <a:latin typeface="微软雅黑" panose="020B0503020204020204" pitchFamily="34" charset="-122"/>
                <a:ea typeface="微软雅黑" panose="020B0503020204020204" pitchFamily="34" charset="-122"/>
                <a:cs typeface="微软雅黑" panose="020B0503020204020204" pitchFamily="34" charset="-122"/>
              </a:rPr>
              <a:t>显著优于</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所有单方本地生成模型，特别是</a:t>
            </a:r>
            <a:r>
              <a:rPr lang="en-US" altLang="zh-CN" dirty="0" err="1">
                <a:latin typeface="微软雅黑" panose="020B0503020204020204" pitchFamily="34" charset="-122"/>
                <a:ea typeface="微软雅黑" panose="020B0503020204020204" pitchFamily="34" charset="-122"/>
                <a:cs typeface="微软雅黑" panose="020B0503020204020204" pitchFamily="34" charset="-122"/>
              </a:rPr>
              <a:t>FedPSG</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-PUM(VF-GAIN)</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在</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Bank</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数据集上比最佳基线</a:t>
            </a:r>
            <a:r>
              <a:rPr lang="en-US" altLang="zh-CN" dirty="0" err="1">
                <a:latin typeface="微软雅黑" panose="020B0503020204020204" pitchFamily="34" charset="-122"/>
                <a:ea typeface="微软雅黑" panose="020B0503020204020204" pitchFamily="34" charset="-122"/>
                <a:cs typeface="微软雅黑" panose="020B0503020204020204" pitchFamily="34" charset="-122"/>
              </a:rPr>
              <a:t>TabDDPM</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降低</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RMSE</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达</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50.4%</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，且随缺失率增加</a:t>
            </a:r>
            <a:r>
              <a:rPr lang="zh-CN" altLang="en-US" b="1" dirty="0">
                <a:latin typeface="微软雅黑" panose="020B0503020204020204" pitchFamily="34" charset="-122"/>
                <a:ea typeface="微软雅黑" panose="020B0503020204020204" pitchFamily="34" charset="-122"/>
                <a:cs typeface="微软雅黑" panose="020B0503020204020204" pitchFamily="34" charset="-122"/>
              </a:rPr>
              <a:t>性能更稳定</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（仅下降</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10.2%</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，而</a:t>
            </a:r>
            <a:r>
              <a:rPr lang="en-US" altLang="zh-CN" dirty="0" err="1">
                <a:latin typeface="微软雅黑" panose="020B0503020204020204" pitchFamily="34" charset="-122"/>
                <a:ea typeface="微软雅黑" panose="020B0503020204020204" pitchFamily="34" charset="-122"/>
                <a:cs typeface="微软雅黑" panose="020B0503020204020204" pitchFamily="34" charset="-122"/>
              </a:rPr>
              <a:t>TabDDPM</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下降</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23.9%</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a:t>
            </a:r>
          </a:p>
        </p:txBody>
      </p:sp>
      <p:pic>
        <p:nvPicPr>
          <p:cNvPr id="29" name="图片 28">
            <a:extLst>
              <a:ext uri="{FF2B5EF4-FFF2-40B4-BE49-F238E27FC236}">
                <a16:creationId xmlns:a16="http://schemas.microsoft.com/office/drawing/2014/main" id="{0ECD81CE-BBA7-4C63-A815-B1C338E40285}"/>
              </a:ext>
            </a:extLst>
          </p:cNvPr>
          <p:cNvPicPr>
            <a:picLocks noChangeAspect="1"/>
          </p:cNvPicPr>
          <p:nvPr/>
        </p:nvPicPr>
        <p:blipFill>
          <a:blip r:embed="rId6"/>
          <a:stretch>
            <a:fillRect/>
          </a:stretch>
        </p:blipFill>
        <p:spPr>
          <a:xfrm>
            <a:off x="2215841" y="3963576"/>
            <a:ext cx="9224010" cy="2164268"/>
          </a:xfrm>
          <a:prstGeom prst="rect">
            <a:avLst/>
          </a:prstGeom>
        </p:spPr>
      </p:pic>
      <p:sp>
        <p:nvSpPr>
          <p:cNvPr id="19" name="文本框 18">
            <a:extLst>
              <a:ext uri="{FF2B5EF4-FFF2-40B4-BE49-F238E27FC236}">
                <a16:creationId xmlns:a16="http://schemas.microsoft.com/office/drawing/2014/main" id="{2F3889E9-188C-4E17-BF42-2BAE343F928E}"/>
              </a:ext>
            </a:extLst>
          </p:cNvPr>
          <p:cNvSpPr txBox="1"/>
          <p:nvPr/>
        </p:nvSpPr>
        <p:spPr>
          <a:xfrm>
            <a:off x="2644140" y="3801773"/>
            <a:ext cx="4029710" cy="215444"/>
          </a:xfrm>
          <a:prstGeom prst="rect">
            <a:avLst/>
          </a:prstGeom>
          <a:noFill/>
        </p:spPr>
        <p:txBody>
          <a:bodyPr wrap="square">
            <a:spAutoFit/>
          </a:bodyPr>
          <a:lstStyle/>
          <a:p>
            <a:r>
              <a:rPr lang="zh-CN" altLang="en-US" sz="800" dirty="0">
                <a:solidFill>
                  <a:schemeClr val="tx1">
                    <a:lumMod val="85000"/>
                    <a:lumOff val="15000"/>
                  </a:schemeClr>
                </a:solidFill>
                <a:latin typeface="微软雅黑" panose="020B0503020204020204" pitchFamily="34" charset="-122"/>
                <a:ea typeface="微软雅黑" panose="020B0503020204020204" pitchFamily="34" charset="-122"/>
                <a:cs typeface="+mn-lt"/>
              </a:rPr>
              <a:t>表 </a:t>
            </a:r>
            <a:r>
              <a:rPr lang="en-US" altLang="zh-CN" sz="800" dirty="0">
                <a:solidFill>
                  <a:schemeClr val="tx1">
                    <a:lumMod val="85000"/>
                    <a:lumOff val="15000"/>
                  </a:schemeClr>
                </a:solidFill>
                <a:latin typeface="微软雅黑" panose="020B0503020204020204" pitchFamily="34" charset="-122"/>
                <a:ea typeface="微软雅黑" panose="020B0503020204020204" pitchFamily="34" charset="-122"/>
                <a:cs typeface="+mn-lt"/>
              </a:rPr>
              <a:t>4-2 </a:t>
            </a:r>
            <a:r>
              <a:rPr lang="zh-CN" altLang="en-US" sz="800" dirty="0">
                <a:solidFill>
                  <a:schemeClr val="tx1">
                    <a:lumMod val="85000"/>
                    <a:lumOff val="15000"/>
                  </a:schemeClr>
                </a:solidFill>
                <a:latin typeface="微软雅黑" panose="020B0503020204020204" pitchFamily="34" charset="-122"/>
                <a:ea typeface="微软雅黑" panose="020B0503020204020204" pitchFamily="34" charset="-122"/>
                <a:cs typeface="+mn-lt"/>
              </a:rPr>
              <a:t>在 </a:t>
            </a:r>
            <a:r>
              <a:rPr lang="en-US" altLang="zh-CN" sz="800" dirty="0">
                <a:solidFill>
                  <a:schemeClr val="tx1">
                    <a:lumMod val="85000"/>
                    <a:lumOff val="15000"/>
                  </a:schemeClr>
                </a:solidFill>
                <a:latin typeface="微软雅黑" panose="020B0503020204020204" pitchFamily="34" charset="-122"/>
                <a:ea typeface="微软雅黑" panose="020B0503020204020204" pitchFamily="34" charset="-122"/>
                <a:cs typeface="+mn-lt"/>
              </a:rPr>
              <a:t>Bank </a:t>
            </a:r>
            <a:r>
              <a:rPr lang="zh-CN" altLang="en-US" sz="800" dirty="0">
                <a:solidFill>
                  <a:schemeClr val="tx1">
                    <a:lumMod val="85000"/>
                    <a:lumOff val="15000"/>
                  </a:schemeClr>
                </a:solidFill>
                <a:latin typeface="微软雅黑" panose="020B0503020204020204" pitchFamily="34" charset="-122"/>
                <a:ea typeface="微软雅黑" panose="020B0503020204020204" pitchFamily="34" charset="-122"/>
                <a:cs typeface="+mn-lt"/>
              </a:rPr>
              <a:t>和 </a:t>
            </a:r>
            <a:r>
              <a:rPr lang="en-US" altLang="zh-CN" sz="800" dirty="0">
                <a:solidFill>
                  <a:schemeClr val="tx1">
                    <a:lumMod val="85000"/>
                    <a:lumOff val="15000"/>
                  </a:schemeClr>
                </a:solidFill>
                <a:latin typeface="微软雅黑" panose="020B0503020204020204" pitchFamily="34" charset="-122"/>
                <a:ea typeface="微软雅黑" panose="020B0503020204020204" pitchFamily="34" charset="-122"/>
                <a:cs typeface="+mn-lt"/>
              </a:rPr>
              <a:t>Credit </a:t>
            </a:r>
            <a:r>
              <a:rPr lang="zh-CN" altLang="en-US" sz="800" dirty="0">
                <a:solidFill>
                  <a:schemeClr val="tx1">
                    <a:lumMod val="85000"/>
                    <a:lumOff val="15000"/>
                  </a:schemeClr>
                </a:solidFill>
                <a:latin typeface="微软雅黑" panose="020B0503020204020204" pitchFamily="34" charset="-122"/>
                <a:ea typeface="微软雅黑" panose="020B0503020204020204" pitchFamily="34" charset="-122"/>
                <a:cs typeface="+mn-lt"/>
              </a:rPr>
              <a:t>数据集上不同方法在生成 </a:t>
            </a:r>
            <a:r>
              <a:rPr lang="en-US" altLang="zh-CN" sz="800" dirty="0">
                <a:solidFill>
                  <a:schemeClr val="tx1">
                    <a:lumMod val="85000"/>
                    <a:lumOff val="15000"/>
                  </a:schemeClr>
                </a:solidFill>
                <a:latin typeface="微软雅黑" panose="020B0503020204020204" pitchFamily="34" charset="-122"/>
                <a:ea typeface="微软雅黑" panose="020B0503020204020204" pitchFamily="34" charset="-122"/>
                <a:cs typeface="+mn-lt"/>
              </a:rPr>
              <a:t>B </a:t>
            </a:r>
            <a:r>
              <a:rPr lang="zh-CN" altLang="en-US" sz="800" dirty="0">
                <a:solidFill>
                  <a:schemeClr val="tx1">
                    <a:lumMod val="85000"/>
                    <a:lumOff val="15000"/>
                  </a:schemeClr>
                </a:solidFill>
                <a:latin typeface="微软雅黑" panose="020B0503020204020204" pitchFamily="34" charset="-122"/>
                <a:ea typeface="微软雅黑" panose="020B0503020204020204" pitchFamily="34" charset="-122"/>
                <a:cs typeface="+mn-lt"/>
              </a:rPr>
              <a:t>方缺失样本时得到的 </a:t>
            </a:r>
            <a:r>
              <a:rPr lang="en-US" altLang="zh-CN" sz="800" dirty="0">
                <a:solidFill>
                  <a:schemeClr val="tx1">
                    <a:lumMod val="85000"/>
                    <a:lumOff val="15000"/>
                  </a:schemeClr>
                </a:solidFill>
                <a:latin typeface="微软雅黑" panose="020B0503020204020204" pitchFamily="34" charset="-122"/>
                <a:ea typeface="微软雅黑" panose="020B0503020204020204" pitchFamily="34" charset="-122"/>
                <a:cs typeface="+mn-lt"/>
              </a:rPr>
              <a:t>RMSE</a:t>
            </a:r>
            <a:endParaRPr lang="zh-CN" altLang="en-US" sz="800" dirty="0">
              <a:solidFill>
                <a:schemeClr val="tx1">
                  <a:lumMod val="85000"/>
                  <a:lumOff val="15000"/>
                </a:schemeClr>
              </a:solidFill>
              <a:latin typeface="微软雅黑" panose="020B0503020204020204" pitchFamily="34" charset="-122"/>
              <a:ea typeface="微软雅黑" panose="020B0503020204020204" pitchFamily="34" charset="-122"/>
              <a:cs typeface="+mn-lt"/>
            </a:endParaRPr>
          </a:p>
        </p:txBody>
      </p:sp>
      <p:sp>
        <p:nvSpPr>
          <p:cNvPr id="27" name="文本框 26">
            <a:extLst>
              <a:ext uri="{FF2B5EF4-FFF2-40B4-BE49-F238E27FC236}">
                <a16:creationId xmlns:a16="http://schemas.microsoft.com/office/drawing/2014/main" id="{DDE9522E-69F7-405C-B321-3A478460E8C3}"/>
              </a:ext>
            </a:extLst>
          </p:cNvPr>
          <p:cNvSpPr txBox="1"/>
          <p:nvPr/>
        </p:nvSpPr>
        <p:spPr>
          <a:xfrm>
            <a:off x="7171055" y="3801773"/>
            <a:ext cx="4029710" cy="215444"/>
          </a:xfrm>
          <a:prstGeom prst="rect">
            <a:avLst/>
          </a:prstGeom>
          <a:noFill/>
        </p:spPr>
        <p:txBody>
          <a:bodyPr wrap="square">
            <a:spAutoFit/>
          </a:bodyPr>
          <a:lstStyle/>
          <a:p>
            <a:r>
              <a:rPr lang="zh-CN" altLang="en-US" sz="800" dirty="0">
                <a:solidFill>
                  <a:schemeClr val="tx1">
                    <a:lumMod val="85000"/>
                    <a:lumOff val="15000"/>
                  </a:schemeClr>
                </a:solidFill>
                <a:latin typeface="微软雅黑" panose="020B0503020204020204" pitchFamily="34" charset="-122"/>
                <a:ea typeface="微软雅黑" panose="020B0503020204020204" pitchFamily="34" charset="-122"/>
                <a:cs typeface="+mn-lt"/>
              </a:rPr>
              <a:t>表 </a:t>
            </a:r>
            <a:r>
              <a:rPr lang="en-US" altLang="zh-CN" sz="800" dirty="0">
                <a:solidFill>
                  <a:schemeClr val="tx1">
                    <a:lumMod val="85000"/>
                    <a:lumOff val="15000"/>
                  </a:schemeClr>
                </a:solidFill>
                <a:latin typeface="微软雅黑" panose="020B0503020204020204" pitchFamily="34" charset="-122"/>
                <a:ea typeface="微软雅黑" panose="020B0503020204020204" pitchFamily="34" charset="-122"/>
                <a:cs typeface="+mn-lt"/>
              </a:rPr>
              <a:t>4-3 </a:t>
            </a:r>
            <a:r>
              <a:rPr lang="zh-CN" altLang="en-US" sz="800" dirty="0">
                <a:solidFill>
                  <a:schemeClr val="tx1">
                    <a:lumMod val="85000"/>
                    <a:lumOff val="15000"/>
                  </a:schemeClr>
                </a:solidFill>
                <a:latin typeface="微软雅黑" panose="020B0503020204020204" pitchFamily="34" charset="-122"/>
                <a:ea typeface="微软雅黑" panose="020B0503020204020204" pitchFamily="34" charset="-122"/>
                <a:cs typeface="+mn-lt"/>
              </a:rPr>
              <a:t>在 </a:t>
            </a:r>
            <a:r>
              <a:rPr lang="en-US" altLang="zh-CN" sz="800" dirty="0">
                <a:solidFill>
                  <a:schemeClr val="tx1">
                    <a:lumMod val="85000"/>
                    <a:lumOff val="15000"/>
                  </a:schemeClr>
                </a:solidFill>
                <a:latin typeface="微软雅黑" panose="020B0503020204020204" pitchFamily="34" charset="-122"/>
                <a:ea typeface="微软雅黑" panose="020B0503020204020204" pitchFamily="34" charset="-122"/>
                <a:cs typeface="+mn-lt"/>
              </a:rPr>
              <a:t>Letter </a:t>
            </a:r>
            <a:r>
              <a:rPr lang="zh-CN" altLang="en-US" sz="800" dirty="0">
                <a:solidFill>
                  <a:schemeClr val="tx1">
                    <a:lumMod val="85000"/>
                    <a:lumOff val="15000"/>
                  </a:schemeClr>
                </a:solidFill>
                <a:latin typeface="微软雅黑" panose="020B0503020204020204" pitchFamily="34" charset="-122"/>
                <a:ea typeface="微软雅黑" panose="020B0503020204020204" pitchFamily="34" charset="-122"/>
                <a:cs typeface="+mn-lt"/>
              </a:rPr>
              <a:t>和 </a:t>
            </a:r>
            <a:r>
              <a:rPr lang="en-US" altLang="zh-CN" sz="800" dirty="0">
                <a:solidFill>
                  <a:schemeClr val="tx1">
                    <a:lumMod val="85000"/>
                    <a:lumOff val="15000"/>
                  </a:schemeClr>
                </a:solidFill>
                <a:latin typeface="微软雅黑" panose="020B0503020204020204" pitchFamily="34" charset="-122"/>
                <a:ea typeface="微软雅黑" panose="020B0503020204020204" pitchFamily="34" charset="-122"/>
                <a:cs typeface="+mn-lt"/>
              </a:rPr>
              <a:t>News </a:t>
            </a:r>
            <a:r>
              <a:rPr lang="zh-CN" altLang="en-US" sz="800" dirty="0">
                <a:solidFill>
                  <a:schemeClr val="tx1">
                    <a:lumMod val="85000"/>
                    <a:lumOff val="15000"/>
                  </a:schemeClr>
                </a:solidFill>
                <a:latin typeface="微软雅黑" panose="020B0503020204020204" pitchFamily="34" charset="-122"/>
                <a:ea typeface="微软雅黑" panose="020B0503020204020204" pitchFamily="34" charset="-122"/>
                <a:cs typeface="+mn-lt"/>
              </a:rPr>
              <a:t>数据集上不同方法在生成 </a:t>
            </a:r>
            <a:r>
              <a:rPr lang="en-US" altLang="zh-CN" sz="800" dirty="0">
                <a:solidFill>
                  <a:schemeClr val="tx1">
                    <a:lumMod val="85000"/>
                    <a:lumOff val="15000"/>
                  </a:schemeClr>
                </a:solidFill>
                <a:latin typeface="微软雅黑" panose="020B0503020204020204" pitchFamily="34" charset="-122"/>
                <a:ea typeface="微软雅黑" panose="020B0503020204020204" pitchFamily="34" charset="-122"/>
                <a:cs typeface="+mn-lt"/>
              </a:rPr>
              <a:t>B </a:t>
            </a:r>
            <a:r>
              <a:rPr lang="zh-CN" altLang="en-US" sz="800" dirty="0">
                <a:solidFill>
                  <a:schemeClr val="tx1">
                    <a:lumMod val="85000"/>
                    <a:lumOff val="15000"/>
                  </a:schemeClr>
                </a:solidFill>
                <a:latin typeface="微软雅黑" panose="020B0503020204020204" pitchFamily="34" charset="-122"/>
                <a:ea typeface="微软雅黑" panose="020B0503020204020204" pitchFamily="34" charset="-122"/>
                <a:cs typeface="+mn-lt"/>
              </a:rPr>
              <a:t>方缺失样本时得到的 </a:t>
            </a:r>
            <a:r>
              <a:rPr lang="en-US" altLang="zh-CN" sz="800" dirty="0">
                <a:solidFill>
                  <a:schemeClr val="tx1">
                    <a:lumMod val="85000"/>
                    <a:lumOff val="15000"/>
                  </a:schemeClr>
                </a:solidFill>
                <a:latin typeface="微软雅黑" panose="020B0503020204020204" pitchFamily="34" charset="-122"/>
                <a:ea typeface="微软雅黑" panose="020B0503020204020204" pitchFamily="34" charset="-122"/>
                <a:cs typeface="+mn-lt"/>
              </a:rPr>
              <a:t>RMSE</a:t>
            </a:r>
            <a:endParaRPr lang="zh-CN" altLang="en-US" sz="800" dirty="0">
              <a:solidFill>
                <a:schemeClr val="tx1">
                  <a:lumMod val="85000"/>
                  <a:lumOff val="15000"/>
                </a:schemeClr>
              </a:solidFill>
              <a:latin typeface="微软雅黑" panose="020B0503020204020204" pitchFamily="34" charset="-122"/>
              <a:ea typeface="微软雅黑" panose="020B0503020204020204" pitchFamily="34" charset="-122"/>
              <a:cs typeface="+mn-lt"/>
            </a:endParaRPr>
          </a:p>
        </p:txBody>
      </p:sp>
      <p:sp>
        <p:nvSpPr>
          <p:cNvPr id="28" name="矩形 27">
            <a:extLst>
              <a:ext uri="{FF2B5EF4-FFF2-40B4-BE49-F238E27FC236}">
                <a16:creationId xmlns:a16="http://schemas.microsoft.com/office/drawing/2014/main" id="{7F5875AE-5361-4823-85D3-E43230059704}"/>
              </a:ext>
            </a:extLst>
          </p:cNvPr>
          <p:cNvSpPr/>
          <p:nvPr/>
        </p:nvSpPr>
        <p:spPr>
          <a:xfrm>
            <a:off x="0" y="0"/>
            <a:ext cx="14588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pic>
        <p:nvPicPr>
          <p:cNvPr id="30" name="图片 29">
            <a:extLst>
              <a:ext uri="{FF2B5EF4-FFF2-40B4-BE49-F238E27FC236}">
                <a16:creationId xmlns:a16="http://schemas.microsoft.com/office/drawing/2014/main" id="{BBDC6C1E-3CAA-4816-BAED-7951F534FC07}"/>
              </a:ext>
            </a:extLst>
          </p:cNvPr>
          <p:cNvPicPr>
            <a:picLocks noChangeAspect="1"/>
          </p:cNvPicPr>
          <p:nvPr/>
        </p:nvPicPr>
        <p:blipFill>
          <a:blip r:embed="rId7">
            <a:clrChange>
              <a:clrFrom>
                <a:srgbClr val="FFFFFF">
                  <a:alpha val="100000"/>
                </a:srgbClr>
              </a:clrFrom>
              <a:clrTo>
                <a:srgbClr val="FFFFFF">
                  <a:alpha val="100000"/>
                  <a:alpha val="0"/>
                </a:srgbClr>
              </a:clrTo>
            </a:clrChange>
          </a:blip>
          <a:srcRect t="662" b="662"/>
          <a:stretch>
            <a:fillRect/>
          </a:stretch>
        </p:blipFill>
        <p:spPr>
          <a:xfrm>
            <a:off x="324835" y="447511"/>
            <a:ext cx="809182" cy="796878"/>
          </a:xfrm>
          <a:prstGeom prst="rect">
            <a:avLst/>
          </a:prstGeom>
        </p:spPr>
      </p:pic>
      <p:sp>
        <p:nvSpPr>
          <p:cNvPr id="31" name="矩形 30">
            <a:extLst>
              <a:ext uri="{FF2B5EF4-FFF2-40B4-BE49-F238E27FC236}">
                <a16:creationId xmlns:a16="http://schemas.microsoft.com/office/drawing/2014/main" id="{CD823247-8F6C-4709-A807-D71F0DC9B8CE}"/>
              </a:ext>
            </a:extLst>
          </p:cNvPr>
          <p:cNvSpPr/>
          <p:nvPr/>
        </p:nvSpPr>
        <p:spPr>
          <a:xfrm>
            <a:off x="0" y="3266331"/>
            <a:ext cx="1458852" cy="662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32" name="文本框 31">
            <a:extLst>
              <a:ext uri="{FF2B5EF4-FFF2-40B4-BE49-F238E27FC236}">
                <a16:creationId xmlns:a16="http://schemas.microsoft.com/office/drawing/2014/main" id="{EA2AB129-DEAE-4FFE-9BBA-70FAE92368B6}"/>
              </a:ext>
            </a:extLst>
          </p:cNvPr>
          <p:cNvSpPr txBox="1"/>
          <p:nvPr/>
        </p:nvSpPr>
        <p:spPr>
          <a:xfrm>
            <a:off x="0" y="1820545"/>
            <a:ext cx="1458595" cy="607695"/>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研究背景及意义</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33" name="文本框 32">
            <a:extLst>
              <a:ext uri="{FF2B5EF4-FFF2-40B4-BE49-F238E27FC236}">
                <a16:creationId xmlns:a16="http://schemas.microsoft.com/office/drawing/2014/main" id="{9CF97E28-2172-481E-8FE7-9316A92EA829}"/>
              </a:ext>
            </a:extLst>
          </p:cNvPr>
          <p:cNvSpPr txBox="1"/>
          <p:nvPr/>
        </p:nvSpPr>
        <p:spPr>
          <a:xfrm>
            <a:off x="218095" y="3443287"/>
            <a:ext cx="1130238" cy="34925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研究内容</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34" name="文本框 33">
            <a:extLst>
              <a:ext uri="{FF2B5EF4-FFF2-40B4-BE49-F238E27FC236}">
                <a16:creationId xmlns:a16="http://schemas.microsoft.com/office/drawing/2014/main" id="{6DC8E5F5-3A6A-456E-972E-56735BC5C3FB}"/>
              </a:ext>
            </a:extLst>
          </p:cNvPr>
          <p:cNvSpPr txBox="1"/>
          <p:nvPr/>
        </p:nvSpPr>
        <p:spPr>
          <a:xfrm>
            <a:off x="0" y="4807585"/>
            <a:ext cx="1458595" cy="349250"/>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结论与展望</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6357279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线连接符 11"/>
          <p:cNvCxnSpPr/>
          <p:nvPr/>
        </p:nvCxnSpPr>
        <p:spPr>
          <a:xfrm>
            <a:off x="2065866" y="1024256"/>
            <a:ext cx="94318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065866" y="447511"/>
            <a:ext cx="7839467" cy="460375"/>
          </a:xfrm>
          <a:prstGeom prst="rect">
            <a:avLst/>
          </a:prstGeom>
          <a:noFill/>
        </p:spPr>
        <p:txBody>
          <a:bodyPr wrap="square" rtlCol="0">
            <a:spAutoFit/>
          </a:bodyPr>
          <a:lstStyle/>
          <a:p>
            <a:pPr marL="342900" indent="-342900">
              <a:buFont typeface="Wingdings" panose="05000000000000000000" pitchFamily="2" charset="2"/>
              <a:buChar char="n"/>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rPr>
              <a:t>基于联邦半监督学习的参与方样本生成方法</a:t>
            </a:r>
          </a:p>
        </p:txBody>
      </p:sp>
      <p:sp>
        <p:nvSpPr>
          <p:cNvPr id="54" name="文本框 53"/>
          <p:cNvSpPr txBox="1"/>
          <p:nvPr/>
        </p:nvSpPr>
        <p:spPr>
          <a:xfrm>
            <a:off x="2042795" y="1132840"/>
            <a:ext cx="4898390" cy="368300"/>
          </a:xfrm>
          <a:prstGeom prst="rect">
            <a:avLst/>
          </a:prstGeom>
          <a:noFill/>
        </p:spPr>
        <p:txBody>
          <a:bodyPr wrap="square" rtlCol="0">
            <a:spAutoFit/>
          </a:bodyPr>
          <a:lstStyle/>
          <a:p>
            <a:r>
              <a:rPr lang="en-US" altLang="zh-CN" b="1">
                <a:latin typeface="微软雅黑" panose="020B0503020204020204" pitchFamily="34" charset="-122"/>
                <a:ea typeface="微软雅黑" panose="020B0503020204020204" pitchFamily="34" charset="-122"/>
                <a:cs typeface="微软雅黑" panose="020B0503020204020204" pitchFamily="34" charset="-122"/>
              </a:rPr>
              <a:t>7 .</a:t>
            </a:r>
            <a:r>
              <a:rPr lang="zh-CN" altLang="en-US" b="1" dirty="0">
                <a:latin typeface="微软雅黑" panose="020B0503020204020204" pitchFamily="34" charset="-122"/>
                <a:ea typeface="微软雅黑" panose="020B0503020204020204" pitchFamily="34" charset="-122"/>
                <a:cs typeface="微软雅黑" panose="020B0503020204020204" pitchFamily="34" charset="-122"/>
              </a:rPr>
              <a:t>实验过程及结果分析</a:t>
            </a:r>
          </a:p>
        </p:txBody>
      </p:sp>
      <p:grpSp>
        <p:nvGrpSpPr>
          <p:cNvPr id="2" name="组合 1"/>
          <p:cNvGrpSpPr/>
          <p:nvPr/>
        </p:nvGrpSpPr>
        <p:grpSpPr>
          <a:xfrm>
            <a:off x="1674495" y="5890895"/>
            <a:ext cx="10517505" cy="944245"/>
            <a:chOff x="658" y="7906"/>
            <a:chExt cx="17884" cy="2290"/>
          </a:xfrm>
        </p:grpSpPr>
        <p:sp>
          <p:nvSpPr>
            <p:cNvPr id="4" name="幻云PPT-演示军团1"/>
            <p:cNvSpPr/>
            <p:nvPr>
              <p:custDataLst>
                <p:tags r:id="rId3"/>
              </p:custDataLst>
            </p:nvPr>
          </p:nvSpPr>
          <p:spPr>
            <a:xfrm>
              <a:off x="658" y="9244"/>
              <a:ext cx="17885" cy="952"/>
            </a:xfrm>
            <a:prstGeom prst="roundRect">
              <a:avLst>
                <a:gd name="adj" fmla="val 0"/>
              </a:avLst>
            </a:prstGeom>
            <a:gradFill>
              <a:gsLst>
                <a:gs pos="62000">
                  <a:schemeClr val="accent1"/>
                </a:gs>
                <a:gs pos="0">
                  <a:schemeClr val="accent1">
                    <a:lumMod val="80000"/>
                    <a:lumOff val="20000"/>
                  </a:schemeClr>
                </a:gs>
              </a:gsLst>
              <a:lin ang="2700000" scaled="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mj-lt"/>
                <a:ea typeface="+mj-lt"/>
                <a:cs typeface="OPPOSans B" panose="00020600040101010101" pitchFamily="18" charset="-122"/>
              </a:endParaRPr>
            </a:p>
          </p:txBody>
        </p:sp>
        <p:sp>
          <p:nvSpPr>
            <p:cNvPr id="6" name="幻云PPT-演示军团2"/>
            <p:cNvSpPr/>
            <p:nvPr>
              <p:custDataLst>
                <p:tags r:id="rId4"/>
              </p:custDataLst>
            </p:nvPr>
          </p:nvSpPr>
          <p:spPr>
            <a:xfrm>
              <a:off x="658" y="7906"/>
              <a:ext cx="17885" cy="1337"/>
            </a:xfrm>
            <a:prstGeom prst="trapezoid">
              <a:avLst>
                <a:gd name="adj" fmla="val 126560"/>
              </a:avLst>
            </a:prstGeom>
            <a:gradFill>
              <a:gsLst>
                <a:gs pos="27000">
                  <a:schemeClr val="accent1">
                    <a:alpha val="0"/>
                  </a:schemeClr>
                </a:gs>
                <a:gs pos="100000">
                  <a:schemeClr val="accent1"/>
                </a:gs>
              </a:gsLst>
              <a:lin ang="5400000" scaled="1"/>
            </a:gradFill>
            <a:ln w="1079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cs typeface="+mn-ea"/>
                <a:sym typeface="+mn-lt"/>
              </a:endParaRPr>
            </a:p>
          </p:txBody>
        </p:sp>
      </p:grpSp>
      <p:sp>
        <p:nvSpPr>
          <p:cNvPr id="7" name="幻云PPT-演示军团3"/>
          <p:cNvSpPr/>
          <p:nvPr>
            <p:custDataLst>
              <p:tags r:id="rId1"/>
            </p:custDataLst>
          </p:nvPr>
        </p:nvSpPr>
        <p:spPr>
          <a:xfrm>
            <a:off x="2307590" y="1896745"/>
            <a:ext cx="9114155" cy="457200"/>
          </a:xfrm>
          <a:prstGeom prst="roundRect">
            <a:avLst>
              <a:gd name="adj" fmla="val 50000"/>
            </a:avLst>
          </a:prstGeom>
          <a:gradFill>
            <a:gsLst>
              <a:gs pos="4000">
                <a:schemeClr val="accent2">
                  <a:lumMod val="60000"/>
                  <a:lumOff val="40000"/>
                </a:schemeClr>
              </a:gs>
              <a:gs pos="63000">
                <a:schemeClr val="accent2"/>
              </a:gs>
            </a:gsLst>
            <a:path path="circle">
              <a:fillToRect l="100000" b="100000"/>
            </a:path>
          </a:gradFill>
          <a:ln w="12700" cap="rnd" cmpd="sng" algn="ctr">
            <a:noFill/>
            <a:prstDash val="solid"/>
            <a:round/>
          </a:ln>
          <a:effectLst>
            <a:outerShdw blurRad="114300" dist="114300" dir="5400000" sx="94000" sy="94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rmAutofit/>
          </a:bodyPr>
          <a:lstStyle/>
          <a:p>
            <a:pPr algn="ctr" defTabSz="914400"/>
            <a:r>
              <a:rPr lang="zh-CN" altLang="en-US" sz="20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实验三：样本生成效果对比</a:t>
            </a:r>
          </a:p>
        </p:txBody>
      </p:sp>
      <p:sp>
        <p:nvSpPr>
          <p:cNvPr id="8" name="幻云PPT-演示军团4"/>
          <p:cNvSpPr/>
          <p:nvPr>
            <p:custDataLst>
              <p:tags r:id="rId2"/>
            </p:custDataLst>
          </p:nvPr>
        </p:nvSpPr>
        <p:spPr>
          <a:xfrm>
            <a:off x="2274570" y="2514600"/>
            <a:ext cx="9224010" cy="3676015"/>
          </a:xfrm>
          <a:prstGeom prst="roundRect">
            <a:avLst>
              <a:gd name="adj" fmla="val 2902"/>
            </a:avLst>
          </a:prstGeom>
          <a:solidFill>
            <a:schemeClr val="accent2">
              <a:lumMod val="20000"/>
              <a:lumOff val="80000"/>
              <a:alpha val="15000"/>
            </a:schemeClr>
          </a:solidFill>
          <a:ln w="19050" cap="flat" cmpd="sng" algn="ctr">
            <a:solidFill>
              <a:srgbClr val="FFFFFF"/>
            </a:solidFill>
            <a:prstDash val="solid"/>
          </a:ln>
          <a:effectLst>
            <a:reflection blurRad="38100" endPos="15000" dist="889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spcFirstLastPara="1" numCol="1" rtlCol="0" anchor="ctr">
            <a:prstTxWarp prst="textArchUp">
              <a:avLst>
                <a:gd name="adj" fmla="val 9797055"/>
              </a:avLst>
            </a:prstTxWarp>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cs typeface="+mn-ea"/>
              <a:sym typeface="+mn-lt"/>
            </a:endParaRPr>
          </a:p>
        </p:txBody>
      </p:sp>
      <p:sp>
        <p:nvSpPr>
          <p:cNvPr id="5" name="文本框 4"/>
          <p:cNvSpPr txBox="1"/>
          <p:nvPr/>
        </p:nvSpPr>
        <p:spPr>
          <a:xfrm>
            <a:off x="2236686" y="2590800"/>
            <a:ext cx="4596765" cy="2760980"/>
          </a:xfrm>
          <a:prstGeom prst="rect">
            <a:avLst/>
          </a:prstGeom>
          <a:noFill/>
        </p:spPr>
        <p:txBody>
          <a:bodyPr wrap="square" rtlCol="0">
            <a:noAutofit/>
          </a:bodyPr>
          <a:lstStyle/>
          <a:p>
            <a:pPr marL="285750" indent="-285750" algn="l">
              <a:lnSpc>
                <a:spcPct val="190000"/>
              </a:lnSpc>
              <a:buClr>
                <a:srgbClr val="00853E"/>
              </a:buClr>
              <a:buFont typeface="Wingdings" panose="05000000000000000000" charset="0"/>
              <a:buChar char="n"/>
            </a:pPr>
            <a:r>
              <a:rPr lang="en-US" altLang="zh-CN" dirty="0" err="1">
                <a:latin typeface="微软雅黑" panose="020B0503020204020204" pitchFamily="34" charset="-122"/>
                <a:ea typeface="微软雅黑" panose="020B0503020204020204" pitchFamily="34" charset="-122"/>
                <a:cs typeface="微软雅黑" panose="020B0503020204020204" pitchFamily="34" charset="-122"/>
              </a:rPr>
              <a:t>FedPSG</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-PUM</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在所有评估指标上</a:t>
            </a:r>
            <a:r>
              <a:rPr lang="zh-CN" altLang="en-US" b="1" dirty="0">
                <a:latin typeface="微软雅黑" panose="020B0503020204020204" pitchFamily="34" charset="-122"/>
                <a:ea typeface="微软雅黑" panose="020B0503020204020204" pitchFamily="34" charset="-122"/>
                <a:cs typeface="微软雅黑" panose="020B0503020204020204" pitchFamily="34" charset="-122"/>
              </a:rPr>
              <a:t>表现最佳，</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因其同时确保了充足样本数量和高质量特征生成，优于</a:t>
            </a:r>
            <a:r>
              <a:rPr lang="en-US" altLang="zh-CN" dirty="0" err="1">
                <a:latin typeface="微软雅黑" panose="020B0503020204020204" pitchFamily="34" charset="-122"/>
                <a:ea typeface="微软雅黑" panose="020B0503020204020204" pitchFamily="34" charset="-122"/>
                <a:cs typeface="微软雅黑" panose="020B0503020204020204" pitchFamily="34" charset="-122"/>
              </a:rPr>
              <a:t>TabDDPM</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A∞B-GM</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和表现最差的</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N-GM</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方法，表明样本数量和质量对联邦学习同等重要。</a:t>
            </a:r>
          </a:p>
        </p:txBody>
      </p:sp>
      <p:pic>
        <p:nvPicPr>
          <p:cNvPr id="142" name="IM 142"/>
          <p:cNvPicPr/>
          <p:nvPr/>
        </p:nvPicPr>
        <p:blipFill>
          <a:blip r:embed="rId6"/>
          <a:srcRect/>
          <a:stretch/>
        </p:blipFill>
        <p:spPr>
          <a:xfrm>
            <a:off x="6750050" y="2533649"/>
            <a:ext cx="4784107" cy="3599815"/>
          </a:xfrm>
          <a:prstGeom prst="rect">
            <a:avLst/>
          </a:prstGeom>
        </p:spPr>
      </p:pic>
      <p:sp>
        <p:nvSpPr>
          <p:cNvPr id="19" name="文本框 18">
            <a:extLst>
              <a:ext uri="{FF2B5EF4-FFF2-40B4-BE49-F238E27FC236}">
                <a16:creationId xmlns:a16="http://schemas.microsoft.com/office/drawing/2014/main" id="{A7C34885-0B1E-4288-BD3B-28CA6C5AADD9}"/>
              </a:ext>
            </a:extLst>
          </p:cNvPr>
          <p:cNvSpPr txBox="1"/>
          <p:nvPr/>
        </p:nvSpPr>
        <p:spPr>
          <a:xfrm>
            <a:off x="8348415" y="6302767"/>
            <a:ext cx="2169090" cy="215444"/>
          </a:xfrm>
          <a:prstGeom prst="rect">
            <a:avLst/>
          </a:prstGeom>
          <a:noFill/>
        </p:spPr>
        <p:txBody>
          <a:bodyPr wrap="square">
            <a:spAutoFit/>
          </a:bodyPr>
          <a:lstStyle/>
          <a:p>
            <a:r>
              <a:rPr lang="zh-CN" altLang="en-US" sz="800" dirty="0">
                <a:solidFill>
                  <a:schemeClr val="bg1"/>
                </a:solidFill>
                <a:latin typeface="微软雅黑" panose="020B0503020204020204" pitchFamily="34" charset="-122"/>
                <a:ea typeface="微软雅黑" panose="020B0503020204020204" pitchFamily="34" charset="-122"/>
                <a:cs typeface="+mn-lt"/>
              </a:rPr>
              <a:t>图 </a:t>
            </a:r>
            <a:r>
              <a:rPr lang="en-US" altLang="zh-CN" sz="800" dirty="0">
                <a:solidFill>
                  <a:schemeClr val="bg1"/>
                </a:solidFill>
                <a:latin typeface="微软雅黑" panose="020B0503020204020204" pitchFamily="34" charset="-122"/>
                <a:ea typeface="微软雅黑" panose="020B0503020204020204" pitchFamily="34" charset="-122"/>
                <a:cs typeface="+mn-lt"/>
              </a:rPr>
              <a:t>4-5 </a:t>
            </a:r>
            <a:r>
              <a:rPr lang="zh-CN" altLang="en-US" sz="800" dirty="0">
                <a:solidFill>
                  <a:schemeClr val="bg1"/>
                </a:solidFill>
                <a:latin typeface="微软雅黑" panose="020B0503020204020204" pitchFamily="34" charset="-122"/>
                <a:ea typeface="微软雅黑" panose="020B0503020204020204" pitchFamily="34" charset="-122"/>
                <a:cs typeface="+mn-lt"/>
              </a:rPr>
              <a:t>样本生成效果对比（</a:t>
            </a:r>
            <a:r>
              <a:rPr lang="en-US" altLang="zh-CN" sz="800" dirty="0">
                <a:solidFill>
                  <a:schemeClr val="bg1"/>
                </a:solidFill>
                <a:latin typeface="微软雅黑" panose="020B0503020204020204" pitchFamily="34" charset="-122"/>
                <a:ea typeface="微软雅黑" panose="020B0503020204020204" pitchFamily="34" charset="-122"/>
                <a:cs typeface="+mn-lt"/>
              </a:rPr>
              <a:t>Bank </a:t>
            </a:r>
            <a:r>
              <a:rPr lang="zh-CN" altLang="en-US" sz="800" dirty="0">
                <a:solidFill>
                  <a:schemeClr val="bg1"/>
                </a:solidFill>
                <a:latin typeface="微软雅黑" panose="020B0503020204020204" pitchFamily="34" charset="-122"/>
                <a:ea typeface="微软雅黑" panose="020B0503020204020204" pitchFamily="34" charset="-122"/>
                <a:cs typeface="+mn-lt"/>
              </a:rPr>
              <a:t>数据集）</a:t>
            </a:r>
          </a:p>
        </p:txBody>
      </p:sp>
      <p:sp>
        <p:nvSpPr>
          <p:cNvPr id="27" name="矩形 26">
            <a:extLst>
              <a:ext uri="{FF2B5EF4-FFF2-40B4-BE49-F238E27FC236}">
                <a16:creationId xmlns:a16="http://schemas.microsoft.com/office/drawing/2014/main" id="{B2539516-C1CF-4F4E-8FEB-0B23135D77BC}"/>
              </a:ext>
            </a:extLst>
          </p:cNvPr>
          <p:cNvSpPr/>
          <p:nvPr/>
        </p:nvSpPr>
        <p:spPr>
          <a:xfrm>
            <a:off x="0" y="0"/>
            <a:ext cx="14588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pic>
        <p:nvPicPr>
          <p:cNvPr id="28" name="图片 27">
            <a:extLst>
              <a:ext uri="{FF2B5EF4-FFF2-40B4-BE49-F238E27FC236}">
                <a16:creationId xmlns:a16="http://schemas.microsoft.com/office/drawing/2014/main" id="{F96925FB-8E35-43CC-A084-7FC994CB5313}"/>
              </a:ext>
            </a:extLst>
          </p:cNvPr>
          <p:cNvPicPr>
            <a:picLocks noChangeAspect="1"/>
          </p:cNvPicPr>
          <p:nvPr/>
        </p:nvPicPr>
        <p:blipFill>
          <a:blip r:embed="rId7">
            <a:clrChange>
              <a:clrFrom>
                <a:srgbClr val="FFFFFF">
                  <a:alpha val="100000"/>
                </a:srgbClr>
              </a:clrFrom>
              <a:clrTo>
                <a:srgbClr val="FFFFFF">
                  <a:alpha val="100000"/>
                  <a:alpha val="0"/>
                </a:srgbClr>
              </a:clrTo>
            </a:clrChange>
          </a:blip>
          <a:srcRect t="662" b="662"/>
          <a:stretch>
            <a:fillRect/>
          </a:stretch>
        </p:blipFill>
        <p:spPr>
          <a:xfrm>
            <a:off x="324835" y="447511"/>
            <a:ext cx="809182" cy="796878"/>
          </a:xfrm>
          <a:prstGeom prst="rect">
            <a:avLst/>
          </a:prstGeom>
        </p:spPr>
      </p:pic>
      <p:sp>
        <p:nvSpPr>
          <p:cNvPr id="29" name="矩形 28">
            <a:extLst>
              <a:ext uri="{FF2B5EF4-FFF2-40B4-BE49-F238E27FC236}">
                <a16:creationId xmlns:a16="http://schemas.microsoft.com/office/drawing/2014/main" id="{807DDB9B-C7F8-415E-B3CA-2CBE8DDE0CF1}"/>
              </a:ext>
            </a:extLst>
          </p:cNvPr>
          <p:cNvSpPr/>
          <p:nvPr/>
        </p:nvSpPr>
        <p:spPr>
          <a:xfrm>
            <a:off x="0" y="3266331"/>
            <a:ext cx="1458852" cy="662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30" name="文本框 29">
            <a:extLst>
              <a:ext uri="{FF2B5EF4-FFF2-40B4-BE49-F238E27FC236}">
                <a16:creationId xmlns:a16="http://schemas.microsoft.com/office/drawing/2014/main" id="{4BD7E189-20E7-497B-A112-E2C125238678}"/>
              </a:ext>
            </a:extLst>
          </p:cNvPr>
          <p:cNvSpPr txBox="1"/>
          <p:nvPr/>
        </p:nvSpPr>
        <p:spPr>
          <a:xfrm>
            <a:off x="0" y="1820545"/>
            <a:ext cx="1458595" cy="607695"/>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研究背景及意义</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31" name="文本框 30">
            <a:extLst>
              <a:ext uri="{FF2B5EF4-FFF2-40B4-BE49-F238E27FC236}">
                <a16:creationId xmlns:a16="http://schemas.microsoft.com/office/drawing/2014/main" id="{BF04323C-E57F-4250-91CE-A3E46D938EFB}"/>
              </a:ext>
            </a:extLst>
          </p:cNvPr>
          <p:cNvSpPr txBox="1"/>
          <p:nvPr/>
        </p:nvSpPr>
        <p:spPr>
          <a:xfrm>
            <a:off x="218095" y="3443287"/>
            <a:ext cx="1130238" cy="34925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研究内容</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32" name="文本框 31">
            <a:extLst>
              <a:ext uri="{FF2B5EF4-FFF2-40B4-BE49-F238E27FC236}">
                <a16:creationId xmlns:a16="http://schemas.microsoft.com/office/drawing/2014/main" id="{B97E46BA-5AB5-4F79-8629-B9447DA34C99}"/>
              </a:ext>
            </a:extLst>
          </p:cNvPr>
          <p:cNvSpPr txBox="1"/>
          <p:nvPr/>
        </p:nvSpPr>
        <p:spPr>
          <a:xfrm>
            <a:off x="0" y="4807585"/>
            <a:ext cx="1458595" cy="349250"/>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结论与展望</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flipV="1">
            <a:off x="2043767" y="4422098"/>
            <a:ext cx="8104466" cy="45719"/>
          </a:xfrm>
          <a:prstGeom prst="rect">
            <a:avLst/>
          </a:prstGeom>
          <a:solidFill>
            <a:schemeClr val="accent1">
              <a:alpha val="39918"/>
            </a:schemeClr>
          </a:solidFill>
          <a:ln>
            <a:noFill/>
          </a:ln>
          <a:effectLst>
            <a:outerShdw blurRad="387740" dist="38100" algn="l" rotWithShape="0">
              <a:schemeClr val="accent1">
                <a:lumMod val="75000"/>
                <a:alpha val="14476"/>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框 4"/>
          <p:cNvSpPr txBox="1"/>
          <p:nvPr/>
        </p:nvSpPr>
        <p:spPr>
          <a:xfrm>
            <a:off x="2176267" y="3149211"/>
            <a:ext cx="7839467" cy="768350"/>
          </a:xfrm>
          <a:prstGeom prst="rect">
            <a:avLst/>
          </a:prstGeom>
          <a:noFill/>
        </p:spPr>
        <p:txBody>
          <a:bodyPr wrap="square" rtlCol="0">
            <a:spAutoFit/>
          </a:bodyPr>
          <a:lstStyle/>
          <a:p>
            <a:pPr algn="ctr"/>
            <a:r>
              <a:rPr kumimoji="1" lang="zh-CN" altLang="en-US" sz="4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rPr>
              <a:t>结论与展望</a:t>
            </a:r>
          </a:p>
        </p:txBody>
      </p:sp>
      <p:sp>
        <p:nvSpPr>
          <p:cNvPr id="6" name="文本框 5"/>
          <p:cNvSpPr txBox="1"/>
          <p:nvPr/>
        </p:nvSpPr>
        <p:spPr>
          <a:xfrm>
            <a:off x="5033045" y="2128047"/>
            <a:ext cx="2125909" cy="768350"/>
          </a:xfrm>
          <a:prstGeom prst="rect">
            <a:avLst/>
          </a:prstGeom>
          <a:noFill/>
        </p:spPr>
        <p:txBody>
          <a:bodyPr wrap="square" rtlCol="0">
            <a:spAutoFit/>
          </a:bodyPr>
          <a:lstStyle/>
          <a:p>
            <a:pPr algn="ctr"/>
            <a:r>
              <a:rPr kumimoji="1" lang="en-US" altLang="zh-CN" sz="4400" b="1" dirty="0">
                <a:solidFill>
                  <a:schemeClr val="accent3"/>
                </a:solidFill>
                <a:latin typeface="Arial" panose="020B0604020202020204" pitchFamily="34" charset="0"/>
                <a:cs typeface="Arial" panose="020B0604020202020204" pitchFamily="34" charset="0"/>
              </a:rPr>
              <a:t>04</a:t>
            </a:r>
            <a:endParaRPr kumimoji="1" lang="zh-CN" altLang="en-US" sz="4400" b="1" dirty="0">
              <a:solidFill>
                <a:schemeClr val="accent3"/>
              </a:solidFill>
              <a:latin typeface="Arial" panose="020B0604020202020204" pitchFamily="34" charset="0"/>
              <a:cs typeface="Arial" panose="020B0604020202020204" pitchFamily="34" charset="0"/>
            </a:endParaRPr>
          </a:p>
        </p:txBody>
      </p:sp>
      <p:pic>
        <p:nvPicPr>
          <p:cNvPr id="2" name="图片 1"/>
          <p:cNvPicPr>
            <a:picLocks noChangeAspect="1"/>
          </p:cNvPicPr>
          <p:nvPr/>
        </p:nvPicPr>
        <p:blipFill>
          <a:blip r:embed="rId2"/>
          <a:srcRect/>
          <a:stretch>
            <a:fillRect/>
          </a:stretch>
        </p:blipFill>
        <p:spPr>
          <a:xfrm>
            <a:off x="9732161" y="512103"/>
            <a:ext cx="1962511" cy="424811"/>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线连接符 11"/>
          <p:cNvCxnSpPr/>
          <p:nvPr/>
        </p:nvCxnSpPr>
        <p:spPr>
          <a:xfrm>
            <a:off x="2065866" y="1024256"/>
            <a:ext cx="94318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065866" y="447511"/>
            <a:ext cx="7839467" cy="460375"/>
          </a:xfrm>
          <a:prstGeom prst="rect">
            <a:avLst/>
          </a:prstGeom>
          <a:noFill/>
        </p:spPr>
        <p:txBody>
          <a:bodyPr wrap="square" rtlCol="0">
            <a:spAutoFit/>
          </a:bodyPr>
          <a:lstStyle/>
          <a:p>
            <a:pPr marL="342900" indent="-342900">
              <a:buFont typeface="Wingdings" panose="05000000000000000000" pitchFamily="2" charset="2"/>
              <a:buChar char="n"/>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rPr>
              <a:t>结论与展望</a:t>
            </a:r>
          </a:p>
        </p:txBody>
      </p:sp>
      <p:sp>
        <p:nvSpPr>
          <p:cNvPr id="54" name="文本框 53"/>
          <p:cNvSpPr txBox="1"/>
          <p:nvPr/>
        </p:nvSpPr>
        <p:spPr>
          <a:xfrm>
            <a:off x="2042795" y="1132840"/>
            <a:ext cx="4898390" cy="368300"/>
          </a:xfrm>
          <a:prstGeom prst="rect">
            <a:avLst/>
          </a:prstGeom>
          <a:noFill/>
        </p:spPr>
        <p:txBody>
          <a:bodyPr wrap="square" rtlCol="0">
            <a:spAutoFit/>
          </a:bodyPr>
          <a:lstStyle/>
          <a:p>
            <a:r>
              <a:rPr lang="en-US" altLang="zh-CN" b="1">
                <a:latin typeface="微软雅黑" panose="020B0503020204020204" pitchFamily="34" charset="-122"/>
                <a:ea typeface="微软雅黑" panose="020B0503020204020204" pitchFamily="34" charset="-122"/>
                <a:cs typeface="微软雅黑" panose="020B0503020204020204" pitchFamily="34" charset="-122"/>
              </a:rPr>
              <a:t>1. </a:t>
            </a:r>
            <a:r>
              <a:rPr lang="zh-CN" altLang="en-US" b="1">
                <a:latin typeface="微软雅黑" panose="020B0503020204020204" pitchFamily="34" charset="-122"/>
                <a:ea typeface="微软雅黑" panose="020B0503020204020204" pitchFamily="34" charset="-122"/>
                <a:cs typeface="微软雅黑" panose="020B0503020204020204" pitchFamily="34" charset="-122"/>
              </a:rPr>
              <a:t>研究结论</a:t>
            </a:r>
          </a:p>
        </p:txBody>
      </p:sp>
      <p:grpSp>
        <p:nvGrpSpPr>
          <p:cNvPr id="84" name="组合 83"/>
          <p:cNvGrpSpPr/>
          <p:nvPr/>
        </p:nvGrpSpPr>
        <p:grpSpPr>
          <a:xfrm>
            <a:off x="1458595" y="1609725"/>
            <a:ext cx="10998744" cy="4653915"/>
            <a:chOff x="-229" y="2113"/>
            <a:chExt cx="20211" cy="8552"/>
          </a:xfrm>
        </p:grpSpPr>
        <p:sp>
          <p:nvSpPr>
            <p:cNvPr id="73" name="文本框 72"/>
            <p:cNvSpPr txBox="1"/>
            <p:nvPr/>
          </p:nvSpPr>
          <p:spPr>
            <a:xfrm>
              <a:off x="5327" y="2113"/>
              <a:ext cx="1163" cy="959"/>
            </a:xfrm>
            <a:prstGeom prst="rect">
              <a:avLst/>
            </a:prstGeom>
            <a:noFill/>
          </p:spPr>
          <p:txBody>
            <a:bodyPr wrap="square" rtlCol="0" anchor="t">
              <a:spAutoFit/>
            </a:bodyPr>
            <a:lstStyle/>
            <a:p>
              <a:r>
                <a:rPr lang="zh-CN" altLang="en-US" sz="2800">
                  <a:solidFill>
                    <a:schemeClr val="bg1"/>
                  </a:solidFill>
                  <a:sym typeface="+mn-ea"/>
                </a:rPr>
                <a:t>🐭 </a:t>
              </a:r>
            </a:p>
          </p:txBody>
        </p:sp>
        <p:sp>
          <p:nvSpPr>
            <p:cNvPr id="74" name="文本框 73"/>
            <p:cNvSpPr txBox="1"/>
            <p:nvPr/>
          </p:nvSpPr>
          <p:spPr>
            <a:xfrm>
              <a:off x="4738" y="2139"/>
              <a:ext cx="4681" cy="667"/>
            </a:xfrm>
            <a:prstGeom prst="rect">
              <a:avLst/>
            </a:prstGeom>
            <a:noFill/>
            <a:effectLst/>
          </p:spPr>
          <p:txBody>
            <a:bodyPr wrap="square" lIns="56693" tIns="28346" rIns="56693" bIns="28346">
              <a:spAutoFit/>
            </a:bodyPr>
            <a:lstStyle/>
            <a:p>
              <a:r>
                <a:rPr lang="zh-CN" altLang="en-US" sz="2000" dirty="0">
                  <a:solidFill>
                    <a:schemeClr val="bg1"/>
                  </a:solidFill>
                  <a:latin typeface="汉仪雅酷黑 65W" panose="020B0604020202020204" pitchFamily="34" charset="-122"/>
                  <a:ea typeface="汉仪雅酷黑 65W" panose="020B0604020202020204" pitchFamily="34" charset="-122"/>
                  <a:cs typeface="思源黑体 CN Light" panose="020B0300000000000000" pitchFamily="34" charset="-122"/>
                  <a:sym typeface="思源黑体 CN Light" panose="020B0300000000000000" pitchFamily="34" charset="-122"/>
                </a:rPr>
                <a:t>项目结束</a:t>
              </a:r>
            </a:p>
          </p:txBody>
        </p:sp>
        <p:sp>
          <p:nvSpPr>
            <p:cNvPr id="2049" name="AutoShape 3"/>
            <p:cNvSpPr>
              <a:spLocks noChangeAspect="1"/>
            </p:cNvSpPr>
            <p:nvPr/>
          </p:nvSpPr>
          <p:spPr>
            <a:xfrm>
              <a:off x="6568" y="2492"/>
              <a:ext cx="6089" cy="7131"/>
            </a:xfrm>
            <a:prstGeom prst="rect">
              <a:avLst/>
            </a:prstGeom>
            <a:noFill/>
            <a:ln w="9525">
              <a:noFill/>
            </a:ln>
          </p:spPr>
        </p:sp>
        <p:sp>
          <p:nvSpPr>
            <p:cNvPr id="2050" name="AutoShape 8"/>
            <p:cNvSpPr>
              <a:spLocks noChangeAspect="1"/>
            </p:cNvSpPr>
            <p:nvPr/>
          </p:nvSpPr>
          <p:spPr>
            <a:xfrm>
              <a:off x="6568" y="2492"/>
              <a:ext cx="6089" cy="7131"/>
            </a:xfrm>
            <a:prstGeom prst="rect">
              <a:avLst/>
            </a:prstGeom>
            <a:noFill/>
            <a:ln w="9525">
              <a:noFill/>
            </a:ln>
          </p:spPr>
        </p:sp>
        <p:pic>
          <p:nvPicPr>
            <p:cNvPr id="75" name="https://docer-ks3.wpscdn.cn/picture/181162141/cab4278f7e37e64daf5cf484a364ceae_612.jpg" descr="维修塔机高空控制系统并检查维护情况。"/>
            <p:cNvPicPr>
              <a:picLocks noChangeAspect="1"/>
            </p:cNvPicPr>
            <p:nvPr/>
          </p:nvPicPr>
          <p:blipFill rotWithShape="1">
            <a:blip r:embed="rId3"/>
            <a:srcRect t="11987" b="11987"/>
            <a:stretch>
              <a:fillRect/>
            </a:stretch>
          </p:blipFill>
          <p:spPr>
            <a:xfrm>
              <a:off x="2404" y="2405"/>
              <a:ext cx="14416" cy="7305"/>
            </a:xfrm>
            <a:prstGeom prst="rect">
              <a:avLst/>
            </a:prstGeom>
            <a:ln w="34925">
              <a:solidFill>
                <a:schemeClr val="bg1"/>
              </a:solidFill>
            </a:ln>
            <a:effectLst>
              <a:outerShdw blurRad="152400" sx="102000" sy="102000" algn="ctr" rotWithShape="0">
                <a:prstClr val="black">
                  <a:alpha val="30000"/>
                </a:prstClr>
              </a:outerShdw>
            </a:effectLst>
          </p:spPr>
        </p:pic>
        <p:sp>
          <p:nvSpPr>
            <p:cNvPr id="76" name="周小周ppt设计5"/>
            <p:cNvSpPr/>
            <p:nvPr/>
          </p:nvSpPr>
          <p:spPr>
            <a:xfrm>
              <a:off x="2379" y="2405"/>
              <a:ext cx="6911" cy="7305"/>
            </a:xfrm>
            <a:prstGeom prst="rect">
              <a:avLst/>
            </a:prstGeom>
            <a:solidFill>
              <a:schemeClr val="bg1">
                <a:alpha val="90000"/>
              </a:schemeClr>
            </a:solidFill>
            <a:ln w="12700" cap="flat" cmpd="sng" algn="ctr">
              <a:noFill/>
              <a:prstDash val="solid"/>
              <a:miter lim="800000"/>
            </a:ln>
            <a:effectLst>
              <a:outerShdw blurRad="1524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accent1"/>
                </a:solidFill>
                <a:effectLst/>
                <a:uLnTx/>
                <a:uFillTx/>
                <a:latin typeface="思源黑体 CN Light" panose="020B0300000000000000" pitchFamily="34" charset="-122"/>
                <a:ea typeface="思源黑体 CN Light" panose="020B0300000000000000" pitchFamily="34" charset="-122"/>
                <a:cs typeface="+mn-cs"/>
              </a:endParaRPr>
            </a:p>
          </p:txBody>
        </p:sp>
        <p:sp>
          <p:nvSpPr>
            <p:cNvPr id="77" name="周小周ppt设计6"/>
            <p:cNvSpPr/>
            <p:nvPr/>
          </p:nvSpPr>
          <p:spPr>
            <a:xfrm>
              <a:off x="2404" y="7713"/>
              <a:ext cx="1897" cy="1997"/>
            </a:xfrm>
            <a:custGeom>
              <a:avLst/>
              <a:gdLst>
                <a:gd name="connsiteX0" fmla="*/ 0 w 1421223"/>
                <a:gd name="connsiteY0" fmla="*/ 0 h 1496891"/>
                <a:gd name="connsiteX1" fmla="*/ 77256 w 1421223"/>
                <a:gd name="connsiteY1" fmla="*/ 11790 h 1496891"/>
                <a:gd name="connsiteX2" fmla="*/ 1404673 w 1421223"/>
                <a:gd name="connsiteY2" fmla="*/ 1372817 h 1496891"/>
                <a:gd name="connsiteX3" fmla="*/ 1421223 w 1421223"/>
                <a:gd name="connsiteY3" fmla="*/ 1496891 h 1496891"/>
                <a:gd name="connsiteX4" fmla="*/ 711945 w 1421223"/>
                <a:gd name="connsiteY4" fmla="*/ 1496891 h 1496891"/>
                <a:gd name="connsiteX5" fmla="*/ 676316 w 1421223"/>
                <a:gd name="connsiteY5" fmla="*/ 1354500 h 1496891"/>
                <a:gd name="connsiteX6" fmla="*/ 30803 w 1421223"/>
                <a:gd name="connsiteY6" fmla="*/ 724652 h 1496891"/>
                <a:gd name="connsiteX7" fmla="*/ 0 w 1421223"/>
                <a:gd name="connsiteY7" fmla="*/ 716732 h 1496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21223" h="1496891">
                  <a:moveTo>
                    <a:pt x="0" y="0"/>
                  </a:moveTo>
                  <a:lnTo>
                    <a:pt x="77256" y="11790"/>
                  </a:lnTo>
                  <a:cubicBezTo>
                    <a:pt x="753342" y="150138"/>
                    <a:pt x="1282858" y="690857"/>
                    <a:pt x="1404673" y="1372817"/>
                  </a:cubicBezTo>
                  <a:lnTo>
                    <a:pt x="1421223" y="1496891"/>
                  </a:lnTo>
                  <a:lnTo>
                    <a:pt x="711945" y="1496891"/>
                  </a:lnTo>
                  <a:lnTo>
                    <a:pt x="676316" y="1354500"/>
                  </a:lnTo>
                  <a:cubicBezTo>
                    <a:pt x="574827" y="1054592"/>
                    <a:pt x="333955" y="818942"/>
                    <a:pt x="30803" y="724652"/>
                  </a:cubicBezTo>
                  <a:lnTo>
                    <a:pt x="0" y="716732"/>
                  </a:lnTo>
                  <a:close/>
                </a:path>
              </a:pathLst>
            </a:custGeom>
            <a:solidFill>
              <a:schemeClr val="accent1">
                <a:alpha val="12000"/>
              </a:schemeClr>
            </a:solidFill>
            <a:ln w="10795"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tx1"/>
                </a:solidFill>
              </a:endParaRPr>
            </a:p>
          </p:txBody>
        </p:sp>
        <p:sp>
          <p:nvSpPr>
            <p:cNvPr id="78" name="周小周ppt设计7-1"/>
            <p:cNvSpPr/>
            <p:nvPr/>
          </p:nvSpPr>
          <p:spPr>
            <a:xfrm>
              <a:off x="3204" y="2934"/>
              <a:ext cx="3347" cy="1196"/>
            </a:xfrm>
            <a:prstGeom prst="rect">
              <a:avLst/>
            </a:prstGeom>
          </p:spPr>
          <p:txBody>
            <a:bodyPr wrap="square">
              <a:spAutoFit/>
            </a:bodyPr>
            <a:lstStyle/>
            <a:p>
              <a:pPr marL="0" marR="0" lvl="0" indent="0" algn="l" defTabSz="914400" rtl="0" eaLnBrk="1" fontAlgn="auto" latinLnBrk="0" hangingPunct="1">
                <a:lnSpc>
                  <a:spcPct val="130000"/>
                </a:lnSpc>
                <a:spcBef>
                  <a:spcPts val="0"/>
                </a:spcBef>
                <a:spcAft>
                  <a:spcPts val="0"/>
                </a:spcAft>
                <a:buClrTx/>
                <a:buSzTx/>
                <a:buFontTx/>
                <a:buNone/>
                <a:defRPr/>
              </a:pPr>
              <a:r>
                <a:rPr kumimoji="0" lang="zh-CN" altLang="en-US" sz="2800" b="0" i="0" u="none" strike="noStrike" kern="1200" cap="none" normalizeH="0" baseline="0" dirty="0">
                  <a:ln>
                    <a:noFill/>
                  </a:ln>
                  <a:solidFill>
                    <a:schemeClr val="accent1"/>
                  </a:solidFill>
                  <a:effectLst/>
                  <a:uLnTx/>
                  <a:uFillTx/>
                  <a:latin typeface="思源宋体 Heavy" panose="02020900000000000000" charset="-122"/>
                  <a:ea typeface="思源宋体 Heavy" panose="02020900000000000000" charset="-122"/>
                  <a:cs typeface="思源黑体 CN Light" panose="020B0300000000000000" pitchFamily="34" charset="-122"/>
                </a:rPr>
                <a:t>结论</a:t>
              </a:r>
            </a:p>
          </p:txBody>
        </p:sp>
        <p:sp>
          <p:nvSpPr>
            <p:cNvPr id="79" name="周小周ppt设计8"/>
            <p:cNvSpPr/>
            <p:nvPr/>
          </p:nvSpPr>
          <p:spPr>
            <a:xfrm rot="5400000">
              <a:off x="5705" y="3528"/>
              <a:ext cx="888" cy="608"/>
            </a:xfrm>
            <a:prstGeom prst="rect">
              <a:avLst/>
            </a:prstGeom>
          </p:spPr>
          <p:txBody>
            <a:bodyPr wrap="square">
              <a:spAutoFit/>
            </a:bodyPr>
            <a:lstStyle/>
            <a:p>
              <a:pPr marL="0" marR="0" lvl="0" indent="0" algn="l" defTabSz="914400" rtl="0" eaLnBrk="1" fontAlgn="auto" latinLnBrk="0" hangingPunct="1">
                <a:lnSpc>
                  <a:spcPct val="130000"/>
                </a:lnSpc>
                <a:spcBef>
                  <a:spcPts val="0"/>
                </a:spcBef>
                <a:spcAft>
                  <a:spcPts val="0"/>
                </a:spcAft>
                <a:buClrTx/>
                <a:buSzTx/>
                <a:buFontTx/>
                <a:buNone/>
                <a:defRPr/>
              </a:pPr>
              <a:r>
                <a:rPr lang="en-US" altLang="zh-CN" sz="1200">
                  <a:solidFill>
                    <a:prstClr val="black">
                      <a:lumMod val="75000"/>
                      <a:lumOff val="25000"/>
                      <a:alpha val="20000"/>
                    </a:prstClr>
                  </a:solidFill>
                  <a:latin typeface="+mn-ea"/>
                </a:rPr>
                <a:t>CITY</a:t>
              </a:r>
              <a:endParaRPr kumimoji="0" lang="en-US" altLang="zh-CN" sz="1200" b="0" i="0" u="none" strike="noStrike" kern="1200" cap="none" spc="0" normalizeH="0" baseline="0" noProof="0" dirty="0">
                <a:ln>
                  <a:noFill/>
                </a:ln>
                <a:solidFill>
                  <a:prstClr val="black">
                    <a:lumMod val="75000"/>
                    <a:lumOff val="25000"/>
                    <a:alpha val="20000"/>
                  </a:prstClr>
                </a:solidFill>
                <a:effectLst/>
                <a:uLnTx/>
                <a:uFillTx/>
                <a:latin typeface="+mn-ea"/>
                <a:cs typeface="+mn-cs"/>
              </a:endParaRPr>
            </a:p>
          </p:txBody>
        </p:sp>
        <p:sp>
          <p:nvSpPr>
            <p:cNvPr id="80" name="周小周ppt设计9-2"/>
            <p:cNvSpPr/>
            <p:nvPr/>
          </p:nvSpPr>
          <p:spPr>
            <a:xfrm>
              <a:off x="2742" y="4316"/>
              <a:ext cx="6228" cy="4860"/>
            </a:xfrm>
            <a:prstGeom prst="rect">
              <a:avLst/>
            </a:prstGeom>
          </p:spPr>
          <p:txBody>
            <a:bodyPr wrap="square">
              <a:noAutofit/>
            </a:bodyPr>
            <a:lstStyle/>
            <a:p>
              <a:pPr marL="0" marR="0" lvl="0" indent="0" algn="just" defTabSz="914400" rtl="0" eaLnBrk="1" fontAlgn="auto" latinLnBrk="0" hangingPunct="1">
                <a:lnSpc>
                  <a:spcPct val="160000"/>
                </a:lnSpc>
                <a:spcBef>
                  <a:spcPts val="0"/>
                </a:spcBef>
                <a:spcAft>
                  <a:spcPts val="0"/>
                </a:spcAft>
                <a:buClrTx/>
                <a:buSzTx/>
                <a:buFontTx/>
                <a:buNone/>
                <a:defRPr/>
              </a:pPr>
              <a:r>
                <a:rPr kumimoji="0" lang="zh-CN" altLang="en-US" b="0" i="0" u="none" strike="noStrike" kern="1200" cap="none" spc="0" normalizeH="0" baseline="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研究提出</a:t>
              </a:r>
              <a:r>
                <a:rPr kumimoji="0" lang="en-US" altLang="zh-CN" b="0" i="0" u="none" strike="noStrike" kern="1200" cap="none" spc="0" normalizeH="0" baseline="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VFPU</a:t>
              </a:r>
              <a:r>
                <a:rPr kumimoji="0" lang="zh-CN" altLang="en-US" b="0" i="0" u="none" strike="noStrike" kern="1200" cap="none" spc="0" normalizeH="0" baseline="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和</a:t>
              </a:r>
              <a:r>
                <a:rPr kumimoji="0" lang="en-US" altLang="zh-CN" b="0" i="0" u="none" strike="noStrike" kern="1200" cap="none" spc="0" normalizeH="0" baseline="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FedPSG-PUM</a:t>
              </a:r>
              <a:r>
                <a:rPr kumimoji="0" lang="zh-CN" altLang="en-US" b="0" i="0" u="none" strike="noStrike" kern="1200" cap="none" spc="0" normalizeH="0" baseline="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两个框架，解决纵向联邦学习中的</a:t>
              </a:r>
              <a:r>
                <a:rPr kumimoji="0" lang="en-US" altLang="zh-CN" b="0" i="0" u="none" strike="noStrike" kern="1200" cap="none" spc="0" normalizeH="0" baseline="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PU</a:t>
              </a:r>
              <a:r>
                <a:rPr kumimoji="0" lang="zh-CN" altLang="en-US" b="0" i="0" u="none" strike="noStrike" kern="1200" cap="none" spc="0" normalizeH="0" baseline="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学习问题和样本未对齐问题，通过加密对齐、半监督学习和生成模型技术实现高性能且保护隐私的联邦学习。</a:t>
              </a:r>
            </a:p>
          </p:txBody>
        </p:sp>
        <p:sp>
          <p:nvSpPr>
            <p:cNvPr id="81" name="周小周ppt设计10-2"/>
            <p:cNvSpPr/>
            <p:nvPr/>
          </p:nvSpPr>
          <p:spPr>
            <a:xfrm>
              <a:off x="3373" y="4054"/>
              <a:ext cx="4424" cy="61"/>
            </a:xfrm>
            <a:prstGeom prst="rect">
              <a:avLst/>
            </a:prstGeom>
            <a:gradFill>
              <a:gsLst>
                <a:gs pos="100000">
                  <a:schemeClr val="accent1">
                    <a:alpha val="0"/>
                  </a:schemeClr>
                </a:gs>
                <a:gs pos="0">
                  <a:schemeClr val="accent1">
                    <a:alpha val="32000"/>
                  </a:schemeClr>
                </a:gs>
              </a:gsLst>
              <a:path path="circle">
                <a:fillToRect r="100000" b="100000"/>
              </a:path>
            </a:gradFill>
            <a:ln w="10795"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2" name="周小周ppt设计11"/>
            <p:cNvPicPr>
              <a:picLocks noChangeAspect="1"/>
            </p:cNvPicPr>
            <p:nvPr/>
          </p:nvPicPr>
          <p:blipFill>
            <a:blip r:embed="rId4">
              <a:duotone>
                <a:schemeClr val="accent1">
                  <a:shade val="45000"/>
                  <a:satMod val="135000"/>
                </a:schemeClr>
                <a:prstClr val="white"/>
              </a:duotone>
            </a:blip>
            <a:stretch>
              <a:fillRect/>
            </a:stretch>
          </p:blipFill>
          <p:spPr>
            <a:xfrm>
              <a:off x="5888" y="2929"/>
              <a:ext cx="2363" cy="924"/>
            </a:xfrm>
            <a:prstGeom prst="rect">
              <a:avLst/>
            </a:prstGeom>
          </p:spPr>
        </p:pic>
        <p:sp>
          <p:nvSpPr>
            <p:cNvPr id="83" name="幻云PPT-演示军团2"/>
            <p:cNvSpPr/>
            <p:nvPr>
              <p:custDataLst>
                <p:tags r:id="rId1"/>
              </p:custDataLst>
            </p:nvPr>
          </p:nvSpPr>
          <p:spPr>
            <a:xfrm>
              <a:off x="-229" y="9171"/>
              <a:ext cx="20211" cy="1494"/>
            </a:xfrm>
            <a:prstGeom prst="trapezoid">
              <a:avLst>
                <a:gd name="adj" fmla="val 126560"/>
              </a:avLst>
            </a:prstGeom>
            <a:gradFill>
              <a:gsLst>
                <a:gs pos="27000">
                  <a:schemeClr val="accent1">
                    <a:alpha val="0"/>
                  </a:schemeClr>
                </a:gs>
                <a:gs pos="100000">
                  <a:schemeClr val="accent1"/>
                </a:gs>
              </a:gsLst>
              <a:lin ang="5400000" scaled="1"/>
            </a:gradFill>
            <a:ln w="1079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cs typeface="+mn-ea"/>
                <a:sym typeface="+mn-lt"/>
              </a:endParaRPr>
            </a:p>
          </p:txBody>
        </p:sp>
      </p:grpSp>
      <p:sp>
        <p:nvSpPr>
          <p:cNvPr id="27" name="矩形 26">
            <a:extLst>
              <a:ext uri="{FF2B5EF4-FFF2-40B4-BE49-F238E27FC236}">
                <a16:creationId xmlns:a16="http://schemas.microsoft.com/office/drawing/2014/main" id="{821E602C-A21E-4D4E-8F4F-E85103CEFD0E}"/>
              </a:ext>
            </a:extLst>
          </p:cNvPr>
          <p:cNvSpPr/>
          <p:nvPr/>
        </p:nvSpPr>
        <p:spPr>
          <a:xfrm>
            <a:off x="0" y="0"/>
            <a:ext cx="14588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pic>
        <p:nvPicPr>
          <p:cNvPr id="28" name="图片 27">
            <a:extLst>
              <a:ext uri="{FF2B5EF4-FFF2-40B4-BE49-F238E27FC236}">
                <a16:creationId xmlns:a16="http://schemas.microsoft.com/office/drawing/2014/main" id="{6A38B27A-7EC7-4228-8916-20854B3E6708}"/>
              </a:ext>
            </a:extLst>
          </p:cNvPr>
          <p:cNvPicPr>
            <a:picLocks noChangeAspect="1"/>
          </p:cNvPicPr>
          <p:nvPr/>
        </p:nvPicPr>
        <p:blipFill>
          <a:blip r:embed="rId5">
            <a:clrChange>
              <a:clrFrom>
                <a:srgbClr val="FFFFFF">
                  <a:alpha val="100000"/>
                </a:srgbClr>
              </a:clrFrom>
              <a:clrTo>
                <a:srgbClr val="FFFFFF">
                  <a:alpha val="100000"/>
                  <a:alpha val="0"/>
                </a:srgbClr>
              </a:clrTo>
            </a:clrChange>
          </a:blip>
          <a:srcRect t="662" b="662"/>
          <a:stretch>
            <a:fillRect/>
          </a:stretch>
        </p:blipFill>
        <p:spPr>
          <a:xfrm>
            <a:off x="324835" y="447511"/>
            <a:ext cx="809182" cy="796878"/>
          </a:xfrm>
          <a:prstGeom prst="rect">
            <a:avLst/>
          </a:prstGeom>
        </p:spPr>
      </p:pic>
      <p:sp>
        <p:nvSpPr>
          <p:cNvPr id="29" name="矩形 28">
            <a:extLst>
              <a:ext uri="{FF2B5EF4-FFF2-40B4-BE49-F238E27FC236}">
                <a16:creationId xmlns:a16="http://schemas.microsoft.com/office/drawing/2014/main" id="{085A4F24-1EC1-4F1F-A774-50A476DA4C30}"/>
              </a:ext>
            </a:extLst>
          </p:cNvPr>
          <p:cNvSpPr/>
          <p:nvPr/>
        </p:nvSpPr>
        <p:spPr>
          <a:xfrm>
            <a:off x="0" y="4644281"/>
            <a:ext cx="1458852" cy="662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30" name="文本框 29">
            <a:extLst>
              <a:ext uri="{FF2B5EF4-FFF2-40B4-BE49-F238E27FC236}">
                <a16:creationId xmlns:a16="http://schemas.microsoft.com/office/drawing/2014/main" id="{FD1D4ADD-E033-4ED2-932C-5DA03CAA9F43}"/>
              </a:ext>
            </a:extLst>
          </p:cNvPr>
          <p:cNvSpPr txBox="1"/>
          <p:nvPr/>
        </p:nvSpPr>
        <p:spPr>
          <a:xfrm>
            <a:off x="0" y="1820545"/>
            <a:ext cx="1458595" cy="607695"/>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研究背景及意义</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31" name="文本框 30">
            <a:extLst>
              <a:ext uri="{FF2B5EF4-FFF2-40B4-BE49-F238E27FC236}">
                <a16:creationId xmlns:a16="http://schemas.microsoft.com/office/drawing/2014/main" id="{048AB8B1-AB7E-4C98-AF37-0C9D528F07EA}"/>
              </a:ext>
            </a:extLst>
          </p:cNvPr>
          <p:cNvSpPr txBox="1"/>
          <p:nvPr/>
        </p:nvSpPr>
        <p:spPr>
          <a:xfrm>
            <a:off x="218095" y="3443287"/>
            <a:ext cx="1130238" cy="34925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研究内容</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32" name="文本框 31">
            <a:extLst>
              <a:ext uri="{FF2B5EF4-FFF2-40B4-BE49-F238E27FC236}">
                <a16:creationId xmlns:a16="http://schemas.microsoft.com/office/drawing/2014/main" id="{F8426E7A-45BB-45A2-87B5-4B203D98525B}"/>
              </a:ext>
            </a:extLst>
          </p:cNvPr>
          <p:cNvSpPr txBox="1"/>
          <p:nvPr/>
        </p:nvSpPr>
        <p:spPr>
          <a:xfrm>
            <a:off x="0" y="4807585"/>
            <a:ext cx="1458595" cy="349250"/>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结论与展望</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线连接符 11"/>
          <p:cNvCxnSpPr/>
          <p:nvPr/>
        </p:nvCxnSpPr>
        <p:spPr>
          <a:xfrm>
            <a:off x="2065866" y="1024256"/>
            <a:ext cx="94318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065866" y="447511"/>
            <a:ext cx="7839467" cy="460375"/>
          </a:xfrm>
          <a:prstGeom prst="rect">
            <a:avLst/>
          </a:prstGeom>
          <a:noFill/>
        </p:spPr>
        <p:txBody>
          <a:bodyPr wrap="square" rtlCol="0">
            <a:spAutoFit/>
          </a:bodyPr>
          <a:lstStyle/>
          <a:p>
            <a:pPr marL="342900" indent="-342900">
              <a:buFont typeface="Wingdings" panose="05000000000000000000" pitchFamily="2" charset="2"/>
              <a:buChar char="n"/>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rPr>
              <a:t>结论与展望</a:t>
            </a:r>
          </a:p>
        </p:txBody>
      </p:sp>
      <p:sp>
        <p:nvSpPr>
          <p:cNvPr id="54" name="文本框 53"/>
          <p:cNvSpPr txBox="1"/>
          <p:nvPr/>
        </p:nvSpPr>
        <p:spPr>
          <a:xfrm>
            <a:off x="2042795" y="1132840"/>
            <a:ext cx="4898390" cy="368300"/>
          </a:xfrm>
          <a:prstGeom prst="rect">
            <a:avLst/>
          </a:prstGeom>
          <a:noFill/>
        </p:spPr>
        <p:txBody>
          <a:bodyPr wrap="square" rtlCol="0">
            <a:spAutoFit/>
          </a:bodyPr>
          <a:lstStyle/>
          <a:p>
            <a:r>
              <a:rPr lang="en-US" altLang="zh-CN" b="1">
                <a:latin typeface="微软雅黑" panose="020B0503020204020204" pitchFamily="34" charset="-122"/>
                <a:ea typeface="微软雅黑" panose="020B0503020204020204" pitchFamily="34" charset="-122"/>
                <a:cs typeface="微软雅黑" panose="020B0503020204020204" pitchFamily="34" charset="-122"/>
              </a:rPr>
              <a:t>2. </a:t>
            </a:r>
            <a:r>
              <a:rPr lang="zh-CN" altLang="en-US" b="1">
                <a:latin typeface="微软雅黑" panose="020B0503020204020204" pitchFamily="34" charset="-122"/>
                <a:ea typeface="微软雅黑" panose="020B0503020204020204" pitchFamily="34" charset="-122"/>
                <a:cs typeface="微软雅黑" panose="020B0503020204020204" pitchFamily="34" charset="-122"/>
              </a:rPr>
              <a:t>未来展望</a:t>
            </a:r>
          </a:p>
        </p:txBody>
      </p:sp>
      <p:pic>
        <p:nvPicPr>
          <p:cNvPr id="41" name="https://docer-ks3.wpscdn.cn/picture/53088450/817e05152d9394acbb4fc5177c0445b9_612.jpg" descr="图表,商务,利率,股市和交易所,财务报告,块状,频率,股市数据,商务策略,大写字母"/>
          <p:cNvPicPr>
            <a:picLocks noChangeAspect="1"/>
          </p:cNvPicPr>
          <p:nvPr>
            <p:custDataLst>
              <p:tags r:id="rId1"/>
            </p:custDataLst>
          </p:nvPr>
        </p:nvPicPr>
        <p:blipFill>
          <a:blip r:embed="rId4"/>
          <a:srcRect l="19542" r="19542"/>
          <a:stretch>
            <a:fillRect/>
          </a:stretch>
        </p:blipFill>
        <p:spPr>
          <a:xfrm>
            <a:off x="6410960" y="1024890"/>
            <a:ext cx="5780405" cy="5833110"/>
          </a:xfrm>
          <a:custGeom>
            <a:avLst/>
            <a:gdLst/>
            <a:ahLst/>
            <a:cxnLst>
              <a:cxn ang="3">
                <a:pos x="hc" y="t"/>
              </a:cxn>
              <a:cxn ang="cd2">
                <a:pos x="l" y="vc"/>
              </a:cxn>
              <a:cxn ang="cd4">
                <a:pos x="hc" y="b"/>
              </a:cxn>
              <a:cxn ang="0">
                <a:pos x="r" y="vc"/>
              </a:cxn>
            </a:cxnLst>
            <a:rect l="l" t="t" r="r" b="b"/>
            <a:pathLst>
              <a:path w="9973" h="9206">
                <a:moveTo>
                  <a:pt x="28" y="9153"/>
                </a:moveTo>
                <a:cubicBezTo>
                  <a:pt x="28" y="9153"/>
                  <a:pt x="36" y="9153"/>
                  <a:pt x="36" y="9156"/>
                </a:cubicBezTo>
                <a:cubicBezTo>
                  <a:pt x="36" y="9160"/>
                  <a:pt x="36" y="9170"/>
                  <a:pt x="32" y="9170"/>
                </a:cubicBezTo>
                <a:cubicBezTo>
                  <a:pt x="24" y="9167"/>
                  <a:pt x="12" y="9167"/>
                  <a:pt x="3" y="9167"/>
                </a:cubicBezTo>
                <a:cubicBezTo>
                  <a:pt x="12" y="9163"/>
                  <a:pt x="20" y="9156"/>
                  <a:pt x="28" y="9153"/>
                </a:cubicBezTo>
                <a:close/>
                <a:moveTo>
                  <a:pt x="771" y="9113"/>
                </a:moveTo>
                <a:cubicBezTo>
                  <a:pt x="762" y="9112"/>
                  <a:pt x="749" y="9118"/>
                  <a:pt x="745" y="9124"/>
                </a:cubicBezTo>
                <a:cubicBezTo>
                  <a:pt x="741" y="9128"/>
                  <a:pt x="749" y="9138"/>
                  <a:pt x="757" y="9153"/>
                </a:cubicBezTo>
                <a:cubicBezTo>
                  <a:pt x="774" y="9145"/>
                  <a:pt x="782" y="9142"/>
                  <a:pt x="790" y="9138"/>
                </a:cubicBezTo>
                <a:cubicBezTo>
                  <a:pt x="782" y="9131"/>
                  <a:pt x="782" y="9117"/>
                  <a:pt x="774" y="9114"/>
                </a:cubicBezTo>
                <a:cubicBezTo>
                  <a:pt x="773" y="9113"/>
                  <a:pt x="772" y="9113"/>
                  <a:pt x="771" y="9113"/>
                </a:cubicBezTo>
                <a:close/>
                <a:moveTo>
                  <a:pt x="527" y="8942"/>
                </a:moveTo>
                <a:cubicBezTo>
                  <a:pt x="523" y="8942"/>
                  <a:pt x="514" y="8945"/>
                  <a:pt x="510" y="8945"/>
                </a:cubicBezTo>
                <a:cubicBezTo>
                  <a:pt x="514" y="8945"/>
                  <a:pt x="518" y="8952"/>
                  <a:pt x="518" y="8956"/>
                </a:cubicBezTo>
                <a:cubicBezTo>
                  <a:pt x="523" y="8952"/>
                  <a:pt x="527" y="8952"/>
                  <a:pt x="531" y="8949"/>
                </a:cubicBezTo>
                <a:cubicBezTo>
                  <a:pt x="531" y="8949"/>
                  <a:pt x="531" y="8942"/>
                  <a:pt x="527" y="8942"/>
                </a:cubicBezTo>
                <a:close/>
                <a:moveTo>
                  <a:pt x="403" y="8886"/>
                </a:moveTo>
                <a:cubicBezTo>
                  <a:pt x="403" y="8886"/>
                  <a:pt x="407" y="8886"/>
                  <a:pt x="411" y="8886"/>
                </a:cubicBezTo>
                <a:cubicBezTo>
                  <a:pt x="407" y="8900"/>
                  <a:pt x="403" y="8914"/>
                  <a:pt x="403" y="8928"/>
                </a:cubicBezTo>
                <a:cubicBezTo>
                  <a:pt x="399" y="8928"/>
                  <a:pt x="395" y="8928"/>
                  <a:pt x="391" y="8928"/>
                </a:cubicBezTo>
                <a:cubicBezTo>
                  <a:pt x="395" y="8914"/>
                  <a:pt x="399" y="8900"/>
                  <a:pt x="403" y="8886"/>
                </a:cubicBezTo>
                <a:close/>
                <a:moveTo>
                  <a:pt x="111" y="8808"/>
                </a:moveTo>
                <a:cubicBezTo>
                  <a:pt x="123" y="8829"/>
                  <a:pt x="123" y="8829"/>
                  <a:pt x="94" y="8850"/>
                </a:cubicBezTo>
                <a:cubicBezTo>
                  <a:pt x="98" y="8833"/>
                  <a:pt x="106" y="8822"/>
                  <a:pt x="111" y="8808"/>
                </a:cubicBezTo>
                <a:close/>
                <a:moveTo>
                  <a:pt x="427" y="8766"/>
                </a:moveTo>
                <a:cubicBezTo>
                  <a:pt x="425" y="8766"/>
                  <a:pt x="424" y="8766"/>
                  <a:pt x="423" y="8767"/>
                </a:cubicBezTo>
                <a:cubicBezTo>
                  <a:pt x="418" y="8768"/>
                  <a:pt x="413" y="8771"/>
                  <a:pt x="411" y="8777"/>
                </a:cubicBezTo>
                <a:cubicBezTo>
                  <a:pt x="407" y="8780"/>
                  <a:pt x="403" y="8787"/>
                  <a:pt x="407" y="8791"/>
                </a:cubicBezTo>
                <a:cubicBezTo>
                  <a:pt x="403" y="8801"/>
                  <a:pt x="407" y="8812"/>
                  <a:pt x="411" y="8812"/>
                </a:cubicBezTo>
                <a:cubicBezTo>
                  <a:pt x="420" y="8812"/>
                  <a:pt x="428" y="8808"/>
                  <a:pt x="436" y="8805"/>
                </a:cubicBezTo>
                <a:cubicBezTo>
                  <a:pt x="440" y="8801"/>
                  <a:pt x="440" y="8794"/>
                  <a:pt x="448" y="8787"/>
                </a:cubicBezTo>
                <a:cubicBezTo>
                  <a:pt x="448" y="8784"/>
                  <a:pt x="448" y="8773"/>
                  <a:pt x="440" y="8770"/>
                </a:cubicBezTo>
                <a:cubicBezTo>
                  <a:pt x="436" y="8767"/>
                  <a:pt x="431" y="8766"/>
                  <a:pt x="427" y="8766"/>
                </a:cubicBezTo>
                <a:close/>
                <a:moveTo>
                  <a:pt x="1694" y="8742"/>
                </a:moveTo>
                <a:cubicBezTo>
                  <a:pt x="1688" y="8742"/>
                  <a:pt x="1684" y="8742"/>
                  <a:pt x="1680" y="8745"/>
                </a:cubicBezTo>
                <a:cubicBezTo>
                  <a:pt x="1647" y="8763"/>
                  <a:pt x="1639" y="8791"/>
                  <a:pt x="1639" y="8833"/>
                </a:cubicBezTo>
                <a:cubicBezTo>
                  <a:pt x="1676" y="8819"/>
                  <a:pt x="1697" y="8801"/>
                  <a:pt x="1701" y="8773"/>
                </a:cubicBezTo>
                <a:cubicBezTo>
                  <a:pt x="1709" y="8766"/>
                  <a:pt x="1718" y="8759"/>
                  <a:pt x="1734" y="8745"/>
                </a:cubicBezTo>
                <a:cubicBezTo>
                  <a:pt x="1722" y="8745"/>
                  <a:pt x="1710" y="8743"/>
                  <a:pt x="1701" y="8742"/>
                </a:cubicBezTo>
                <a:cubicBezTo>
                  <a:pt x="1699" y="8742"/>
                  <a:pt x="1697" y="8742"/>
                  <a:pt x="1694" y="8742"/>
                </a:cubicBezTo>
                <a:close/>
                <a:moveTo>
                  <a:pt x="341" y="8696"/>
                </a:moveTo>
                <a:cubicBezTo>
                  <a:pt x="333" y="8696"/>
                  <a:pt x="329" y="8699"/>
                  <a:pt x="325" y="8703"/>
                </a:cubicBezTo>
                <a:cubicBezTo>
                  <a:pt x="325" y="8706"/>
                  <a:pt x="329" y="8710"/>
                  <a:pt x="333" y="8713"/>
                </a:cubicBezTo>
                <a:cubicBezTo>
                  <a:pt x="337" y="8710"/>
                  <a:pt x="341" y="8710"/>
                  <a:pt x="350" y="8706"/>
                </a:cubicBezTo>
                <a:cubicBezTo>
                  <a:pt x="345" y="8703"/>
                  <a:pt x="341" y="8696"/>
                  <a:pt x="341" y="8696"/>
                </a:cubicBezTo>
                <a:close/>
                <a:moveTo>
                  <a:pt x="111" y="8664"/>
                </a:moveTo>
                <a:cubicBezTo>
                  <a:pt x="115" y="8664"/>
                  <a:pt x="119" y="8668"/>
                  <a:pt x="123" y="8668"/>
                </a:cubicBezTo>
                <a:cubicBezTo>
                  <a:pt x="119" y="8671"/>
                  <a:pt x="115" y="8675"/>
                  <a:pt x="111" y="8675"/>
                </a:cubicBezTo>
                <a:cubicBezTo>
                  <a:pt x="106" y="8678"/>
                  <a:pt x="102" y="8675"/>
                  <a:pt x="102" y="8675"/>
                </a:cubicBezTo>
                <a:cubicBezTo>
                  <a:pt x="106" y="8671"/>
                  <a:pt x="106" y="8664"/>
                  <a:pt x="111" y="8664"/>
                </a:cubicBezTo>
                <a:close/>
                <a:moveTo>
                  <a:pt x="267" y="8566"/>
                </a:moveTo>
                <a:cubicBezTo>
                  <a:pt x="263" y="8566"/>
                  <a:pt x="251" y="8569"/>
                  <a:pt x="251" y="8573"/>
                </a:cubicBezTo>
                <a:cubicBezTo>
                  <a:pt x="242" y="8612"/>
                  <a:pt x="218" y="8643"/>
                  <a:pt x="193" y="8671"/>
                </a:cubicBezTo>
                <a:cubicBezTo>
                  <a:pt x="181" y="8682"/>
                  <a:pt x="177" y="8699"/>
                  <a:pt x="205" y="8710"/>
                </a:cubicBezTo>
                <a:cubicBezTo>
                  <a:pt x="218" y="8692"/>
                  <a:pt x="230" y="8675"/>
                  <a:pt x="247" y="8657"/>
                </a:cubicBezTo>
                <a:cubicBezTo>
                  <a:pt x="259" y="8643"/>
                  <a:pt x="271" y="8633"/>
                  <a:pt x="284" y="8622"/>
                </a:cubicBezTo>
                <a:cubicBezTo>
                  <a:pt x="300" y="8608"/>
                  <a:pt x="304" y="8591"/>
                  <a:pt x="292" y="8573"/>
                </a:cubicBezTo>
                <a:cubicBezTo>
                  <a:pt x="288" y="8566"/>
                  <a:pt x="275" y="8566"/>
                  <a:pt x="267" y="8566"/>
                </a:cubicBezTo>
                <a:close/>
                <a:moveTo>
                  <a:pt x="1994" y="8520"/>
                </a:moveTo>
                <a:cubicBezTo>
                  <a:pt x="1969" y="8545"/>
                  <a:pt x="1952" y="8566"/>
                  <a:pt x="1936" y="8587"/>
                </a:cubicBezTo>
                <a:cubicBezTo>
                  <a:pt x="2014" y="8584"/>
                  <a:pt x="2027" y="8569"/>
                  <a:pt x="1994" y="8520"/>
                </a:cubicBezTo>
                <a:close/>
                <a:moveTo>
                  <a:pt x="177" y="8513"/>
                </a:moveTo>
                <a:cubicBezTo>
                  <a:pt x="156" y="8531"/>
                  <a:pt x="139" y="8545"/>
                  <a:pt x="131" y="8580"/>
                </a:cubicBezTo>
                <a:cubicBezTo>
                  <a:pt x="152" y="8587"/>
                  <a:pt x="168" y="8591"/>
                  <a:pt x="185" y="8598"/>
                </a:cubicBezTo>
                <a:cubicBezTo>
                  <a:pt x="242" y="8555"/>
                  <a:pt x="242" y="8552"/>
                  <a:pt x="177" y="8513"/>
                </a:cubicBezTo>
                <a:close/>
                <a:moveTo>
                  <a:pt x="243" y="8474"/>
                </a:moveTo>
                <a:cubicBezTo>
                  <a:pt x="228" y="8473"/>
                  <a:pt x="210" y="8490"/>
                  <a:pt x="214" y="8506"/>
                </a:cubicBezTo>
                <a:cubicBezTo>
                  <a:pt x="214" y="8513"/>
                  <a:pt x="222" y="8517"/>
                  <a:pt x="226" y="8520"/>
                </a:cubicBezTo>
                <a:cubicBezTo>
                  <a:pt x="247" y="8520"/>
                  <a:pt x="267" y="8506"/>
                  <a:pt x="263" y="8489"/>
                </a:cubicBezTo>
                <a:cubicBezTo>
                  <a:pt x="263" y="8482"/>
                  <a:pt x="255" y="8475"/>
                  <a:pt x="247" y="8475"/>
                </a:cubicBezTo>
                <a:cubicBezTo>
                  <a:pt x="246" y="8474"/>
                  <a:pt x="244" y="8474"/>
                  <a:pt x="243" y="8474"/>
                </a:cubicBezTo>
                <a:close/>
                <a:moveTo>
                  <a:pt x="2158" y="8408"/>
                </a:moveTo>
                <a:cubicBezTo>
                  <a:pt x="2142" y="8422"/>
                  <a:pt x="2134" y="8433"/>
                  <a:pt x="2125" y="8443"/>
                </a:cubicBezTo>
                <a:cubicBezTo>
                  <a:pt x="2121" y="8454"/>
                  <a:pt x="2121" y="8468"/>
                  <a:pt x="2138" y="8475"/>
                </a:cubicBezTo>
                <a:cubicBezTo>
                  <a:pt x="2142" y="8475"/>
                  <a:pt x="2142" y="8475"/>
                  <a:pt x="2146" y="8475"/>
                </a:cubicBezTo>
                <a:cubicBezTo>
                  <a:pt x="2167" y="8471"/>
                  <a:pt x="2171" y="8461"/>
                  <a:pt x="2167" y="8447"/>
                </a:cubicBezTo>
                <a:cubicBezTo>
                  <a:pt x="2167" y="8436"/>
                  <a:pt x="2163" y="8425"/>
                  <a:pt x="2158" y="8408"/>
                </a:cubicBezTo>
                <a:close/>
                <a:moveTo>
                  <a:pt x="137" y="8378"/>
                </a:moveTo>
                <a:cubicBezTo>
                  <a:pt x="141" y="8378"/>
                  <a:pt x="143" y="8385"/>
                  <a:pt x="139" y="8390"/>
                </a:cubicBezTo>
                <a:cubicBezTo>
                  <a:pt x="139" y="8397"/>
                  <a:pt x="131" y="8401"/>
                  <a:pt x="127" y="8408"/>
                </a:cubicBezTo>
                <a:cubicBezTo>
                  <a:pt x="119" y="8401"/>
                  <a:pt x="115" y="8397"/>
                  <a:pt x="115" y="8397"/>
                </a:cubicBezTo>
                <a:cubicBezTo>
                  <a:pt x="119" y="8390"/>
                  <a:pt x="123" y="8383"/>
                  <a:pt x="131" y="8380"/>
                </a:cubicBezTo>
                <a:cubicBezTo>
                  <a:pt x="133" y="8378"/>
                  <a:pt x="135" y="8377"/>
                  <a:pt x="137" y="8378"/>
                </a:cubicBezTo>
                <a:close/>
                <a:moveTo>
                  <a:pt x="301" y="8368"/>
                </a:moveTo>
                <a:cubicBezTo>
                  <a:pt x="296" y="8368"/>
                  <a:pt x="292" y="8368"/>
                  <a:pt x="288" y="8369"/>
                </a:cubicBezTo>
                <a:cubicBezTo>
                  <a:pt x="280" y="8369"/>
                  <a:pt x="275" y="8383"/>
                  <a:pt x="259" y="8397"/>
                </a:cubicBezTo>
                <a:cubicBezTo>
                  <a:pt x="284" y="8397"/>
                  <a:pt x="296" y="8394"/>
                  <a:pt x="308" y="8394"/>
                </a:cubicBezTo>
                <a:cubicBezTo>
                  <a:pt x="321" y="8394"/>
                  <a:pt x="333" y="8401"/>
                  <a:pt x="345" y="8376"/>
                </a:cubicBezTo>
                <a:cubicBezTo>
                  <a:pt x="330" y="8374"/>
                  <a:pt x="315" y="8369"/>
                  <a:pt x="301" y="8368"/>
                </a:cubicBezTo>
                <a:close/>
                <a:moveTo>
                  <a:pt x="399" y="8215"/>
                </a:moveTo>
                <a:cubicBezTo>
                  <a:pt x="358" y="8222"/>
                  <a:pt x="350" y="8243"/>
                  <a:pt x="350" y="8271"/>
                </a:cubicBezTo>
                <a:cubicBezTo>
                  <a:pt x="350" y="8278"/>
                  <a:pt x="362" y="8285"/>
                  <a:pt x="366" y="8285"/>
                </a:cubicBezTo>
                <a:cubicBezTo>
                  <a:pt x="378" y="8289"/>
                  <a:pt x="391" y="8289"/>
                  <a:pt x="403" y="8289"/>
                </a:cubicBezTo>
                <a:cubicBezTo>
                  <a:pt x="432" y="8264"/>
                  <a:pt x="407" y="8243"/>
                  <a:pt x="399" y="8215"/>
                </a:cubicBezTo>
                <a:close/>
                <a:moveTo>
                  <a:pt x="531" y="8173"/>
                </a:moveTo>
                <a:cubicBezTo>
                  <a:pt x="523" y="8173"/>
                  <a:pt x="514" y="8173"/>
                  <a:pt x="506" y="8176"/>
                </a:cubicBezTo>
                <a:cubicBezTo>
                  <a:pt x="502" y="8180"/>
                  <a:pt x="498" y="8183"/>
                  <a:pt x="494" y="8197"/>
                </a:cubicBezTo>
                <a:cubicBezTo>
                  <a:pt x="506" y="8197"/>
                  <a:pt x="514" y="8201"/>
                  <a:pt x="518" y="8197"/>
                </a:cubicBezTo>
                <a:cubicBezTo>
                  <a:pt x="527" y="8194"/>
                  <a:pt x="535" y="8190"/>
                  <a:pt x="539" y="8183"/>
                </a:cubicBezTo>
                <a:cubicBezTo>
                  <a:pt x="539" y="8183"/>
                  <a:pt x="535" y="8173"/>
                  <a:pt x="531" y="8173"/>
                </a:cubicBezTo>
                <a:close/>
                <a:moveTo>
                  <a:pt x="255" y="7948"/>
                </a:moveTo>
                <a:cubicBezTo>
                  <a:pt x="255" y="7951"/>
                  <a:pt x="259" y="7951"/>
                  <a:pt x="259" y="7955"/>
                </a:cubicBezTo>
                <a:cubicBezTo>
                  <a:pt x="259" y="7951"/>
                  <a:pt x="255" y="7951"/>
                  <a:pt x="255" y="7951"/>
                </a:cubicBezTo>
                <a:cubicBezTo>
                  <a:pt x="255" y="7951"/>
                  <a:pt x="255" y="7948"/>
                  <a:pt x="255" y="7948"/>
                </a:cubicBezTo>
                <a:close/>
                <a:moveTo>
                  <a:pt x="517" y="7942"/>
                </a:moveTo>
                <a:cubicBezTo>
                  <a:pt x="500" y="7943"/>
                  <a:pt x="487" y="7950"/>
                  <a:pt x="477" y="7958"/>
                </a:cubicBezTo>
                <a:cubicBezTo>
                  <a:pt x="444" y="7986"/>
                  <a:pt x="420" y="8022"/>
                  <a:pt x="395" y="8064"/>
                </a:cubicBezTo>
                <a:cubicBezTo>
                  <a:pt x="411" y="8064"/>
                  <a:pt x="424" y="8067"/>
                  <a:pt x="428" y="8064"/>
                </a:cubicBezTo>
                <a:cubicBezTo>
                  <a:pt x="469" y="8029"/>
                  <a:pt x="518" y="7997"/>
                  <a:pt x="535" y="7944"/>
                </a:cubicBezTo>
                <a:cubicBezTo>
                  <a:pt x="529" y="7943"/>
                  <a:pt x="523" y="7942"/>
                  <a:pt x="517" y="7942"/>
                </a:cubicBezTo>
                <a:close/>
                <a:moveTo>
                  <a:pt x="209" y="7569"/>
                </a:moveTo>
                <a:cubicBezTo>
                  <a:pt x="214" y="7569"/>
                  <a:pt x="214" y="7569"/>
                  <a:pt x="214" y="7569"/>
                </a:cubicBezTo>
                <a:cubicBezTo>
                  <a:pt x="214" y="7569"/>
                  <a:pt x="214" y="7569"/>
                  <a:pt x="214" y="7572"/>
                </a:cubicBezTo>
                <a:lnTo>
                  <a:pt x="209" y="7569"/>
                </a:lnTo>
                <a:close/>
                <a:moveTo>
                  <a:pt x="669" y="7333"/>
                </a:moveTo>
                <a:cubicBezTo>
                  <a:pt x="662" y="7332"/>
                  <a:pt x="646" y="7341"/>
                  <a:pt x="646" y="7347"/>
                </a:cubicBezTo>
                <a:cubicBezTo>
                  <a:pt x="642" y="7361"/>
                  <a:pt x="646" y="7375"/>
                  <a:pt x="667" y="7375"/>
                </a:cubicBezTo>
                <a:cubicBezTo>
                  <a:pt x="675" y="7375"/>
                  <a:pt x="687" y="7368"/>
                  <a:pt x="704" y="7365"/>
                </a:cubicBezTo>
                <a:cubicBezTo>
                  <a:pt x="692" y="7351"/>
                  <a:pt x="683" y="7340"/>
                  <a:pt x="671" y="7333"/>
                </a:cubicBezTo>
                <a:cubicBezTo>
                  <a:pt x="670" y="7333"/>
                  <a:pt x="670" y="7333"/>
                  <a:pt x="669" y="7333"/>
                </a:cubicBezTo>
                <a:close/>
                <a:moveTo>
                  <a:pt x="692" y="7182"/>
                </a:moveTo>
                <a:cubicBezTo>
                  <a:pt x="687" y="7186"/>
                  <a:pt x="679" y="7186"/>
                  <a:pt x="679" y="7189"/>
                </a:cubicBezTo>
                <a:cubicBezTo>
                  <a:pt x="679" y="7193"/>
                  <a:pt x="683" y="7196"/>
                  <a:pt x="687" y="7200"/>
                </a:cubicBezTo>
                <a:cubicBezTo>
                  <a:pt x="692" y="7200"/>
                  <a:pt x="696" y="7196"/>
                  <a:pt x="696" y="7196"/>
                </a:cubicBezTo>
                <a:cubicBezTo>
                  <a:pt x="696" y="7189"/>
                  <a:pt x="692" y="7186"/>
                  <a:pt x="692" y="7182"/>
                </a:cubicBezTo>
                <a:close/>
                <a:moveTo>
                  <a:pt x="494" y="7158"/>
                </a:moveTo>
                <a:cubicBezTo>
                  <a:pt x="481" y="7165"/>
                  <a:pt x="469" y="7168"/>
                  <a:pt x="465" y="7179"/>
                </a:cubicBezTo>
                <a:cubicBezTo>
                  <a:pt x="448" y="7200"/>
                  <a:pt x="461" y="7217"/>
                  <a:pt x="469" y="7235"/>
                </a:cubicBezTo>
                <a:cubicBezTo>
                  <a:pt x="490" y="7238"/>
                  <a:pt x="510" y="7238"/>
                  <a:pt x="527" y="7214"/>
                </a:cubicBezTo>
                <a:cubicBezTo>
                  <a:pt x="518" y="7196"/>
                  <a:pt x="510" y="7179"/>
                  <a:pt x="494" y="7158"/>
                </a:cubicBezTo>
                <a:close/>
                <a:moveTo>
                  <a:pt x="556" y="7115"/>
                </a:moveTo>
                <a:cubicBezTo>
                  <a:pt x="531" y="7119"/>
                  <a:pt x="535" y="7137"/>
                  <a:pt x="535" y="7158"/>
                </a:cubicBezTo>
                <a:cubicBezTo>
                  <a:pt x="560" y="7161"/>
                  <a:pt x="576" y="7161"/>
                  <a:pt x="580" y="7140"/>
                </a:cubicBezTo>
                <a:cubicBezTo>
                  <a:pt x="589" y="7130"/>
                  <a:pt x="568" y="7115"/>
                  <a:pt x="556" y="7115"/>
                </a:cubicBezTo>
                <a:close/>
                <a:moveTo>
                  <a:pt x="737" y="7094"/>
                </a:moveTo>
                <a:cubicBezTo>
                  <a:pt x="737" y="7098"/>
                  <a:pt x="733" y="7101"/>
                  <a:pt x="729" y="7105"/>
                </a:cubicBezTo>
                <a:cubicBezTo>
                  <a:pt x="729" y="7105"/>
                  <a:pt x="733" y="7108"/>
                  <a:pt x="733" y="7112"/>
                </a:cubicBezTo>
                <a:cubicBezTo>
                  <a:pt x="737" y="7108"/>
                  <a:pt x="741" y="7105"/>
                  <a:pt x="741" y="7101"/>
                </a:cubicBezTo>
                <a:cubicBezTo>
                  <a:pt x="741" y="7101"/>
                  <a:pt x="737" y="7098"/>
                  <a:pt x="737" y="7094"/>
                </a:cubicBezTo>
                <a:close/>
                <a:moveTo>
                  <a:pt x="296" y="7077"/>
                </a:moveTo>
                <a:lnTo>
                  <a:pt x="296" y="7080"/>
                </a:lnTo>
                <a:lnTo>
                  <a:pt x="292" y="7080"/>
                </a:lnTo>
                <a:lnTo>
                  <a:pt x="296" y="7077"/>
                </a:lnTo>
                <a:close/>
                <a:moveTo>
                  <a:pt x="452" y="7012"/>
                </a:moveTo>
                <a:cubicBezTo>
                  <a:pt x="469" y="7012"/>
                  <a:pt x="489" y="7017"/>
                  <a:pt x="510" y="7028"/>
                </a:cubicBezTo>
                <a:cubicBezTo>
                  <a:pt x="510" y="7038"/>
                  <a:pt x="514" y="7052"/>
                  <a:pt x="514" y="7066"/>
                </a:cubicBezTo>
                <a:cubicBezTo>
                  <a:pt x="448" y="7084"/>
                  <a:pt x="407" y="7119"/>
                  <a:pt x="374" y="7165"/>
                </a:cubicBezTo>
                <a:cubicBezTo>
                  <a:pt x="354" y="7196"/>
                  <a:pt x="329" y="7228"/>
                  <a:pt x="288" y="7249"/>
                </a:cubicBezTo>
                <a:lnTo>
                  <a:pt x="288" y="7249"/>
                </a:lnTo>
                <a:lnTo>
                  <a:pt x="242" y="7302"/>
                </a:lnTo>
                <a:cubicBezTo>
                  <a:pt x="218" y="7319"/>
                  <a:pt x="193" y="7337"/>
                  <a:pt x="172" y="7358"/>
                </a:cubicBezTo>
                <a:cubicBezTo>
                  <a:pt x="119" y="7410"/>
                  <a:pt x="69" y="7463"/>
                  <a:pt x="20" y="7512"/>
                </a:cubicBezTo>
                <a:cubicBezTo>
                  <a:pt x="15" y="7517"/>
                  <a:pt x="10" y="7522"/>
                  <a:pt x="3" y="7524"/>
                </a:cubicBezTo>
                <a:lnTo>
                  <a:pt x="0" y="7524"/>
                </a:lnTo>
                <a:lnTo>
                  <a:pt x="0" y="7505"/>
                </a:lnTo>
                <a:lnTo>
                  <a:pt x="11" y="7495"/>
                </a:lnTo>
                <a:cubicBezTo>
                  <a:pt x="67" y="7445"/>
                  <a:pt x="109" y="7389"/>
                  <a:pt x="148" y="7330"/>
                </a:cubicBezTo>
                <a:cubicBezTo>
                  <a:pt x="177" y="7281"/>
                  <a:pt x="218" y="7245"/>
                  <a:pt x="284" y="7245"/>
                </a:cubicBezTo>
                <a:cubicBezTo>
                  <a:pt x="284" y="7224"/>
                  <a:pt x="280" y="7203"/>
                  <a:pt x="280" y="7179"/>
                </a:cubicBezTo>
                <a:cubicBezTo>
                  <a:pt x="292" y="7165"/>
                  <a:pt x="308" y="7147"/>
                  <a:pt x="317" y="7126"/>
                </a:cubicBezTo>
                <a:cubicBezTo>
                  <a:pt x="329" y="7091"/>
                  <a:pt x="362" y="7070"/>
                  <a:pt x="391" y="7042"/>
                </a:cubicBezTo>
                <a:cubicBezTo>
                  <a:pt x="407" y="7024"/>
                  <a:pt x="425" y="7014"/>
                  <a:pt x="444" y="7012"/>
                </a:cubicBezTo>
                <a:cubicBezTo>
                  <a:pt x="447" y="7012"/>
                  <a:pt x="449" y="7012"/>
                  <a:pt x="452" y="7012"/>
                </a:cubicBezTo>
                <a:close/>
                <a:moveTo>
                  <a:pt x="972" y="6956"/>
                </a:moveTo>
                <a:cubicBezTo>
                  <a:pt x="970" y="6956"/>
                  <a:pt x="969" y="6957"/>
                  <a:pt x="968" y="6957"/>
                </a:cubicBezTo>
                <a:cubicBezTo>
                  <a:pt x="951" y="6964"/>
                  <a:pt x="947" y="6978"/>
                  <a:pt x="959" y="6989"/>
                </a:cubicBezTo>
                <a:cubicBezTo>
                  <a:pt x="959" y="6993"/>
                  <a:pt x="963" y="6993"/>
                  <a:pt x="968" y="6996"/>
                </a:cubicBezTo>
                <a:cubicBezTo>
                  <a:pt x="972" y="6996"/>
                  <a:pt x="972" y="6996"/>
                  <a:pt x="976" y="6993"/>
                </a:cubicBezTo>
                <a:cubicBezTo>
                  <a:pt x="992" y="6986"/>
                  <a:pt x="1001" y="6971"/>
                  <a:pt x="988" y="6961"/>
                </a:cubicBezTo>
                <a:cubicBezTo>
                  <a:pt x="986" y="6959"/>
                  <a:pt x="982" y="6957"/>
                  <a:pt x="978" y="6957"/>
                </a:cubicBezTo>
                <a:cubicBezTo>
                  <a:pt x="976" y="6956"/>
                  <a:pt x="974" y="6956"/>
                  <a:pt x="972" y="6956"/>
                </a:cubicBezTo>
                <a:close/>
                <a:moveTo>
                  <a:pt x="766" y="6912"/>
                </a:moveTo>
                <a:cubicBezTo>
                  <a:pt x="757" y="6912"/>
                  <a:pt x="753" y="6919"/>
                  <a:pt x="741" y="6922"/>
                </a:cubicBezTo>
                <a:cubicBezTo>
                  <a:pt x="749" y="6929"/>
                  <a:pt x="757" y="6933"/>
                  <a:pt x="762" y="6936"/>
                </a:cubicBezTo>
                <a:cubicBezTo>
                  <a:pt x="766" y="6929"/>
                  <a:pt x="774" y="6926"/>
                  <a:pt x="774" y="6919"/>
                </a:cubicBezTo>
                <a:cubicBezTo>
                  <a:pt x="778" y="6919"/>
                  <a:pt x="770" y="6912"/>
                  <a:pt x="766" y="6912"/>
                </a:cubicBezTo>
                <a:close/>
                <a:moveTo>
                  <a:pt x="1058" y="6887"/>
                </a:moveTo>
                <a:cubicBezTo>
                  <a:pt x="1054" y="6891"/>
                  <a:pt x="1046" y="6898"/>
                  <a:pt x="1046" y="6901"/>
                </a:cubicBezTo>
                <a:cubicBezTo>
                  <a:pt x="1042" y="6905"/>
                  <a:pt x="1050" y="6908"/>
                  <a:pt x="1054" y="6915"/>
                </a:cubicBezTo>
                <a:cubicBezTo>
                  <a:pt x="1058" y="6908"/>
                  <a:pt x="1067" y="6905"/>
                  <a:pt x="1067" y="6898"/>
                </a:cubicBezTo>
                <a:cubicBezTo>
                  <a:pt x="1067" y="6894"/>
                  <a:pt x="1062" y="6891"/>
                  <a:pt x="1058" y="6887"/>
                </a:cubicBezTo>
                <a:close/>
                <a:moveTo>
                  <a:pt x="951" y="6866"/>
                </a:moveTo>
                <a:cubicBezTo>
                  <a:pt x="893" y="6912"/>
                  <a:pt x="840" y="6961"/>
                  <a:pt x="811" y="7021"/>
                </a:cubicBezTo>
                <a:cubicBezTo>
                  <a:pt x="811" y="7024"/>
                  <a:pt x="811" y="7024"/>
                  <a:pt x="815" y="7028"/>
                </a:cubicBezTo>
                <a:cubicBezTo>
                  <a:pt x="819" y="7028"/>
                  <a:pt x="828" y="7035"/>
                  <a:pt x="832" y="7031"/>
                </a:cubicBezTo>
                <a:cubicBezTo>
                  <a:pt x="893" y="6993"/>
                  <a:pt x="922" y="6936"/>
                  <a:pt x="972" y="6891"/>
                </a:cubicBezTo>
                <a:cubicBezTo>
                  <a:pt x="976" y="6887"/>
                  <a:pt x="976" y="6877"/>
                  <a:pt x="976" y="6870"/>
                </a:cubicBezTo>
                <a:cubicBezTo>
                  <a:pt x="968" y="6870"/>
                  <a:pt x="955" y="6866"/>
                  <a:pt x="951" y="6866"/>
                </a:cubicBezTo>
                <a:close/>
                <a:moveTo>
                  <a:pt x="613" y="6810"/>
                </a:moveTo>
                <a:cubicBezTo>
                  <a:pt x="601" y="6859"/>
                  <a:pt x="580" y="6901"/>
                  <a:pt x="519" y="6926"/>
                </a:cubicBezTo>
                <a:cubicBezTo>
                  <a:pt x="502" y="6933"/>
                  <a:pt x="490" y="6950"/>
                  <a:pt x="465" y="6971"/>
                </a:cubicBezTo>
                <a:cubicBezTo>
                  <a:pt x="465" y="6950"/>
                  <a:pt x="461" y="6940"/>
                  <a:pt x="469" y="6933"/>
                </a:cubicBezTo>
                <a:cubicBezTo>
                  <a:pt x="514" y="6891"/>
                  <a:pt x="564" y="6852"/>
                  <a:pt x="613" y="6810"/>
                </a:cubicBezTo>
                <a:close/>
                <a:moveTo>
                  <a:pt x="609" y="6806"/>
                </a:moveTo>
                <a:lnTo>
                  <a:pt x="612" y="6806"/>
                </a:lnTo>
                <a:lnTo>
                  <a:pt x="609" y="6810"/>
                </a:lnTo>
                <a:cubicBezTo>
                  <a:pt x="609" y="6810"/>
                  <a:pt x="609" y="6806"/>
                  <a:pt x="609" y="6806"/>
                </a:cubicBezTo>
                <a:close/>
                <a:moveTo>
                  <a:pt x="613" y="6805"/>
                </a:moveTo>
                <a:cubicBezTo>
                  <a:pt x="613" y="6805"/>
                  <a:pt x="613" y="6806"/>
                  <a:pt x="613" y="6806"/>
                </a:cubicBezTo>
                <a:lnTo>
                  <a:pt x="612" y="6806"/>
                </a:lnTo>
                <a:lnTo>
                  <a:pt x="613" y="6806"/>
                </a:lnTo>
                <a:cubicBezTo>
                  <a:pt x="613" y="6805"/>
                  <a:pt x="613" y="6805"/>
                  <a:pt x="613" y="6805"/>
                </a:cubicBezTo>
                <a:close/>
                <a:moveTo>
                  <a:pt x="1029" y="6750"/>
                </a:moveTo>
                <a:cubicBezTo>
                  <a:pt x="984" y="6771"/>
                  <a:pt x="968" y="6806"/>
                  <a:pt x="943" y="6834"/>
                </a:cubicBezTo>
                <a:cubicBezTo>
                  <a:pt x="955" y="6849"/>
                  <a:pt x="963" y="6856"/>
                  <a:pt x="972" y="6866"/>
                </a:cubicBezTo>
                <a:cubicBezTo>
                  <a:pt x="992" y="6852"/>
                  <a:pt x="1017" y="6834"/>
                  <a:pt x="1042" y="6817"/>
                </a:cubicBezTo>
                <a:cubicBezTo>
                  <a:pt x="1062" y="6831"/>
                  <a:pt x="1083" y="6845"/>
                  <a:pt x="1104" y="6856"/>
                </a:cubicBezTo>
                <a:cubicBezTo>
                  <a:pt x="1108" y="6852"/>
                  <a:pt x="1116" y="6845"/>
                  <a:pt x="1116" y="6842"/>
                </a:cubicBezTo>
                <a:cubicBezTo>
                  <a:pt x="1112" y="6810"/>
                  <a:pt x="1104" y="6782"/>
                  <a:pt x="1062" y="6771"/>
                </a:cubicBezTo>
                <a:cubicBezTo>
                  <a:pt x="1050" y="6771"/>
                  <a:pt x="1042" y="6761"/>
                  <a:pt x="1029" y="6750"/>
                </a:cubicBezTo>
                <a:close/>
                <a:moveTo>
                  <a:pt x="781" y="6745"/>
                </a:moveTo>
                <a:cubicBezTo>
                  <a:pt x="785" y="6745"/>
                  <a:pt x="789" y="6747"/>
                  <a:pt x="795" y="6750"/>
                </a:cubicBezTo>
                <a:cubicBezTo>
                  <a:pt x="795" y="6750"/>
                  <a:pt x="799" y="6754"/>
                  <a:pt x="799" y="6757"/>
                </a:cubicBezTo>
                <a:cubicBezTo>
                  <a:pt x="790" y="6775"/>
                  <a:pt x="774" y="6768"/>
                  <a:pt x="757" y="6768"/>
                </a:cubicBezTo>
                <a:cubicBezTo>
                  <a:pt x="764" y="6757"/>
                  <a:pt x="769" y="6750"/>
                  <a:pt x="774" y="6747"/>
                </a:cubicBezTo>
                <a:cubicBezTo>
                  <a:pt x="777" y="6746"/>
                  <a:pt x="779" y="6745"/>
                  <a:pt x="781" y="6745"/>
                </a:cubicBezTo>
                <a:close/>
                <a:moveTo>
                  <a:pt x="955" y="6733"/>
                </a:moveTo>
                <a:cubicBezTo>
                  <a:pt x="951" y="6733"/>
                  <a:pt x="947" y="6736"/>
                  <a:pt x="943" y="6740"/>
                </a:cubicBezTo>
                <a:cubicBezTo>
                  <a:pt x="943" y="6740"/>
                  <a:pt x="947" y="6743"/>
                  <a:pt x="947" y="6743"/>
                </a:cubicBezTo>
                <a:cubicBezTo>
                  <a:pt x="951" y="6740"/>
                  <a:pt x="955" y="6740"/>
                  <a:pt x="963" y="6736"/>
                </a:cubicBezTo>
                <a:cubicBezTo>
                  <a:pt x="959" y="6736"/>
                  <a:pt x="955" y="6733"/>
                  <a:pt x="955" y="6733"/>
                </a:cubicBezTo>
                <a:close/>
                <a:moveTo>
                  <a:pt x="860" y="6669"/>
                </a:moveTo>
                <a:cubicBezTo>
                  <a:pt x="860" y="6669"/>
                  <a:pt x="865" y="6669"/>
                  <a:pt x="865" y="6669"/>
                </a:cubicBezTo>
                <a:cubicBezTo>
                  <a:pt x="865" y="6680"/>
                  <a:pt x="860" y="6687"/>
                  <a:pt x="860" y="6694"/>
                </a:cubicBezTo>
                <a:cubicBezTo>
                  <a:pt x="860" y="6694"/>
                  <a:pt x="856" y="6694"/>
                  <a:pt x="852" y="6694"/>
                </a:cubicBezTo>
                <a:cubicBezTo>
                  <a:pt x="856" y="6687"/>
                  <a:pt x="856" y="6676"/>
                  <a:pt x="860" y="6669"/>
                </a:cubicBezTo>
                <a:close/>
                <a:moveTo>
                  <a:pt x="918" y="6610"/>
                </a:moveTo>
                <a:lnTo>
                  <a:pt x="922" y="6610"/>
                </a:lnTo>
                <a:lnTo>
                  <a:pt x="918" y="6613"/>
                </a:lnTo>
                <a:lnTo>
                  <a:pt x="918" y="6610"/>
                </a:lnTo>
                <a:close/>
                <a:moveTo>
                  <a:pt x="819" y="6578"/>
                </a:moveTo>
                <a:cubicBezTo>
                  <a:pt x="803" y="6627"/>
                  <a:pt x="786" y="6666"/>
                  <a:pt x="745" y="6698"/>
                </a:cubicBezTo>
                <a:cubicBezTo>
                  <a:pt x="712" y="6726"/>
                  <a:pt x="687" y="6761"/>
                  <a:pt x="659" y="6796"/>
                </a:cubicBezTo>
                <a:cubicBezTo>
                  <a:pt x="650" y="6796"/>
                  <a:pt x="634" y="6799"/>
                  <a:pt x="617" y="6803"/>
                </a:cubicBezTo>
                <a:cubicBezTo>
                  <a:pt x="650" y="6750"/>
                  <a:pt x="712" y="6712"/>
                  <a:pt x="733" y="6648"/>
                </a:cubicBezTo>
                <a:cubicBezTo>
                  <a:pt x="778" y="6641"/>
                  <a:pt x="786" y="6599"/>
                  <a:pt x="819" y="6578"/>
                </a:cubicBezTo>
                <a:close/>
                <a:moveTo>
                  <a:pt x="1362" y="6554"/>
                </a:moveTo>
                <a:cubicBezTo>
                  <a:pt x="1358" y="6554"/>
                  <a:pt x="1355" y="6555"/>
                  <a:pt x="1355" y="6557"/>
                </a:cubicBezTo>
                <a:cubicBezTo>
                  <a:pt x="1334" y="6578"/>
                  <a:pt x="1305" y="6596"/>
                  <a:pt x="1277" y="6613"/>
                </a:cubicBezTo>
                <a:cubicBezTo>
                  <a:pt x="1244" y="6627"/>
                  <a:pt x="1219" y="6655"/>
                  <a:pt x="1207" y="6698"/>
                </a:cubicBezTo>
                <a:cubicBezTo>
                  <a:pt x="1235" y="6694"/>
                  <a:pt x="1256" y="6690"/>
                  <a:pt x="1273" y="6690"/>
                </a:cubicBezTo>
                <a:cubicBezTo>
                  <a:pt x="1305" y="6690"/>
                  <a:pt x="1293" y="6655"/>
                  <a:pt x="1310" y="6652"/>
                </a:cubicBezTo>
                <a:cubicBezTo>
                  <a:pt x="1359" y="6641"/>
                  <a:pt x="1359" y="6603"/>
                  <a:pt x="1380" y="6575"/>
                </a:cubicBezTo>
                <a:cubicBezTo>
                  <a:pt x="1380" y="6568"/>
                  <a:pt x="1376" y="6561"/>
                  <a:pt x="1371" y="6557"/>
                </a:cubicBezTo>
                <a:cubicBezTo>
                  <a:pt x="1369" y="6555"/>
                  <a:pt x="1365" y="6554"/>
                  <a:pt x="1362" y="6554"/>
                </a:cubicBezTo>
                <a:close/>
                <a:moveTo>
                  <a:pt x="1219" y="6515"/>
                </a:moveTo>
                <a:cubicBezTo>
                  <a:pt x="1211" y="6532"/>
                  <a:pt x="1202" y="6550"/>
                  <a:pt x="1190" y="6564"/>
                </a:cubicBezTo>
                <a:cubicBezTo>
                  <a:pt x="1178" y="6575"/>
                  <a:pt x="1157" y="6578"/>
                  <a:pt x="1141" y="6589"/>
                </a:cubicBezTo>
                <a:cubicBezTo>
                  <a:pt x="1124" y="6599"/>
                  <a:pt x="1124" y="6610"/>
                  <a:pt x="1153" y="6634"/>
                </a:cubicBezTo>
                <a:cubicBezTo>
                  <a:pt x="1124" y="6666"/>
                  <a:pt x="1046" y="6669"/>
                  <a:pt x="1050" y="6733"/>
                </a:cubicBezTo>
                <a:cubicBezTo>
                  <a:pt x="1083" y="6736"/>
                  <a:pt x="1112" y="6726"/>
                  <a:pt x="1132" y="6705"/>
                </a:cubicBezTo>
                <a:cubicBezTo>
                  <a:pt x="1170" y="6669"/>
                  <a:pt x="1194" y="6624"/>
                  <a:pt x="1231" y="6589"/>
                </a:cubicBezTo>
                <a:cubicBezTo>
                  <a:pt x="1252" y="6571"/>
                  <a:pt x="1260" y="6536"/>
                  <a:pt x="1219" y="6515"/>
                </a:cubicBezTo>
                <a:close/>
                <a:moveTo>
                  <a:pt x="1025" y="6511"/>
                </a:moveTo>
                <a:lnTo>
                  <a:pt x="1029" y="6515"/>
                </a:lnTo>
                <a:lnTo>
                  <a:pt x="1021" y="6515"/>
                </a:lnTo>
                <a:lnTo>
                  <a:pt x="1025" y="6511"/>
                </a:lnTo>
                <a:close/>
                <a:moveTo>
                  <a:pt x="1429" y="6476"/>
                </a:moveTo>
                <a:cubicBezTo>
                  <a:pt x="1429" y="6476"/>
                  <a:pt x="1413" y="6480"/>
                  <a:pt x="1413" y="6487"/>
                </a:cubicBezTo>
                <a:cubicBezTo>
                  <a:pt x="1413" y="6497"/>
                  <a:pt x="1413" y="6508"/>
                  <a:pt x="1417" y="6515"/>
                </a:cubicBezTo>
                <a:cubicBezTo>
                  <a:pt x="1429" y="6511"/>
                  <a:pt x="1437" y="6508"/>
                  <a:pt x="1454" y="6504"/>
                </a:cubicBezTo>
                <a:cubicBezTo>
                  <a:pt x="1446" y="6494"/>
                  <a:pt x="1437" y="6483"/>
                  <a:pt x="1429" y="6476"/>
                </a:cubicBezTo>
                <a:close/>
                <a:moveTo>
                  <a:pt x="922" y="6462"/>
                </a:moveTo>
                <a:cubicBezTo>
                  <a:pt x="922" y="6466"/>
                  <a:pt x="926" y="6466"/>
                  <a:pt x="926" y="6469"/>
                </a:cubicBezTo>
                <a:cubicBezTo>
                  <a:pt x="926" y="6469"/>
                  <a:pt x="922" y="6473"/>
                  <a:pt x="922" y="6476"/>
                </a:cubicBezTo>
                <a:cubicBezTo>
                  <a:pt x="922" y="6473"/>
                  <a:pt x="918" y="6473"/>
                  <a:pt x="918" y="6469"/>
                </a:cubicBezTo>
                <a:cubicBezTo>
                  <a:pt x="918" y="6466"/>
                  <a:pt x="922" y="6466"/>
                  <a:pt x="922" y="6462"/>
                </a:cubicBezTo>
                <a:close/>
                <a:moveTo>
                  <a:pt x="1274" y="6444"/>
                </a:moveTo>
                <a:cubicBezTo>
                  <a:pt x="1262" y="6443"/>
                  <a:pt x="1243" y="6460"/>
                  <a:pt x="1235" y="6480"/>
                </a:cubicBezTo>
                <a:cubicBezTo>
                  <a:pt x="1240" y="6487"/>
                  <a:pt x="1248" y="6501"/>
                  <a:pt x="1260" y="6511"/>
                </a:cubicBezTo>
                <a:cubicBezTo>
                  <a:pt x="1273" y="6522"/>
                  <a:pt x="1293" y="6515"/>
                  <a:pt x="1297" y="6501"/>
                </a:cubicBezTo>
                <a:cubicBezTo>
                  <a:pt x="1301" y="6494"/>
                  <a:pt x="1305" y="6487"/>
                  <a:pt x="1305" y="6476"/>
                </a:cubicBezTo>
                <a:cubicBezTo>
                  <a:pt x="1310" y="6466"/>
                  <a:pt x="1293" y="6448"/>
                  <a:pt x="1277" y="6445"/>
                </a:cubicBezTo>
                <a:cubicBezTo>
                  <a:pt x="1276" y="6444"/>
                  <a:pt x="1275" y="6444"/>
                  <a:pt x="1274" y="6444"/>
                </a:cubicBezTo>
                <a:close/>
                <a:moveTo>
                  <a:pt x="963" y="6413"/>
                </a:moveTo>
                <a:cubicBezTo>
                  <a:pt x="959" y="6417"/>
                  <a:pt x="959" y="6420"/>
                  <a:pt x="955" y="6424"/>
                </a:cubicBezTo>
                <a:cubicBezTo>
                  <a:pt x="955" y="6420"/>
                  <a:pt x="955" y="6417"/>
                  <a:pt x="955" y="6417"/>
                </a:cubicBezTo>
                <a:cubicBezTo>
                  <a:pt x="959" y="6413"/>
                  <a:pt x="959" y="6413"/>
                  <a:pt x="963" y="6413"/>
                </a:cubicBezTo>
                <a:close/>
                <a:moveTo>
                  <a:pt x="1363" y="6381"/>
                </a:moveTo>
                <a:cubicBezTo>
                  <a:pt x="1363" y="6381"/>
                  <a:pt x="1355" y="6385"/>
                  <a:pt x="1355" y="6385"/>
                </a:cubicBezTo>
                <a:cubicBezTo>
                  <a:pt x="1355" y="6388"/>
                  <a:pt x="1355" y="6392"/>
                  <a:pt x="1355" y="6399"/>
                </a:cubicBezTo>
                <a:cubicBezTo>
                  <a:pt x="1359" y="6395"/>
                  <a:pt x="1363" y="6392"/>
                  <a:pt x="1363" y="6388"/>
                </a:cubicBezTo>
                <a:cubicBezTo>
                  <a:pt x="1371" y="6388"/>
                  <a:pt x="1367" y="6381"/>
                  <a:pt x="1363" y="6381"/>
                </a:cubicBezTo>
                <a:close/>
                <a:moveTo>
                  <a:pt x="1021" y="6357"/>
                </a:moveTo>
                <a:cubicBezTo>
                  <a:pt x="1005" y="6371"/>
                  <a:pt x="988" y="6385"/>
                  <a:pt x="972" y="6399"/>
                </a:cubicBezTo>
                <a:cubicBezTo>
                  <a:pt x="984" y="6378"/>
                  <a:pt x="988" y="6357"/>
                  <a:pt x="1021" y="6357"/>
                </a:cubicBezTo>
                <a:close/>
                <a:moveTo>
                  <a:pt x="1507" y="6343"/>
                </a:moveTo>
                <a:cubicBezTo>
                  <a:pt x="1495" y="6346"/>
                  <a:pt x="1487" y="6350"/>
                  <a:pt x="1479" y="6353"/>
                </a:cubicBezTo>
                <a:cubicBezTo>
                  <a:pt x="1474" y="6357"/>
                  <a:pt x="1474" y="6364"/>
                  <a:pt x="1470" y="6367"/>
                </a:cubicBezTo>
                <a:cubicBezTo>
                  <a:pt x="1470" y="6371"/>
                  <a:pt x="1466" y="6378"/>
                  <a:pt x="1470" y="6381"/>
                </a:cubicBezTo>
                <a:cubicBezTo>
                  <a:pt x="1474" y="6388"/>
                  <a:pt x="1479" y="6395"/>
                  <a:pt x="1487" y="6399"/>
                </a:cubicBezTo>
                <a:cubicBezTo>
                  <a:pt x="1491" y="6399"/>
                  <a:pt x="1499" y="6399"/>
                  <a:pt x="1503" y="6395"/>
                </a:cubicBezTo>
                <a:cubicBezTo>
                  <a:pt x="1511" y="6388"/>
                  <a:pt x="1520" y="6378"/>
                  <a:pt x="1520" y="6367"/>
                </a:cubicBezTo>
                <a:cubicBezTo>
                  <a:pt x="1520" y="6360"/>
                  <a:pt x="1511" y="6350"/>
                  <a:pt x="1507" y="6343"/>
                </a:cubicBezTo>
                <a:close/>
                <a:moveTo>
                  <a:pt x="1087" y="6294"/>
                </a:moveTo>
                <a:cubicBezTo>
                  <a:pt x="1087" y="6297"/>
                  <a:pt x="1083" y="6297"/>
                  <a:pt x="1083" y="6301"/>
                </a:cubicBezTo>
                <a:cubicBezTo>
                  <a:pt x="1075" y="6304"/>
                  <a:pt x="1067" y="6308"/>
                  <a:pt x="1058" y="6311"/>
                </a:cubicBezTo>
                <a:cubicBezTo>
                  <a:pt x="1067" y="6304"/>
                  <a:pt x="1075" y="6301"/>
                  <a:pt x="1083" y="6297"/>
                </a:cubicBezTo>
                <a:cubicBezTo>
                  <a:pt x="1083" y="6297"/>
                  <a:pt x="1087" y="6294"/>
                  <a:pt x="1087" y="6294"/>
                </a:cubicBezTo>
                <a:close/>
                <a:moveTo>
                  <a:pt x="1091" y="6283"/>
                </a:moveTo>
                <a:cubicBezTo>
                  <a:pt x="1095" y="6287"/>
                  <a:pt x="1095" y="6290"/>
                  <a:pt x="1095" y="6290"/>
                </a:cubicBezTo>
                <a:cubicBezTo>
                  <a:pt x="1091" y="6290"/>
                  <a:pt x="1091" y="6294"/>
                  <a:pt x="1087" y="6294"/>
                </a:cubicBezTo>
                <a:cubicBezTo>
                  <a:pt x="1087" y="6290"/>
                  <a:pt x="1091" y="6287"/>
                  <a:pt x="1091" y="6283"/>
                </a:cubicBezTo>
                <a:close/>
                <a:moveTo>
                  <a:pt x="1235" y="6227"/>
                </a:moveTo>
                <a:cubicBezTo>
                  <a:pt x="1235" y="6227"/>
                  <a:pt x="1240" y="6227"/>
                  <a:pt x="1240" y="6230"/>
                </a:cubicBezTo>
                <a:cubicBezTo>
                  <a:pt x="1240" y="6230"/>
                  <a:pt x="1240" y="6230"/>
                  <a:pt x="1244" y="6230"/>
                </a:cubicBezTo>
                <a:cubicBezTo>
                  <a:pt x="1240" y="6230"/>
                  <a:pt x="1240" y="6234"/>
                  <a:pt x="1240" y="6234"/>
                </a:cubicBezTo>
                <a:cubicBezTo>
                  <a:pt x="1240" y="6230"/>
                  <a:pt x="1235" y="6230"/>
                  <a:pt x="1235" y="6227"/>
                </a:cubicBezTo>
                <a:close/>
                <a:moveTo>
                  <a:pt x="1256" y="6223"/>
                </a:moveTo>
                <a:cubicBezTo>
                  <a:pt x="1252" y="6227"/>
                  <a:pt x="1248" y="6227"/>
                  <a:pt x="1244" y="6230"/>
                </a:cubicBezTo>
                <a:cubicBezTo>
                  <a:pt x="1244" y="6227"/>
                  <a:pt x="1248" y="6227"/>
                  <a:pt x="1248" y="6227"/>
                </a:cubicBezTo>
                <a:cubicBezTo>
                  <a:pt x="1248" y="6227"/>
                  <a:pt x="1252" y="6223"/>
                  <a:pt x="1256" y="6223"/>
                </a:cubicBezTo>
                <a:close/>
                <a:moveTo>
                  <a:pt x="1730" y="6174"/>
                </a:moveTo>
                <a:cubicBezTo>
                  <a:pt x="1726" y="6178"/>
                  <a:pt x="1718" y="6185"/>
                  <a:pt x="1713" y="6188"/>
                </a:cubicBezTo>
                <a:cubicBezTo>
                  <a:pt x="1718" y="6192"/>
                  <a:pt x="1726" y="6199"/>
                  <a:pt x="1730" y="6202"/>
                </a:cubicBezTo>
                <a:cubicBezTo>
                  <a:pt x="1734" y="6202"/>
                  <a:pt x="1738" y="6195"/>
                  <a:pt x="1746" y="6192"/>
                </a:cubicBezTo>
                <a:cubicBezTo>
                  <a:pt x="1742" y="6185"/>
                  <a:pt x="1734" y="6181"/>
                  <a:pt x="1730" y="6174"/>
                </a:cubicBezTo>
                <a:close/>
                <a:moveTo>
                  <a:pt x="1186" y="6174"/>
                </a:moveTo>
                <a:lnTo>
                  <a:pt x="1190" y="6174"/>
                </a:lnTo>
                <a:lnTo>
                  <a:pt x="1186" y="6178"/>
                </a:lnTo>
                <a:lnTo>
                  <a:pt x="1186" y="6174"/>
                </a:lnTo>
                <a:close/>
                <a:moveTo>
                  <a:pt x="1948" y="6157"/>
                </a:moveTo>
                <a:cubicBezTo>
                  <a:pt x="1911" y="6181"/>
                  <a:pt x="1915" y="6206"/>
                  <a:pt x="1915" y="6234"/>
                </a:cubicBezTo>
                <a:cubicBezTo>
                  <a:pt x="1952" y="6230"/>
                  <a:pt x="1969" y="6213"/>
                  <a:pt x="1989" y="6192"/>
                </a:cubicBezTo>
                <a:cubicBezTo>
                  <a:pt x="1977" y="6181"/>
                  <a:pt x="1965" y="6171"/>
                  <a:pt x="1948" y="6157"/>
                </a:cubicBezTo>
                <a:close/>
                <a:moveTo>
                  <a:pt x="1396" y="6129"/>
                </a:moveTo>
                <a:cubicBezTo>
                  <a:pt x="1400" y="6129"/>
                  <a:pt x="1404" y="6129"/>
                  <a:pt x="1408" y="6132"/>
                </a:cubicBezTo>
                <a:cubicBezTo>
                  <a:pt x="1404" y="6143"/>
                  <a:pt x="1400" y="6157"/>
                  <a:pt x="1396" y="6167"/>
                </a:cubicBezTo>
                <a:cubicBezTo>
                  <a:pt x="1392" y="6164"/>
                  <a:pt x="1388" y="6164"/>
                  <a:pt x="1380" y="6160"/>
                </a:cubicBezTo>
                <a:cubicBezTo>
                  <a:pt x="1384" y="6150"/>
                  <a:pt x="1392" y="6139"/>
                  <a:pt x="1396" y="6129"/>
                </a:cubicBezTo>
                <a:close/>
                <a:moveTo>
                  <a:pt x="1621" y="6127"/>
                </a:moveTo>
                <a:cubicBezTo>
                  <a:pt x="1619" y="6127"/>
                  <a:pt x="1617" y="6128"/>
                  <a:pt x="1615" y="6129"/>
                </a:cubicBezTo>
                <a:cubicBezTo>
                  <a:pt x="1602" y="6132"/>
                  <a:pt x="1594" y="6139"/>
                  <a:pt x="1586" y="6150"/>
                </a:cubicBezTo>
                <a:cubicBezTo>
                  <a:pt x="1565" y="6174"/>
                  <a:pt x="1549" y="6199"/>
                  <a:pt x="1528" y="6227"/>
                </a:cubicBezTo>
                <a:cubicBezTo>
                  <a:pt x="1544" y="6227"/>
                  <a:pt x="1557" y="6234"/>
                  <a:pt x="1565" y="6230"/>
                </a:cubicBezTo>
                <a:cubicBezTo>
                  <a:pt x="1602" y="6216"/>
                  <a:pt x="1627" y="6185"/>
                  <a:pt x="1647" y="6157"/>
                </a:cubicBezTo>
                <a:cubicBezTo>
                  <a:pt x="1652" y="6146"/>
                  <a:pt x="1643" y="6136"/>
                  <a:pt x="1639" y="6132"/>
                </a:cubicBezTo>
                <a:cubicBezTo>
                  <a:pt x="1637" y="6130"/>
                  <a:pt x="1633" y="6129"/>
                  <a:pt x="1628" y="6128"/>
                </a:cubicBezTo>
                <a:cubicBezTo>
                  <a:pt x="1626" y="6127"/>
                  <a:pt x="1624" y="6127"/>
                  <a:pt x="1621" y="6127"/>
                </a:cubicBezTo>
                <a:close/>
                <a:moveTo>
                  <a:pt x="1685" y="6090"/>
                </a:moveTo>
                <a:cubicBezTo>
                  <a:pt x="1680" y="6097"/>
                  <a:pt x="1680" y="6100"/>
                  <a:pt x="1676" y="6107"/>
                </a:cubicBezTo>
                <a:cubicBezTo>
                  <a:pt x="1676" y="6111"/>
                  <a:pt x="1680" y="6111"/>
                  <a:pt x="1685" y="6114"/>
                </a:cubicBezTo>
                <a:cubicBezTo>
                  <a:pt x="1689" y="6111"/>
                  <a:pt x="1689" y="6107"/>
                  <a:pt x="1689" y="6107"/>
                </a:cubicBezTo>
                <a:cubicBezTo>
                  <a:pt x="1689" y="6100"/>
                  <a:pt x="1685" y="6093"/>
                  <a:pt x="1685" y="6090"/>
                </a:cubicBezTo>
                <a:close/>
                <a:moveTo>
                  <a:pt x="1816" y="6054"/>
                </a:moveTo>
                <a:cubicBezTo>
                  <a:pt x="1813" y="6054"/>
                  <a:pt x="1810" y="6055"/>
                  <a:pt x="1807" y="6057"/>
                </a:cubicBezTo>
                <a:cubicBezTo>
                  <a:pt x="1802" y="6061"/>
                  <a:pt x="1798" y="6067"/>
                  <a:pt x="1792" y="6069"/>
                </a:cubicBezTo>
                <a:cubicBezTo>
                  <a:pt x="1804" y="6083"/>
                  <a:pt x="1816" y="6090"/>
                  <a:pt x="1833" y="6079"/>
                </a:cubicBezTo>
                <a:cubicBezTo>
                  <a:pt x="1837" y="6076"/>
                  <a:pt x="1833" y="6062"/>
                  <a:pt x="1829" y="6058"/>
                </a:cubicBezTo>
                <a:cubicBezTo>
                  <a:pt x="1824" y="6055"/>
                  <a:pt x="1819" y="6053"/>
                  <a:pt x="1816" y="6054"/>
                </a:cubicBezTo>
                <a:close/>
                <a:moveTo>
                  <a:pt x="1746" y="6013"/>
                </a:moveTo>
                <a:cubicBezTo>
                  <a:pt x="1738" y="6013"/>
                  <a:pt x="1730" y="6013"/>
                  <a:pt x="1722" y="6016"/>
                </a:cubicBezTo>
                <a:cubicBezTo>
                  <a:pt x="1701" y="6027"/>
                  <a:pt x="1685" y="6041"/>
                  <a:pt x="1664" y="6055"/>
                </a:cubicBezTo>
                <a:cubicBezTo>
                  <a:pt x="1652" y="6065"/>
                  <a:pt x="1660" y="6076"/>
                  <a:pt x="1680" y="6083"/>
                </a:cubicBezTo>
                <a:cubicBezTo>
                  <a:pt x="1685" y="6065"/>
                  <a:pt x="1701" y="6062"/>
                  <a:pt x="1718" y="6055"/>
                </a:cubicBezTo>
                <a:cubicBezTo>
                  <a:pt x="1738" y="6048"/>
                  <a:pt x="1755" y="6037"/>
                  <a:pt x="1746" y="6013"/>
                </a:cubicBezTo>
                <a:close/>
                <a:moveTo>
                  <a:pt x="1849" y="6007"/>
                </a:moveTo>
                <a:cubicBezTo>
                  <a:pt x="1847" y="6007"/>
                  <a:pt x="1844" y="6008"/>
                  <a:pt x="1841" y="6009"/>
                </a:cubicBezTo>
                <a:cubicBezTo>
                  <a:pt x="1837" y="6013"/>
                  <a:pt x="1833" y="6023"/>
                  <a:pt x="1833" y="6030"/>
                </a:cubicBezTo>
                <a:cubicBezTo>
                  <a:pt x="1841" y="6037"/>
                  <a:pt x="1853" y="6041"/>
                  <a:pt x="1866" y="6041"/>
                </a:cubicBezTo>
                <a:cubicBezTo>
                  <a:pt x="1870" y="6041"/>
                  <a:pt x="1870" y="6037"/>
                  <a:pt x="1874" y="6037"/>
                </a:cubicBezTo>
                <a:cubicBezTo>
                  <a:pt x="1874" y="6034"/>
                  <a:pt x="1874" y="6027"/>
                  <a:pt x="1870" y="6023"/>
                </a:cubicBezTo>
                <a:cubicBezTo>
                  <a:pt x="1863" y="6017"/>
                  <a:pt x="1859" y="6007"/>
                  <a:pt x="1849" y="6007"/>
                </a:cubicBezTo>
                <a:close/>
                <a:moveTo>
                  <a:pt x="1812" y="5963"/>
                </a:moveTo>
                <a:cubicBezTo>
                  <a:pt x="1812" y="5967"/>
                  <a:pt x="1804" y="5967"/>
                  <a:pt x="1800" y="5967"/>
                </a:cubicBezTo>
                <a:cubicBezTo>
                  <a:pt x="1800" y="5974"/>
                  <a:pt x="1804" y="5981"/>
                  <a:pt x="1804" y="5988"/>
                </a:cubicBezTo>
                <a:cubicBezTo>
                  <a:pt x="1804" y="5988"/>
                  <a:pt x="1812" y="5988"/>
                  <a:pt x="1821" y="5985"/>
                </a:cubicBezTo>
                <a:cubicBezTo>
                  <a:pt x="1816" y="5978"/>
                  <a:pt x="1816" y="5970"/>
                  <a:pt x="1812" y="5963"/>
                </a:cubicBezTo>
                <a:close/>
                <a:moveTo>
                  <a:pt x="1707" y="5942"/>
                </a:moveTo>
                <a:cubicBezTo>
                  <a:pt x="1701" y="5941"/>
                  <a:pt x="1688" y="5950"/>
                  <a:pt x="1680" y="5956"/>
                </a:cubicBezTo>
                <a:cubicBezTo>
                  <a:pt x="1672" y="5967"/>
                  <a:pt x="1680" y="5988"/>
                  <a:pt x="1697" y="5988"/>
                </a:cubicBezTo>
                <a:cubicBezTo>
                  <a:pt x="1709" y="5988"/>
                  <a:pt x="1718" y="5981"/>
                  <a:pt x="1734" y="5978"/>
                </a:cubicBezTo>
                <a:cubicBezTo>
                  <a:pt x="1726" y="5960"/>
                  <a:pt x="1722" y="5949"/>
                  <a:pt x="1709" y="5942"/>
                </a:cubicBezTo>
                <a:cubicBezTo>
                  <a:pt x="1709" y="5942"/>
                  <a:pt x="1708" y="5942"/>
                  <a:pt x="1707" y="5942"/>
                </a:cubicBezTo>
                <a:close/>
                <a:moveTo>
                  <a:pt x="1487" y="5798"/>
                </a:moveTo>
                <a:cubicBezTo>
                  <a:pt x="1487" y="5848"/>
                  <a:pt x="1470" y="5890"/>
                  <a:pt x="1441" y="5932"/>
                </a:cubicBezTo>
                <a:cubicBezTo>
                  <a:pt x="1400" y="5988"/>
                  <a:pt x="1351" y="6041"/>
                  <a:pt x="1297" y="6093"/>
                </a:cubicBezTo>
                <a:cubicBezTo>
                  <a:pt x="1293" y="6097"/>
                  <a:pt x="1285" y="6093"/>
                  <a:pt x="1268" y="6093"/>
                </a:cubicBezTo>
                <a:cubicBezTo>
                  <a:pt x="1281" y="6079"/>
                  <a:pt x="1289" y="6072"/>
                  <a:pt x="1297" y="6062"/>
                </a:cubicBezTo>
                <a:cubicBezTo>
                  <a:pt x="1363" y="5992"/>
                  <a:pt x="1429" y="5921"/>
                  <a:pt x="1458" y="5834"/>
                </a:cubicBezTo>
                <a:cubicBezTo>
                  <a:pt x="1462" y="5819"/>
                  <a:pt x="1474" y="5809"/>
                  <a:pt x="1487" y="5798"/>
                </a:cubicBezTo>
                <a:close/>
                <a:moveTo>
                  <a:pt x="1487" y="5791"/>
                </a:moveTo>
                <a:cubicBezTo>
                  <a:pt x="1487" y="5791"/>
                  <a:pt x="1491" y="5791"/>
                  <a:pt x="1491" y="5791"/>
                </a:cubicBezTo>
                <a:cubicBezTo>
                  <a:pt x="1491" y="5791"/>
                  <a:pt x="1491" y="5791"/>
                  <a:pt x="1487" y="5795"/>
                </a:cubicBezTo>
                <a:cubicBezTo>
                  <a:pt x="1487" y="5795"/>
                  <a:pt x="1487" y="5791"/>
                  <a:pt x="1487" y="5791"/>
                </a:cubicBezTo>
                <a:close/>
                <a:moveTo>
                  <a:pt x="1499" y="5777"/>
                </a:moveTo>
                <a:cubicBezTo>
                  <a:pt x="1503" y="5781"/>
                  <a:pt x="1503" y="5784"/>
                  <a:pt x="1503" y="5788"/>
                </a:cubicBezTo>
                <a:cubicBezTo>
                  <a:pt x="1499" y="5791"/>
                  <a:pt x="1495" y="5791"/>
                  <a:pt x="1491" y="5791"/>
                </a:cubicBezTo>
                <a:cubicBezTo>
                  <a:pt x="1491" y="5788"/>
                  <a:pt x="1495" y="5784"/>
                  <a:pt x="1495" y="5781"/>
                </a:cubicBezTo>
                <a:cubicBezTo>
                  <a:pt x="1495" y="5777"/>
                  <a:pt x="1499" y="5777"/>
                  <a:pt x="1499" y="5777"/>
                </a:cubicBezTo>
                <a:close/>
                <a:moveTo>
                  <a:pt x="2051" y="5616"/>
                </a:moveTo>
                <a:cubicBezTo>
                  <a:pt x="2043" y="5619"/>
                  <a:pt x="2031" y="5623"/>
                  <a:pt x="2031" y="5626"/>
                </a:cubicBezTo>
                <a:cubicBezTo>
                  <a:pt x="2027" y="5630"/>
                  <a:pt x="2031" y="5640"/>
                  <a:pt x="2035" y="5651"/>
                </a:cubicBezTo>
                <a:cubicBezTo>
                  <a:pt x="2035" y="5651"/>
                  <a:pt x="2039" y="5651"/>
                  <a:pt x="2043" y="5654"/>
                </a:cubicBezTo>
                <a:cubicBezTo>
                  <a:pt x="2047" y="5651"/>
                  <a:pt x="2055" y="5647"/>
                  <a:pt x="2055" y="5644"/>
                </a:cubicBezTo>
                <a:cubicBezTo>
                  <a:pt x="2055" y="5633"/>
                  <a:pt x="2051" y="5626"/>
                  <a:pt x="2051" y="5616"/>
                </a:cubicBezTo>
                <a:close/>
                <a:moveTo>
                  <a:pt x="2319" y="5598"/>
                </a:moveTo>
                <a:cubicBezTo>
                  <a:pt x="2315" y="5598"/>
                  <a:pt x="2303" y="5605"/>
                  <a:pt x="2303" y="5612"/>
                </a:cubicBezTo>
                <a:cubicBezTo>
                  <a:pt x="2298" y="5626"/>
                  <a:pt x="2311" y="5630"/>
                  <a:pt x="2323" y="5633"/>
                </a:cubicBezTo>
                <a:cubicBezTo>
                  <a:pt x="2336" y="5633"/>
                  <a:pt x="2348" y="5633"/>
                  <a:pt x="2352" y="5619"/>
                </a:cubicBezTo>
                <a:cubicBezTo>
                  <a:pt x="2352" y="5602"/>
                  <a:pt x="2331" y="5598"/>
                  <a:pt x="2319" y="5598"/>
                </a:cubicBezTo>
                <a:close/>
                <a:moveTo>
                  <a:pt x="2228" y="5577"/>
                </a:moveTo>
                <a:cubicBezTo>
                  <a:pt x="2225" y="5577"/>
                  <a:pt x="2221" y="5578"/>
                  <a:pt x="2216" y="5581"/>
                </a:cubicBezTo>
                <a:cubicBezTo>
                  <a:pt x="2204" y="5588"/>
                  <a:pt x="2204" y="5598"/>
                  <a:pt x="2212" y="5609"/>
                </a:cubicBezTo>
                <a:cubicBezTo>
                  <a:pt x="2216" y="5612"/>
                  <a:pt x="2220" y="5616"/>
                  <a:pt x="2224" y="5623"/>
                </a:cubicBezTo>
                <a:cubicBezTo>
                  <a:pt x="2233" y="5619"/>
                  <a:pt x="2237" y="5619"/>
                  <a:pt x="2241" y="5616"/>
                </a:cubicBezTo>
                <a:cubicBezTo>
                  <a:pt x="2253" y="5609"/>
                  <a:pt x="2253" y="5598"/>
                  <a:pt x="2245" y="5588"/>
                </a:cubicBezTo>
                <a:cubicBezTo>
                  <a:pt x="2241" y="5582"/>
                  <a:pt x="2237" y="5579"/>
                  <a:pt x="2232" y="5578"/>
                </a:cubicBezTo>
                <a:cubicBezTo>
                  <a:pt x="2231" y="5577"/>
                  <a:pt x="2230" y="5577"/>
                  <a:pt x="2228" y="5577"/>
                </a:cubicBezTo>
                <a:close/>
                <a:moveTo>
                  <a:pt x="1901" y="5555"/>
                </a:moveTo>
                <a:cubicBezTo>
                  <a:pt x="1883" y="5555"/>
                  <a:pt x="1877" y="5565"/>
                  <a:pt x="1870" y="5602"/>
                </a:cubicBezTo>
                <a:cubicBezTo>
                  <a:pt x="1891" y="5598"/>
                  <a:pt x="1903" y="5602"/>
                  <a:pt x="1915" y="5595"/>
                </a:cubicBezTo>
                <a:cubicBezTo>
                  <a:pt x="1924" y="5591"/>
                  <a:pt x="1932" y="5581"/>
                  <a:pt x="1936" y="5570"/>
                </a:cubicBezTo>
                <a:cubicBezTo>
                  <a:pt x="1936" y="5567"/>
                  <a:pt x="1924" y="5560"/>
                  <a:pt x="1915" y="5556"/>
                </a:cubicBezTo>
                <a:cubicBezTo>
                  <a:pt x="1910" y="5555"/>
                  <a:pt x="1905" y="5555"/>
                  <a:pt x="1901" y="5555"/>
                </a:cubicBezTo>
                <a:close/>
                <a:moveTo>
                  <a:pt x="1668" y="5514"/>
                </a:moveTo>
                <a:cubicBezTo>
                  <a:pt x="1668" y="5514"/>
                  <a:pt x="1672" y="5517"/>
                  <a:pt x="1680" y="5521"/>
                </a:cubicBezTo>
                <a:cubicBezTo>
                  <a:pt x="1643" y="5581"/>
                  <a:pt x="1606" y="5644"/>
                  <a:pt x="1565" y="5707"/>
                </a:cubicBezTo>
                <a:cubicBezTo>
                  <a:pt x="1561" y="5718"/>
                  <a:pt x="1549" y="5728"/>
                  <a:pt x="1540" y="5739"/>
                </a:cubicBezTo>
                <a:cubicBezTo>
                  <a:pt x="1544" y="5661"/>
                  <a:pt x="1610" y="5605"/>
                  <a:pt x="1606" y="5524"/>
                </a:cubicBezTo>
                <a:cubicBezTo>
                  <a:pt x="1627" y="5521"/>
                  <a:pt x="1647" y="5517"/>
                  <a:pt x="1668" y="5514"/>
                </a:cubicBezTo>
                <a:close/>
                <a:moveTo>
                  <a:pt x="1838" y="5480"/>
                </a:moveTo>
                <a:cubicBezTo>
                  <a:pt x="1829" y="5480"/>
                  <a:pt x="1818" y="5482"/>
                  <a:pt x="1804" y="5486"/>
                </a:cubicBezTo>
                <a:cubicBezTo>
                  <a:pt x="1804" y="5486"/>
                  <a:pt x="1800" y="5486"/>
                  <a:pt x="1800" y="5489"/>
                </a:cubicBezTo>
                <a:cubicBezTo>
                  <a:pt x="1800" y="5503"/>
                  <a:pt x="1804" y="5521"/>
                  <a:pt x="1804" y="5535"/>
                </a:cubicBezTo>
                <a:cubicBezTo>
                  <a:pt x="1816" y="5535"/>
                  <a:pt x="1825" y="5539"/>
                  <a:pt x="1833" y="5539"/>
                </a:cubicBezTo>
                <a:cubicBezTo>
                  <a:pt x="1866" y="5524"/>
                  <a:pt x="1878" y="5507"/>
                  <a:pt x="1870" y="5493"/>
                </a:cubicBezTo>
                <a:cubicBezTo>
                  <a:pt x="1864" y="5486"/>
                  <a:pt x="1857" y="5481"/>
                  <a:pt x="1846" y="5480"/>
                </a:cubicBezTo>
                <a:cubicBezTo>
                  <a:pt x="1844" y="5480"/>
                  <a:pt x="1841" y="5480"/>
                  <a:pt x="1838" y="5480"/>
                </a:cubicBezTo>
                <a:close/>
                <a:moveTo>
                  <a:pt x="2068" y="5472"/>
                </a:moveTo>
                <a:cubicBezTo>
                  <a:pt x="2068" y="5472"/>
                  <a:pt x="2059" y="5475"/>
                  <a:pt x="2059" y="5475"/>
                </a:cubicBezTo>
                <a:cubicBezTo>
                  <a:pt x="2059" y="5479"/>
                  <a:pt x="2064" y="5486"/>
                  <a:pt x="2064" y="5489"/>
                </a:cubicBezTo>
                <a:cubicBezTo>
                  <a:pt x="2068" y="5486"/>
                  <a:pt x="2072" y="5486"/>
                  <a:pt x="2076" y="5482"/>
                </a:cubicBezTo>
                <a:cubicBezTo>
                  <a:pt x="2072" y="5479"/>
                  <a:pt x="2072" y="5475"/>
                  <a:pt x="2068" y="5472"/>
                </a:cubicBezTo>
                <a:close/>
                <a:moveTo>
                  <a:pt x="2031" y="5405"/>
                </a:moveTo>
                <a:cubicBezTo>
                  <a:pt x="2027" y="5409"/>
                  <a:pt x="2022" y="5412"/>
                  <a:pt x="2018" y="5416"/>
                </a:cubicBezTo>
                <a:cubicBezTo>
                  <a:pt x="2022" y="5423"/>
                  <a:pt x="2027" y="5426"/>
                  <a:pt x="2027" y="5430"/>
                </a:cubicBezTo>
                <a:cubicBezTo>
                  <a:pt x="2031" y="5426"/>
                  <a:pt x="2039" y="5419"/>
                  <a:pt x="2043" y="5416"/>
                </a:cubicBezTo>
                <a:cubicBezTo>
                  <a:pt x="2039" y="5412"/>
                  <a:pt x="2035" y="5409"/>
                  <a:pt x="2031" y="5405"/>
                </a:cubicBezTo>
                <a:close/>
                <a:moveTo>
                  <a:pt x="1954" y="5366"/>
                </a:moveTo>
                <a:cubicBezTo>
                  <a:pt x="1954" y="5366"/>
                  <a:pt x="1953" y="5366"/>
                  <a:pt x="1952" y="5366"/>
                </a:cubicBezTo>
                <a:cubicBezTo>
                  <a:pt x="1928" y="5384"/>
                  <a:pt x="1907" y="5398"/>
                  <a:pt x="1891" y="5419"/>
                </a:cubicBezTo>
                <a:cubicBezTo>
                  <a:pt x="1882" y="5426"/>
                  <a:pt x="1891" y="5440"/>
                  <a:pt x="1895" y="5454"/>
                </a:cubicBezTo>
                <a:cubicBezTo>
                  <a:pt x="1932" y="5437"/>
                  <a:pt x="1977" y="5426"/>
                  <a:pt x="1985" y="5377"/>
                </a:cubicBezTo>
                <a:cubicBezTo>
                  <a:pt x="1975" y="5374"/>
                  <a:pt x="1961" y="5365"/>
                  <a:pt x="1954" y="5366"/>
                </a:cubicBezTo>
                <a:close/>
                <a:moveTo>
                  <a:pt x="2245" y="5317"/>
                </a:moveTo>
                <a:cubicBezTo>
                  <a:pt x="2224" y="5321"/>
                  <a:pt x="2208" y="5328"/>
                  <a:pt x="2187" y="5328"/>
                </a:cubicBezTo>
                <a:cubicBezTo>
                  <a:pt x="2167" y="5328"/>
                  <a:pt x="2150" y="5321"/>
                  <a:pt x="2130" y="5321"/>
                </a:cubicBezTo>
                <a:cubicBezTo>
                  <a:pt x="2121" y="5321"/>
                  <a:pt x="2113" y="5328"/>
                  <a:pt x="2109" y="5331"/>
                </a:cubicBezTo>
                <a:cubicBezTo>
                  <a:pt x="2105" y="5335"/>
                  <a:pt x="2113" y="5349"/>
                  <a:pt x="2117" y="5352"/>
                </a:cubicBezTo>
                <a:cubicBezTo>
                  <a:pt x="2158" y="5359"/>
                  <a:pt x="2200" y="5377"/>
                  <a:pt x="2245" y="5373"/>
                </a:cubicBezTo>
                <a:cubicBezTo>
                  <a:pt x="2249" y="5366"/>
                  <a:pt x="2253" y="5359"/>
                  <a:pt x="2253" y="5356"/>
                </a:cubicBezTo>
                <a:cubicBezTo>
                  <a:pt x="2249" y="5342"/>
                  <a:pt x="2245" y="5331"/>
                  <a:pt x="2245" y="5317"/>
                </a:cubicBezTo>
                <a:close/>
                <a:moveTo>
                  <a:pt x="1812" y="5317"/>
                </a:moveTo>
                <a:cubicBezTo>
                  <a:pt x="1779" y="5366"/>
                  <a:pt x="1750" y="5409"/>
                  <a:pt x="1718" y="5458"/>
                </a:cubicBezTo>
                <a:cubicBezTo>
                  <a:pt x="1697" y="5458"/>
                  <a:pt x="1680" y="5458"/>
                  <a:pt x="1664" y="5451"/>
                </a:cubicBezTo>
                <a:cubicBezTo>
                  <a:pt x="1656" y="5447"/>
                  <a:pt x="1647" y="5437"/>
                  <a:pt x="1647" y="5426"/>
                </a:cubicBezTo>
                <a:cubicBezTo>
                  <a:pt x="1647" y="5419"/>
                  <a:pt x="1656" y="5409"/>
                  <a:pt x="1660" y="5409"/>
                </a:cubicBezTo>
                <a:cubicBezTo>
                  <a:pt x="1676" y="5402"/>
                  <a:pt x="1697" y="5402"/>
                  <a:pt x="1713" y="5395"/>
                </a:cubicBezTo>
                <a:cubicBezTo>
                  <a:pt x="1730" y="5387"/>
                  <a:pt x="1738" y="5373"/>
                  <a:pt x="1730" y="5352"/>
                </a:cubicBezTo>
                <a:cubicBezTo>
                  <a:pt x="1726" y="5345"/>
                  <a:pt x="1722" y="5338"/>
                  <a:pt x="1713" y="5321"/>
                </a:cubicBezTo>
                <a:cubicBezTo>
                  <a:pt x="1750" y="5345"/>
                  <a:pt x="1775" y="5321"/>
                  <a:pt x="1812" y="5317"/>
                </a:cubicBezTo>
                <a:close/>
                <a:moveTo>
                  <a:pt x="2063" y="5227"/>
                </a:moveTo>
                <a:cubicBezTo>
                  <a:pt x="2059" y="5227"/>
                  <a:pt x="2053" y="5228"/>
                  <a:pt x="2047" y="5229"/>
                </a:cubicBezTo>
                <a:cubicBezTo>
                  <a:pt x="2027" y="5233"/>
                  <a:pt x="2010" y="5240"/>
                  <a:pt x="2006" y="5258"/>
                </a:cubicBezTo>
                <a:cubicBezTo>
                  <a:pt x="1998" y="5279"/>
                  <a:pt x="1994" y="5300"/>
                  <a:pt x="1989" y="5317"/>
                </a:cubicBezTo>
                <a:cubicBezTo>
                  <a:pt x="1994" y="5321"/>
                  <a:pt x="2002" y="5324"/>
                  <a:pt x="2006" y="5324"/>
                </a:cubicBezTo>
                <a:cubicBezTo>
                  <a:pt x="2014" y="5314"/>
                  <a:pt x="2018" y="5303"/>
                  <a:pt x="2031" y="5296"/>
                </a:cubicBezTo>
                <a:cubicBezTo>
                  <a:pt x="2043" y="5289"/>
                  <a:pt x="2059" y="5289"/>
                  <a:pt x="2076" y="5286"/>
                </a:cubicBezTo>
                <a:cubicBezTo>
                  <a:pt x="2092" y="5279"/>
                  <a:pt x="2097" y="5261"/>
                  <a:pt x="2092" y="5247"/>
                </a:cubicBezTo>
                <a:cubicBezTo>
                  <a:pt x="2088" y="5238"/>
                  <a:pt x="2083" y="5232"/>
                  <a:pt x="2076" y="5229"/>
                </a:cubicBezTo>
                <a:cubicBezTo>
                  <a:pt x="2072" y="5227"/>
                  <a:pt x="2068" y="5227"/>
                  <a:pt x="2063" y="5227"/>
                </a:cubicBezTo>
                <a:close/>
                <a:moveTo>
                  <a:pt x="2673" y="5191"/>
                </a:moveTo>
                <a:cubicBezTo>
                  <a:pt x="2616" y="5198"/>
                  <a:pt x="2603" y="5240"/>
                  <a:pt x="2570" y="5275"/>
                </a:cubicBezTo>
                <a:cubicBezTo>
                  <a:pt x="2591" y="5279"/>
                  <a:pt x="2612" y="5289"/>
                  <a:pt x="2620" y="5286"/>
                </a:cubicBezTo>
                <a:cubicBezTo>
                  <a:pt x="2649" y="5261"/>
                  <a:pt x="2690" y="5240"/>
                  <a:pt x="2673" y="5191"/>
                </a:cubicBezTo>
                <a:close/>
                <a:moveTo>
                  <a:pt x="1833" y="5173"/>
                </a:moveTo>
                <a:cubicBezTo>
                  <a:pt x="1845" y="5205"/>
                  <a:pt x="1878" y="5173"/>
                  <a:pt x="1899" y="5187"/>
                </a:cubicBezTo>
                <a:cubicBezTo>
                  <a:pt x="1911" y="5226"/>
                  <a:pt x="1882" y="5243"/>
                  <a:pt x="1825" y="5268"/>
                </a:cubicBezTo>
                <a:cubicBezTo>
                  <a:pt x="1849" y="5229"/>
                  <a:pt x="1833" y="5208"/>
                  <a:pt x="1804" y="5198"/>
                </a:cubicBezTo>
                <a:cubicBezTo>
                  <a:pt x="1812" y="5191"/>
                  <a:pt x="1825" y="5180"/>
                  <a:pt x="1833" y="5173"/>
                </a:cubicBezTo>
                <a:close/>
                <a:moveTo>
                  <a:pt x="1833" y="5170"/>
                </a:moveTo>
                <a:lnTo>
                  <a:pt x="1837" y="5170"/>
                </a:lnTo>
                <a:cubicBezTo>
                  <a:pt x="1837" y="5170"/>
                  <a:pt x="1837" y="5170"/>
                  <a:pt x="1833" y="5173"/>
                </a:cubicBezTo>
                <a:cubicBezTo>
                  <a:pt x="1837" y="5170"/>
                  <a:pt x="1837" y="5170"/>
                  <a:pt x="1833" y="5170"/>
                </a:cubicBezTo>
                <a:close/>
                <a:moveTo>
                  <a:pt x="2430" y="5165"/>
                </a:moveTo>
                <a:cubicBezTo>
                  <a:pt x="2425" y="5166"/>
                  <a:pt x="2416" y="5171"/>
                  <a:pt x="2397" y="5173"/>
                </a:cubicBezTo>
                <a:cubicBezTo>
                  <a:pt x="2410" y="5180"/>
                  <a:pt x="2418" y="5187"/>
                  <a:pt x="2426" y="5191"/>
                </a:cubicBezTo>
                <a:cubicBezTo>
                  <a:pt x="2430" y="5191"/>
                  <a:pt x="2443" y="5187"/>
                  <a:pt x="2443" y="5184"/>
                </a:cubicBezTo>
                <a:cubicBezTo>
                  <a:pt x="2443" y="5180"/>
                  <a:pt x="2439" y="5170"/>
                  <a:pt x="2434" y="5166"/>
                </a:cubicBezTo>
                <a:cubicBezTo>
                  <a:pt x="2433" y="5165"/>
                  <a:pt x="2432" y="5165"/>
                  <a:pt x="2430" y="5165"/>
                </a:cubicBezTo>
                <a:close/>
                <a:moveTo>
                  <a:pt x="2130" y="5162"/>
                </a:moveTo>
                <a:cubicBezTo>
                  <a:pt x="2130" y="5162"/>
                  <a:pt x="2130" y="5162"/>
                  <a:pt x="2130" y="5163"/>
                </a:cubicBezTo>
                <a:cubicBezTo>
                  <a:pt x="2121" y="5166"/>
                  <a:pt x="2117" y="5170"/>
                  <a:pt x="2113" y="5177"/>
                </a:cubicBezTo>
                <a:cubicBezTo>
                  <a:pt x="2117" y="5180"/>
                  <a:pt x="2121" y="5184"/>
                  <a:pt x="2125" y="5187"/>
                </a:cubicBezTo>
                <a:cubicBezTo>
                  <a:pt x="2130" y="5184"/>
                  <a:pt x="2134" y="5177"/>
                  <a:pt x="2138" y="5173"/>
                </a:cubicBezTo>
                <a:cubicBezTo>
                  <a:pt x="2141" y="5170"/>
                  <a:pt x="2132" y="5162"/>
                  <a:pt x="2130" y="5162"/>
                </a:cubicBezTo>
                <a:close/>
                <a:moveTo>
                  <a:pt x="2488" y="5114"/>
                </a:moveTo>
                <a:cubicBezTo>
                  <a:pt x="2484" y="5114"/>
                  <a:pt x="2476" y="5117"/>
                  <a:pt x="2467" y="5121"/>
                </a:cubicBezTo>
                <a:cubicBezTo>
                  <a:pt x="2472" y="5128"/>
                  <a:pt x="2472" y="5135"/>
                  <a:pt x="2480" y="5138"/>
                </a:cubicBezTo>
                <a:cubicBezTo>
                  <a:pt x="2484" y="5142"/>
                  <a:pt x="2496" y="5135"/>
                  <a:pt x="2504" y="5135"/>
                </a:cubicBezTo>
                <a:cubicBezTo>
                  <a:pt x="2496" y="5124"/>
                  <a:pt x="2492" y="5114"/>
                  <a:pt x="2488" y="5114"/>
                </a:cubicBezTo>
                <a:close/>
                <a:moveTo>
                  <a:pt x="1989" y="5089"/>
                </a:moveTo>
                <a:cubicBezTo>
                  <a:pt x="1977" y="5114"/>
                  <a:pt x="1977" y="5114"/>
                  <a:pt x="1891" y="5149"/>
                </a:cubicBezTo>
                <a:cubicBezTo>
                  <a:pt x="1886" y="5149"/>
                  <a:pt x="1882" y="5149"/>
                  <a:pt x="1882" y="5145"/>
                </a:cubicBezTo>
                <a:cubicBezTo>
                  <a:pt x="1874" y="5138"/>
                  <a:pt x="1866" y="5131"/>
                  <a:pt x="1862" y="5121"/>
                </a:cubicBezTo>
                <a:cubicBezTo>
                  <a:pt x="1870" y="5117"/>
                  <a:pt x="1882" y="5110"/>
                  <a:pt x="1891" y="5107"/>
                </a:cubicBezTo>
                <a:lnTo>
                  <a:pt x="1989" y="5089"/>
                </a:lnTo>
                <a:close/>
                <a:moveTo>
                  <a:pt x="2181" y="5027"/>
                </a:moveTo>
                <a:cubicBezTo>
                  <a:pt x="2166" y="5027"/>
                  <a:pt x="2156" y="5038"/>
                  <a:pt x="2146" y="5047"/>
                </a:cubicBezTo>
                <a:cubicBezTo>
                  <a:pt x="2158" y="5057"/>
                  <a:pt x="2175" y="5064"/>
                  <a:pt x="2195" y="5061"/>
                </a:cubicBezTo>
                <a:cubicBezTo>
                  <a:pt x="2204" y="5057"/>
                  <a:pt x="2212" y="5050"/>
                  <a:pt x="2212" y="5043"/>
                </a:cubicBezTo>
                <a:cubicBezTo>
                  <a:pt x="2208" y="5040"/>
                  <a:pt x="2200" y="5033"/>
                  <a:pt x="2191" y="5029"/>
                </a:cubicBezTo>
                <a:cubicBezTo>
                  <a:pt x="2187" y="5028"/>
                  <a:pt x="2184" y="5027"/>
                  <a:pt x="2181" y="5027"/>
                </a:cubicBezTo>
                <a:close/>
                <a:moveTo>
                  <a:pt x="3028" y="5015"/>
                </a:moveTo>
                <a:cubicBezTo>
                  <a:pt x="3020" y="5015"/>
                  <a:pt x="3011" y="5022"/>
                  <a:pt x="2999" y="5026"/>
                </a:cubicBezTo>
                <a:cubicBezTo>
                  <a:pt x="3007" y="5036"/>
                  <a:pt x="3015" y="5047"/>
                  <a:pt x="3015" y="5047"/>
                </a:cubicBezTo>
                <a:cubicBezTo>
                  <a:pt x="3024" y="5043"/>
                  <a:pt x="3036" y="5036"/>
                  <a:pt x="3044" y="5033"/>
                </a:cubicBezTo>
                <a:cubicBezTo>
                  <a:pt x="3040" y="5026"/>
                  <a:pt x="3036" y="5015"/>
                  <a:pt x="3028" y="5015"/>
                </a:cubicBezTo>
                <a:close/>
                <a:moveTo>
                  <a:pt x="2047" y="5005"/>
                </a:moveTo>
                <a:cubicBezTo>
                  <a:pt x="2047" y="5008"/>
                  <a:pt x="2051" y="5015"/>
                  <a:pt x="2051" y="5019"/>
                </a:cubicBezTo>
                <a:cubicBezTo>
                  <a:pt x="2047" y="5022"/>
                  <a:pt x="2039" y="5029"/>
                  <a:pt x="2035" y="5029"/>
                </a:cubicBezTo>
                <a:cubicBezTo>
                  <a:pt x="2027" y="5029"/>
                  <a:pt x="2022" y="5022"/>
                  <a:pt x="2006" y="5015"/>
                </a:cubicBezTo>
                <a:cubicBezTo>
                  <a:pt x="2031" y="5008"/>
                  <a:pt x="2039" y="5008"/>
                  <a:pt x="2047" y="5005"/>
                </a:cubicBezTo>
                <a:close/>
                <a:moveTo>
                  <a:pt x="2657" y="4970"/>
                </a:moveTo>
                <a:cubicBezTo>
                  <a:pt x="2653" y="4973"/>
                  <a:pt x="2645" y="4980"/>
                  <a:pt x="2640" y="4984"/>
                </a:cubicBezTo>
                <a:cubicBezTo>
                  <a:pt x="2640" y="4987"/>
                  <a:pt x="2645" y="4994"/>
                  <a:pt x="2653" y="5012"/>
                </a:cubicBezTo>
                <a:cubicBezTo>
                  <a:pt x="2665" y="5001"/>
                  <a:pt x="2678" y="4998"/>
                  <a:pt x="2673" y="4991"/>
                </a:cubicBezTo>
                <a:cubicBezTo>
                  <a:pt x="2673" y="4984"/>
                  <a:pt x="2665" y="4977"/>
                  <a:pt x="2657" y="4970"/>
                </a:cubicBezTo>
                <a:close/>
                <a:moveTo>
                  <a:pt x="2261" y="4952"/>
                </a:moveTo>
                <a:cubicBezTo>
                  <a:pt x="2257" y="4955"/>
                  <a:pt x="2253" y="4959"/>
                  <a:pt x="2249" y="4963"/>
                </a:cubicBezTo>
                <a:cubicBezTo>
                  <a:pt x="2249" y="4970"/>
                  <a:pt x="2253" y="4977"/>
                  <a:pt x="2253" y="4991"/>
                </a:cubicBezTo>
                <a:cubicBezTo>
                  <a:pt x="2261" y="4977"/>
                  <a:pt x="2266" y="4970"/>
                  <a:pt x="2266" y="4963"/>
                </a:cubicBezTo>
                <a:cubicBezTo>
                  <a:pt x="2270" y="4959"/>
                  <a:pt x="2266" y="4955"/>
                  <a:pt x="2261" y="4952"/>
                </a:cubicBezTo>
                <a:close/>
                <a:moveTo>
                  <a:pt x="2535" y="4947"/>
                </a:moveTo>
                <a:cubicBezTo>
                  <a:pt x="2529" y="4947"/>
                  <a:pt x="2523" y="4948"/>
                  <a:pt x="2517" y="4948"/>
                </a:cubicBezTo>
                <a:cubicBezTo>
                  <a:pt x="2509" y="4970"/>
                  <a:pt x="2509" y="4991"/>
                  <a:pt x="2533" y="4998"/>
                </a:cubicBezTo>
                <a:cubicBezTo>
                  <a:pt x="2554" y="5005"/>
                  <a:pt x="2575" y="4994"/>
                  <a:pt x="2579" y="4970"/>
                </a:cubicBezTo>
                <a:cubicBezTo>
                  <a:pt x="2569" y="4954"/>
                  <a:pt x="2553" y="4948"/>
                  <a:pt x="2535" y="4947"/>
                </a:cubicBezTo>
                <a:close/>
                <a:moveTo>
                  <a:pt x="2480" y="4912"/>
                </a:moveTo>
                <a:cubicBezTo>
                  <a:pt x="2474" y="4913"/>
                  <a:pt x="2466" y="4918"/>
                  <a:pt x="2463" y="4920"/>
                </a:cubicBezTo>
                <a:cubicBezTo>
                  <a:pt x="2459" y="4927"/>
                  <a:pt x="2459" y="4941"/>
                  <a:pt x="2455" y="4963"/>
                </a:cubicBezTo>
                <a:cubicBezTo>
                  <a:pt x="2476" y="4945"/>
                  <a:pt x="2488" y="4938"/>
                  <a:pt x="2496" y="4931"/>
                </a:cubicBezTo>
                <a:cubicBezTo>
                  <a:pt x="2500" y="4927"/>
                  <a:pt x="2492" y="4913"/>
                  <a:pt x="2484" y="4913"/>
                </a:cubicBezTo>
                <a:cubicBezTo>
                  <a:pt x="2483" y="4912"/>
                  <a:pt x="2481" y="4912"/>
                  <a:pt x="2480" y="4912"/>
                </a:cubicBezTo>
                <a:close/>
                <a:moveTo>
                  <a:pt x="2434" y="4780"/>
                </a:moveTo>
                <a:cubicBezTo>
                  <a:pt x="2401" y="4780"/>
                  <a:pt x="2385" y="4794"/>
                  <a:pt x="2385" y="4819"/>
                </a:cubicBezTo>
                <a:cubicBezTo>
                  <a:pt x="2385" y="4836"/>
                  <a:pt x="2389" y="4850"/>
                  <a:pt x="2414" y="4857"/>
                </a:cubicBezTo>
                <a:cubicBezTo>
                  <a:pt x="2434" y="4861"/>
                  <a:pt x="2455" y="4864"/>
                  <a:pt x="2488" y="4868"/>
                </a:cubicBezTo>
                <a:cubicBezTo>
                  <a:pt x="2467" y="4833"/>
                  <a:pt x="2463" y="4801"/>
                  <a:pt x="2434" y="4780"/>
                </a:cubicBezTo>
                <a:close/>
                <a:moveTo>
                  <a:pt x="2892" y="4755"/>
                </a:moveTo>
                <a:cubicBezTo>
                  <a:pt x="2884" y="4769"/>
                  <a:pt x="2871" y="4780"/>
                  <a:pt x="2867" y="4794"/>
                </a:cubicBezTo>
                <a:cubicBezTo>
                  <a:pt x="2863" y="4801"/>
                  <a:pt x="2875" y="4815"/>
                  <a:pt x="2884" y="4819"/>
                </a:cubicBezTo>
                <a:cubicBezTo>
                  <a:pt x="2896" y="4826"/>
                  <a:pt x="2908" y="4819"/>
                  <a:pt x="2912" y="4808"/>
                </a:cubicBezTo>
                <a:cubicBezTo>
                  <a:pt x="2933" y="4780"/>
                  <a:pt x="2929" y="4769"/>
                  <a:pt x="2892" y="4755"/>
                </a:cubicBezTo>
                <a:close/>
                <a:moveTo>
                  <a:pt x="3182" y="4755"/>
                </a:moveTo>
                <a:cubicBezTo>
                  <a:pt x="3177" y="4754"/>
                  <a:pt x="3166" y="4763"/>
                  <a:pt x="3151" y="4769"/>
                </a:cubicBezTo>
                <a:cubicBezTo>
                  <a:pt x="3160" y="4783"/>
                  <a:pt x="3168" y="4790"/>
                  <a:pt x="3176" y="4794"/>
                </a:cubicBezTo>
                <a:cubicBezTo>
                  <a:pt x="3188" y="4801"/>
                  <a:pt x="3201" y="4790"/>
                  <a:pt x="3201" y="4780"/>
                </a:cubicBezTo>
                <a:cubicBezTo>
                  <a:pt x="3201" y="4773"/>
                  <a:pt x="3193" y="4759"/>
                  <a:pt x="3184" y="4755"/>
                </a:cubicBezTo>
                <a:cubicBezTo>
                  <a:pt x="3184" y="4755"/>
                  <a:pt x="3183" y="4755"/>
                  <a:pt x="3182" y="4755"/>
                </a:cubicBezTo>
                <a:close/>
                <a:moveTo>
                  <a:pt x="2867" y="4724"/>
                </a:moveTo>
                <a:cubicBezTo>
                  <a:pt x="2867" y="4724"/>
                  <a:pt x="2855" y="4724"/>
                  <a:pt x="2851" y="4727"/>
                </a:cubicBezTo>
                <a:cubicBezTo>
                  <a:pt x="2846" y="4731"/>
                  <a:pt x="2851" y="4738"/>
                  <a:pt x="2851" y="4741"/>
                </a:cubicBezTo>
                <a:cubicBezTo>
                  <a:pt x="2863" y="4745"/>
                  <a:pt x="2875" y="4748"/>
                  <a:pt x="2888" y="4752"/>
                </a:cubicBezTo>
                <a:cubicBezTo>
                  <a:pt x="2884" y="4741"/>
                  <a:pt x="2875" y="4731"/>
                  <a:pt x="2867" y="4724"/>
                </a:cubicBezTo>
                <a:close/>
                <a:moveTo>
                  <a:pt x="3283" y="4657"/>
                </a:moveTo>
                <a:cubicBezTo>
                  <a:pt x="3279" y="4664"/>
                  <a:pt x="3271" y="4675"/>
                  <a:pt x="3271" y="4682"/>
                </a:cubicBezTo>
                <a:cubicBezTo>
                  <a:pt x="3263" y="4696"/>
                  <a:pt x="3275" y="4703"/>
                  <a:pt x="3287" y="4703"/>
                </a:cubicBezTo>
                <a:cubicBezTo>
                  <a:pt x="3296" y="4703"/>
                  <a:pt x="3304" y="4696"/>
                  <a:pt x="3308" y="4692"/>
                </a:cubicBezTo>
                <a:cubicBezTo>
                  <a:pt x="3312" y="4675"/>
                  <a:pt x="3312" y="4660"/>
                  <a:pt x="3283" y="4657"/>
                </a:cubicBezTo>
                <a:close/>
                <a:moveTo>
                  <a:pt x="2815" y="4633"/>
                </a:moveTo>
                <a:lnTo>
                  <a:pt x="2801" y="4636"/>
                </a:lnTo>
                <a:lnTo>
                  <a:pt x="2796" y="4641"/>
                </a:lnTo>
                <a:lnTo>
                  <a:pt x="2814" y="4634"/>
                </a:lnTo>
                <a:lnTo>
                  <a:pt x="2815" y="4633"/>
                </a:lnTo>
                <a:close/>
                <a:moveTo>
                  <a:pt x="3069" y="4590"/>
                </a:moveTo>
                <a:cubicBezTo>
                  <a:pt x="3028" y="4618"/>
                  <a:pt x="3020" y="4646"/>
                  <a:pt x="3011" y="4678"/>
                </a:cubicBezTo>
                <a:cubicBezTo>
                  <a:pt x="3007" y="4689"/>
                  <a:pt x="3032" y="4703"/>
                  <a:pt x="3044" y="4699"/>
                </a:cubicBezTo>
                <a:cubicBezTo>
                  <a:pt x="3073" y="4692"/>
                  <a:pt x="3106" y="4657"/>
                  <a:pt x="3098" y="4632"/>
                </a:cubicBezTo>
                <a:cubicBezTo>
                  <a:pt x="3094" y="4618"/>
                  <a:pt x="3081" y="4608"/>
                  <a:pt x="3069" y="4590"/>
                </a:cubicBezTo>
                <a:close/>
                <a:moveTo>
                  <a:pt x="3297" y="4545"/>
                </a:moveTo>
                <a:cubicBezTo>
                  <a:pt x="3293" y="4546"/>
                  <a:pt x="3288" y="4548"/>
                  <a:pt x="3283" y="4552"/>
                </a:cubicBezTo>
                <a:cubicBezTo>
                  <a:pt x="3275" y="4559"/>
                  <a:pt x="3271" y="4569"/>
                  <a:pt x="3250" y="4594"/>
                </a:cubicBezTo>
                <a:cubicBezTo>
                  <a:pt x="3283" y="4590"/>
                  <a:pt x="3296" y="4590"/>
                  <a:pt x="3308" y="4583"/>
                </a:cubicBezTo>
                <a:cubicBezTo>
                  <a:pt x="3320" y="4576"/>
                  <a:pt x="3324" y="4566"/>
                  <a:pt x="3316" y="4555"/>
                </a:cubicBezTo>
                <a:cubicBezTo>
                  <a:pt x="3312" y="4550"/>
                  <a:pt x="3307" y="4546"/>
                  <a:pt x="3301" y="4545"/>
                </a:cubicBezTo>
                <a:cubicBezTo>
                  <a:pt x="3300" y="4545"/>
                  <a:pt x="3298" y="4545"/>
                  <a:pt x="3297" y="4545"/>
                </a:cubicBezTo>
                <a:close/>
                <a:moveTo>
                  <a:pt x="2468" y="4514"/>
                </a:moveTo>
                <a:cubicBezTo>
                  <a:pt x="2477" y="4514"/>
                  <a:pt x="2484" y="4517"/>
                  <a:pt x="2488" y="4523"/>
                </a:cubicBezTo>
                <a:cubicBezTo>
                  <a:pt x="2500" y="4541"/>
                  <a:pt x="2488" y="4555"/>
                  <a:pt x="2472" y="4566"/>
                </a:cubicBezTo>
                <a:cubicBezTo>
                  <a:pt x="2426" y="4594"/>
                  <a:pt x="2397" y="4632"/>
                  <a:pt x="2369" y="4671"/>
                </a:cubicBezTo>
                <a:cubicBezTo>
                  <a:pt x="2340" y="4717"/>
                  <a:pt x="2286" y="4738"/>
                  <a:pt x="2253" y="4780"/>
                </a:cubicBezTo>
                <a:cubicBezTo>
                  <a:pt x="2241" y="4794"/>
                  <a:pt x="2233" y="4815"/>
                  <a:pt x="2220" y="4829"/>
                </a:cubicBezTo>
                <a:cubicBezTo>
                  <a:pt x="2208" y="4843"/>
                  <a:pt x="2200" y="4861"/>
                  <a:pt x="2183" y="4864"/>
                </a:cubicBezTo>
                <a:cubicBezTo>
                  <a:pt x="2158" y="4871"/>
                  <a:pt x="2150" y="4889"/>
                  <a:pt x="2142" y="4906"/>
                </a:cubicBezTo>
                <a:cubicBezTo>
                  <a:pt x="2134" y="4924"/>
                  <a:pt x="2138" y="4945"/>
                  <a:pt x="2109" y="4952"/>
                </a:cubicBezTo>
                <a:cubicBezTo>
                  <a:pt x="2092" y="4931"/>
                  <a:pt x="2109" y="4913"/>
                  <a:pt x="2109" y="4896"/>
                </a:cubicBezTo>
                <a:cubicBezTo>
                  <a:pt x="2109" y="4887"/>
                  <a:pt x="2106" y="4882"/>
                  <a:pt x="2101" y="4878"/>
                </a:cubicBezTo>
                <a:lnTo>
                  <a:pt x="2083" y="4872"/>
                </a:lnTo>
                <a:lnTo>
                  <a:pt x="2080" y="4871"/>
                </a:lnTo>
                <a:cubicBezTo>
                  <a:pt x="2080" y="4840"/>
                  <a:pt x="2084" y="4808"/>
                  <a:pt x="2130" y="4762"/>
                </a:cubicBezTo>
                <a:cubicBezTo>
                  <a:pt x="2105" y="4815"/>
                  <a:pt x="2138" y="4819"/>
                  <a:pt x="2163" y="4829"/>
                </a:cubicBezTo>
                <a:cubicBezTo>
                  <a:pt x="2191" y="4822"/>
                  <a:pt x="2204" y="4804"/>
                  <a:pt x="2204" y="4780"/>
                </a:cubicBezTo>
                <a:cubicBezTo>
                  <a:pt x="2191" y="4773"/>
                  <a:pt x="2175" y="4762"/>
                  <a:pt x="2158" y="4752"/>
                </a:cubicBezTo>
                <a:cubicBezTo>
                  <a:pt x="2171" y="4734"/>
                  <a:pt x="2183" y="4724"/>
                  <a:pt x="2195" y="4710"/>
                </a:cubicBezTo>
                <a:cubicBezTo>
                  <a:pt x="2208" y="4696"/>
                  <a:pt x="2220" y="4682"/>
                  <a:pt x="2241" y="4660"/>
                </a:cubicBezTo>
                <a:cubicBezTo>
                  <a:pt x="2261" y="4713"/>
                  <a:pt x="2298" y="4692"/>
                  <a:pt x="2319" y="4682"/>
                </a:cubicBezTo>
                <a:cubicBezTo>
                  <a:pt x="2352" y="4660"/>
                  <a:pt x="2389" y="4632"/>
                  <a:pt x="2389" y="4590"/>
                </a:cubicBezTo>
                <a:cubicBezTo>
                  <a:pt x="2389" y="4559"/>
                  <a:pt x="2410" y="4548"/>
                  <a:pt x="2430" y="4531"/>
                </a:cubicBezTo>
                <a:cubicBezTo>
                  <a:pt x="2441" y="4520"/>
                  <a:pt x="2453" y="4515"/>
                  <a:pt x="2464" y="4514"/>
                </a:cubicBezTo>
                <a:cubicBezTo>
                  <a:pt x="2465" y="4514"/>
                  <a:pt x="2466" y="4514"/>
                  <a:pt x="2468" y="4514"/>
                </a:cubicBezTo>
                <a:close/>
                <a:moveTo>
                  <a:pt x="3167" y="4511"/>
                </a:moveTo>
                <a:cubicBezTo>
                  <a:pt x="3155" y="4511"/>
                  <a:pt x="3146" y="4522"/>
                  <a:pt x="3143" y="4531"/>
                </a:cubicBezTo>
                <a:cubicBezTo>
                  <a:pt x="3139" y="4541"/>
                  <a:pt x="3147" y="4552"/>
                  <a:pt x="3151" y="4566"/>
                </a:cubicBezTo>
                <a:cubicBezTo>
                  <a:pt x="3168" y="4559"/>
                  <a:pt x="3180" y="4555"/>
                  <a:pt x="3184" y="4548"/>
                </a:cubicBezTo>
                <a:cubicBezTo>
                  <a:pt x="3188" y="4538"/>
                  <a:pt x="3197" y="4520"/>
                  <a:pt x="3176" y="4513"/>
                </a:cubicBezTo>
                <a:cubicBezTo>
                  <a:pt x="3173" y="4512"/>
                  <a:pt x="3170" y="4511"/>
                  <a:pt x="3167" y="4511"/>
                </a:cubicBezTo>
                <a:close/>
                <a:moveTo>
                  <a:pt x="2558" y="4432"/>
                </a:moveTo>
                <a:cubicBezTo>
                  <a:pt x="2554" y="4436"/>
                  <a:pt x="2546" y="4443"/>
                  <a:pt x="2537" y="4446"/>
                </a:cubicBezTo>
                <a:lnTo>
                  <a:pt x="2533" y="4446"/>
                </a:lnTo>
                <a:lnTo>
                  <a:pt x="2558" y="4432"/>
                </a:lnTo>
                <a:close/>
                <a:moveTo>
                  <a:pt x="2472" y="4408"/>
                </a:moveTo>
                <a:lnTo>
                  <a:pt x="2465" y="4431"/>
                </a:lnTo>
                <a:lnTo>
                  <a:pt x="2533" y="4446"/>
                </a:lnTo>
                <a:cubicBezTo>
                  <a:pt x="2529" y="4464"/>
                  <a:pt x="2517" y="4478"/>
                  <a:pt x="2488" y="4485"/>
                </a:cubicBezTo>
                <a:cubicBezTo>
                  <a:pt x="2483" y="4474"/>
                  <a:pt x="2476" y="4468"/>
                  <a:pt x="2467" y="4463"/>
                </a:cubicBezTo>
                <a:lnTo>
                  <a:pt x="2452" y="4459"/>
                </a:lnTo>
                <a:lnTo>
                  <a:pt x="2430" y="4488"/>
                </a:lnTo>
                <a:lnTo>
                  <a:pt x="2427" y="4455"/>
                </a:lnTo>
                <a:lnTo>
                  <a:pt x="2373" y="4450"/>
                </a:lnTo>
                <a:cubicBezTo>
                  <a:pt x="2373" y="4432"/>
                  <a:pt x="2377" y="4422"/>
                  <a:pt x="2377" y="4411"/>
                </a:cubicBezTo>
                <a:lnTo>
                  <a:pt x="2438" y="4425"/>
                </a:lnTo>
                <a:lnTo>
                  <a:pt x="2472" y="4408"/>
                </a:lnTo>
                <a:close/>
                <a:moveTo>
                  <a:pt x="3658" y="4386"/>
                </a:moveTo>
                <a:cubicBezTo>
                  <a:pt x="3656" y="4385"/>
                  <a:pt x="3655" y="4386"/>
                  <a:pt x="3654" y="4387"/>
                </a:cubicBezTo>
                <a:cubicBezTo>
                  <a:pt x="3646" y="4390"/>
                  <a:pt x="3638" y="4394"/>
                  <a:pt x="3633" y="4401"/>
                </a:cubicBezTo>
                <a:cubicBezTo>
                  <a:pt x="3629" y="4404"/>
                  <a:pt x="3633" y="4411"/>
                  <a:pt x="3633" y="4415"/>
                </a:cubicBezTo>
                <a:cubicBezTo>
                  <a:pt x="3638" y="4418"/>
                  <a:pt x="3646" y="4418"/>
                  <a:pt x="3650" y="4418"/>
                </a:cubicBezTo>
                <a:cubicBezTo>
                  <a:pt x="3658" y="4411"/>
                  <a:pt x="3666" y="4404"/>
                  <a:pt x="3679" y="4394"/>
                </a:cubicBezTo>
                <a:cubicBezTo>
                  <a:pt x="3670" y="4391"/>
                  <a:pt x="3663" y="4386"/>
                  <a:pt x="3658" y="4386"/>
                </a:cubicBezTo>
                <a:close/>
                <a:moveTo>
                  <a:pt x="2537" y="4369"/>
                </a:moveTo>
                <a:cubicBezTo>
                  <a:pt x="2537" y="4369"/>
                  <a:pt x="2550" y="4376"/>
                  <a:pt x="2550" y="4376"/>
                </a:cubicBezTo>
                <a:cubicBezTo>
                  <a:pt x="2546" y="4383"/>
                  <a:pt x="2542" y="4394"/>
                  <a:pt x="2537" y="4401"/>
                </a:cubicBezTo>
                <a:cubicBezTo>
                  <a:pt x="2529" y="4394"/>
                  <a:pt x="2525" y="4390"/>
                  <a:pt x="2521" y="4390"/>
                </a:cubicBezTo>
                <a:cubicBezTo>
                  <a:pt x="2525" y="4383"/>
                  <a:pt x="2533" y="4376"/>
                  <a:pt x="2537" y="4369"/>
                </a:cubicBezTo>
                <a:close/>
                <a:moveTo>
                  <a:pt x="3489" y="4355"/>
                </a:moveTo>
                <a:cubicBezTo>
                  <a:pt x="3485" y="4362"/>
                  <a:pt x="3481" y="4365"/>
                  <a:pt x="3477" y="4372"/>
                </a:cubicBezTo>
                <a:cubicBezTo>
                  <a:pt x="3477" y="4379"/>
                  <a:pt x="3489" y="4383"/>
                  <a:pt x="3493" y="4387"/>
                </a:cubicBezTo>
                <a:cubicBezTo>
                  <a:pt x="3497" y="4379"/>
                  <a:pt x="3506" y="4376"/>
                  <a:pt x="3510" y="4369"/>
                </a:cubicBezTo>
                <a:cubicBezTo>
                  <a:pt x="3502" y="4365"/>
                  <a:pt x="3497" y="4362"/>
                  <a:pt x="3489" y="4355"/>
                </a:cubicBezTo>
                <a:close/>
                <a:moveTo>
                  <a:pt x="1598" y="4337"/>
                </a:moveTo>
                <a:cubicBezTo>
                  <a:pt x="1602" y="4337"/>
                  <a:pt x="1610" y="4341"/>
                  <a:pt x="1615" y="4344"/>
                </a:cubicBezTo>
                <a:cubicBezTo>
                  <a:pt x="1623" y="4362"/>
                  <a:pt x="1631" y="4383"/>
                  <a:pt x="1635" y="4401"/>
                </a:cubicBezTo>
                <a:cubicBezTo>
                  <a:pt x="1627" y="4404"/>
                  <a:pt x="1623" y="4408"/>
                  <a:pt x="1623" y="4408"/>
                </a:cubicBezTo>
                <a:cubicBezTo>
                  <a:pt x="1586" y="4394"/>
                  <a:pt x="1573" y="4365"/>
                  <a:pt x="1590" y="4341"/>
                </a:cubicBezTo>
                <a:cubicBezTo>
                  <a:pt x="1590" y="4337"/>
                  <a:pt x="1594" y="4337"/>
                  <a:pt x="1598" y="4337"/>
                </a:cubicBezTo>
                <a:close/>
                <a:moveTo>
                  <a:pt x="3590" y="4287"/>
                </a:moveTo>
                <a:cubicBezTo>
                  <a:pt x="3567" y="4287"/>
                  <a:pt x="3550" y="4294"/>
                  <a:pt x="3543" y="4309"/>
                </a:cubicBezTo>
                <a:cubicBezTo>
                  <a:pt x="3539" y="4316"/>
                  <a:pt x="3539" y="4330"/>
                  <a:pt x="3543" y="4337"/>
                </a:cubicBezTo>
                <a:lnTo>
                  <a:pt x="3555" y="4341"/>
                </a:lnTo>
                <a:lnTo>
                  <a:pt x="3576" y="4295"/>
                </a:lnTo>
                <a:lnTo>
                  <a:pt x="3577" y="4339"/>
                </a:lnTo>
                <a:lnTo>
                  <a:pt x="3584" y="4337"/>
                </a:lnTo>
                <a:cubicBezTo>
                  <a:pt x="3588" y="4334"/>
                  <a:pt x="3592" y="4330"/>
                  <a:pt x="3596" y="4323"/>
                </a:cubicBezTo>
                <a:cubicBezTo>
                  <a:pt x="3600" y="4316"/>
                  <a:pt x="3605" y="4309"/>
                  <a:pt x="3605" y="4302"/>
                </a:cubicBezTo>
                <a:cubicBezTo>
                  <a:pt x="3605" y="4299"/>
                  <a:pt x="3600" y="4292"/>
                  <a:pt x="3600" y="4288"/>
                </a:cubicBezTo>
                <a:cubicBezTo>
                  <a:pt x="3597" y="4288"/>
                  <a:pt x="3593" y="4287"/>
                  <a:pt x="3590" y="4287"/>
                </a:cubicBezTo>
                <a:close/>
                <a:moveTo>
                  <a:pt x="2690" y="4264"/>
                </a:moveTo>
                <a:cubicBezTo>
                  <a:pt x="2682" y="4278"/>
                  <a:pt x="2678" y="4295"/>
                  <a:pt x="2669" y="4299"/>
                </a:cubicBezTo>
                <a:cubicBezTo>
                  <a:pt x="2649" y="4309"/>
                  <a:pt x="2624" y="4309"/>
                  <a:pt x="2599" y="4316"/>
                </a:cubicBezTo>
                <a:cubicBezTo>
                  <a:pt x="2599" y="4281"/>
                  <a:pt x="2599" y="4281"/>
                  <a:pt x="2690" y="4264"/>
                </a:cubicBezTo>
                <a:close/>
                <a:moveTo>
                  <a:pt x="3417" y="4259"/>
                </a:moveTo>
                <a:lnTo>
                  <a:pt x="3404" y="4273"/>
                </a:lnTo>
                <a:lnTo>
                  <a:pt x="3394" y="4280"/>
                </a:lnTo>
                <a:lnTo>
                  <a:pt x="3403" y="4292"/>
                </a:lnTo>
                <a:cubicBezTo>
                  <a:pt x="3409" y="4279"/>
                  <a:pt x="3413" y="4270"/>
                  <a:pt x="3416" y="4261"/>
                </a:cubicBezTo>
                <a:lnTo>
                  <a:pt x="3417" y="4259"/>
                </a:lnTo>
                <a:close/>
                <a:moveTo>
                  <a:pt x="2749" y="4227"/>
                </a:moveTo>
                <a:cubicBezTo>
                  <a:pt x="2750" y="4227"/>
                  <a:pt x="2751" y="4228"/>
                  <a:pt x="2752" y="4228"/>
                </a:cubicBezTo>
                <a:cubicBezTo>
                  <a:pt x="2751" y="4228"/>
                  <a:pt x="2750" y="4228"/>
                  <a:pt x="2749" y="4228"/>
                </a:cubicBezTo>
                <a:lnTo>
                  <a:pt x="2748" y="4227"/>
                </a:lnTo>
                <a:lnTo>
                  <a:pt x="2749" y="4227"/>
                </a:lnTo>
                <a:cubicBezTo>
                  <a:pt x="2749" y="4227"/>
                  <a:pt x="2749" y="4227"/>
                  <a:pt x="2749" y="4227"/>
                </a:cubicBezTo>
                <a:close/>
                <a:moveTo>
                  <a:pt x="1577" y="4225"/>
                </a:moveTo>
                <a:cubicBezTo>
                  <a:pt x="1577" y="4225"/>
                  <a:pt x="1569" y="4225"/>
                  <a:pt x="1569" y="4228"/>
                </a:cubicBezTo>
                <a:cubicBezTo>
                  <a:pt x="1569" y="4232"/>
                  <a:pt x="1569" y="4239"/>
                  <a:pt x="1569" y="4246"/>
                </a:cubicBezTo>
                <a:cubicBezTo>
                  <a:pt x="1573" y="4243"/>
                  <a:pt x="1582" y="4243"/>
                  <a:pt x="1582" y="4239"/>
                </a:cubicBezTo>
                <a:cubicBezTo>
                  <a:pt x="1586" y="4232"/>
                  <a:pt x="1582" y="4228"/>
                  <a:pt x="1577" y="4225"/>
                </a:cubicBezTo>
                <a:close/>
                <a:moveTo>
                  <a:pt x="4062" y="4225"/>
                </a:moveTo>
                <a:cubicBezTo>
                  <a:pt x="4058" y="4225"/>
                  <a:pt x="4050" y="4228"/>
                  <a:pt x="4045" y="4228"/>
                </a:cubicBezTo>
                <a:cubicBezTo>
                  <a:pt x="4045" y="4232"/>
                  <a:pt x="4050" y="4235"/>
                  <a:pt x="4050" y="4235"/>
                </a:cubicBezTo>
                <a:cubicBezTo>
                  <a:pt x="4054" y="4235"/>
                  <a:pt x="4062" y="4232"/>
                  <a:pt x="4066" y="4232"/>
                </a:cubicBezTo>
                <a:cubicBezTo>
                  <a:pt x="4066" y="4228"/>
                  <a:pt x="4062" y="4225"/>
                  <a:pt x="4062" y="4225"/>
                </a:cubicBezTo>
                <a:close/>
                <a:moveTo>
                  <a:pt x="2743" y="4225"/>
                </a:moveTo>
                <a:cubicBezTo>
                  <a:pt x="2746" y="4225"/>
                  <a:pt x="2747" y="4226"/>
                  <a:pt x="2748" y="4227"/>
                </a:cubicBezTo>
                <a:lnTo>
                  <a:pt x="2748" y="4227"/>
                </a:lnTo>
                <a:lnTo>
                  <a:pt x="2748" y="4228"/>
                </a:lnTo>
                <a:cubicBezTo>
                  <a:pt x="2748" y="4228"/>
                  <a:pt x="2748" y="4230"/>
                  <a:pt x="2748" y="4232"/>
                </a:cubicBezTo>
                <a:cubicBezTo>
                  <a:pt x="2743" y="4232"/>
                  <a:pt x="2743" y="4232"/>
                  <a:pt x="2739" y="4232"/>
                </a:cubicBezTo>
                <a:cubicBezTo>
                  <a:pt x="2739" y="4228"/>
                  <a:pt x="2743" y="4225"/>
                  <a:pt x="2743" y="4225"/>
                </a:cubicBezTo>
                <a:close/>
                <a:moveTo>
                  <a:pt x="1322" y="4218"/>
                </a:moveTo>
                <a:cubicBezTo>
                  <a:pt x="1318" y="4218"/>
                  <a:pt x="1310" y="4218"/>
                  <a:pt x="1305" y="4221"/>
                </a:cubicBezTo>
                <a:cubicBezTo>
                  <a:pt x="1281" y="4232"/>
                  <a:pt x="1268" y="4253"/>
                  <a:pt x="1281" y="4264"/>
                </a:cubicBezTo>
                <a:cubicBezTo>
                  <a:pt x="1285" y="4267"/>
                  <a:pt x="1297" y="4271"/>
                  <a:pt x="1301" y="4271"/>
                </a:cubicBezTo>
                <a:cubicBezTo>
                  <a:pt x="1326" y="4271"/>
                  <a:pt x="1347" y="4267"/>
                  <a:pt x="1347" y="4243"/>
                </a:cubicBezTo>
                <a:cubicBezTo>
                  <a:pt x="1351" y="4228"/>
                  <a:pt x="1338" y="4218"/>
                  <a:pt x="1322" y="4218"/>
                </a:cubicBezTo>
                <a:close/>
                <a:moveTo>
                  <a:pt x="3296" y="4113"/>
                </a:moveTo>
                <a:cubicBezTo>
                  <a:pt x="3242" y="4120"/>
                  <a:pt x="3217" y="4155"/>
                  <a:pt x="3238" y="4200"/>
                </a:cubicBezTo>
                <a:cubicBezTo>
                  <a:pt x="3242" y="4207"/>
                  <a:pt x="3242" y="4214"/>
                  <a:pt x="3246" y="4218"/>
                </a:cubicBezTo>
                <a:cubicBezTo>
                  <a:pt x="3230" y="4218"/>
                  <a:pt x="3217" y="4214"/>
                  <a:pt x="3205" y="4211"/>
                </a:cubicBezTo>
                <a:cubicBezTo>
                  <a:pt x="3160" y="4243"/>
                  <a:pt x="3160" y="4243"/>
                  <a:pt x="3156" y="4295"/>
                </a:cubicBezTo>
                <a:cubicBezTo>
                  <a:pt x="3209" y="4295"/>
                  <a:pt x="3226" y="4281"/>
                  <a:pt x="3246" y="4218"/>
                </a:cubicBezTo>
                <a:cubicBezTo>
                  <a:pt x="3259" y="4214"/>
                  <a:pt x="3271" y="4214"/>
                  <a:pt x="3283" y="4211"/>
                </a:cubicBezTo>
                <a:cubicBezTo>
                  <a:pt x="3324" y="4193"/>
                  <a:pt x="3337" y="4158"/>
                  <a:pt x="3320" y="4123"/>
                </a:cubicBezTo>
                <a:cubicBezTo>
                  <a:pt x="3316" y="4116"/>
                  <a:pt x="3304" y="4113"/>
                  <a:pt x="3296" y="4113"/>
                </a:cubicBezTo>
                <a:close/>
                <a:moveTo>
                  <a:pt x="3172" y="4109"/>
                </a:moveTo>
                <a:cubicBezTo>
                  <a:pt x="3127" y="4116"/>
                  <a:pt x="3106" y="4144"/>
                  <a:pt x="3081" y="4169"/>
                </a:cubicBezTo>
                <a:cubicBezTo>
                  <a:pt x="3069" y="4179"/>
                  <a:pt x="3069" y="4200"/>
                  <a:pt x="3102" y="4211"/>
                </a:cubicBezTo>
                <a:cubicBezTo>
                  <a:pt x="3135" y="4183"/>
                  <a:pt x="3193" y="4165"/>
                  <a:pt x="3172" y="4109"/>
                </a:cubicBezTo>
                <a:close/>
                <a:moveTo>
                  <a:pt x="2941" y="4102"/>
                </a:moveTo>
                <a:cubicBezTo>
                  <a:pt x="2941" y="4102"/>
                  <a:pt x="2941" y="4102"/>
                  <a:pt x="2945" y="4102"/>
                </a:cubicBezTo>
                <a:cubicBezTo>
                  <a:pt x="2945" y="4102"/>
                  <a:pt x="2945" y="4102"/>
                  <a:pt x="2941" y="4106"/>
                </a:cubicBezTo>
                <a:cubicBezTo>
                  <a:pt x="2941" y="4106"/>
                  <a:pt x="2941" y="4102"/>
                  <a:pt x="2941" y="4102"/>
                </a:cubicBezTo>
                <a:close/>
                <a:moveTo>
                  <a:pt x="2937" y="4102"/>
                </a:moveTo>
                <a:cubicBezTo>
                  <a:pt x="2929" y="4123"/>
                  <a:pt x="2921" y="4144"/>
                  <a:pt x="2908" y="4165"/>
                </a:cubicBezTo>
                <a:cubicBezTo>
                  <a:pt x="2904" y="4179"/>
                  <a:pt x="2896" y="4197"/>
                  <a:pt x="2884" y="4200"/>
                </a:cubicBezTo>
                <a:cubicBezTo>
                  <a:pt x="2826" y="4221"/>
                  <a:pt x="2797" y="4267"/>
                  <a:pt x="2752" y="4299"/>
                </a:cubicBezTo>
                <a:cubicBezTo>
                  <a:pt x="2719" y="4323"/>
                  <a:pt x="2686" y="4348"/>
                  <a:pt x="2673" y="4387"/>
                </a:cubicBezTo>
                <a:cubicBezTo>
                  <a:pt x="2673" y="4394"/>
                  <a:pt x="2653" y="4394"/>
                  <a:pt x="2640" y="4397"/>
                </a:cubicBezTo>
                <a:cubicBezTo>
                  <a:pt x="2636" y="4411"/>
                  <a:pt x="2628" y="4422"/>
                  <a:pt x="2617" y="4430"/>
                </a:cubicBezTo>
                <a:lnTo>
                  <a:pt x="2614" y="4431"/>
                </a:lnTo>
                <a:lnTo>
                  <a:pt x="2616" y="4436"/>
                </a:lnTo>
                <a:cubicBezTo>
                  <a:pt x="2616" y="4439"/>
                  <a:pt x="2607" y="4443"/>
                  <a:pt x="2603" y="4446"/>
                </a:cubicBezTo>
                <a:cubicBezTo>
                  <a:pt x="2603" y="4444"/>
                  <a:pt x="2601" y="4442"/>
                  <a:pt x="2600" y="4439"/>
                </a:cubicBezTo>
                <a:lnTo>
                  <a:pt x="2600" y="4439"/>
                </a:lnTo>
                <a:lnTo>
                  <a:pt x="2579" y="4450"/>
                </a:lnTo>
                <a:cubicBezTo>
                  <a:pt x="2575" y="4450"/>
                  <a:pt x="2570" y="4450"/>
                  <a:pt x="2562" y="4453"/>
                </a:cubicBezTo>
                <a:cubicBezTo>
                  <a:pt x="2566" y="4432"/>
                  <a:pt x="2570" y="4411"/>
                  <a:pt x="2575" y="4390"/>
                </a:cubicBezTo>
                <a:cubicBezTo>
                  <a:pt x="2595" y="4390"/>
                  <a:pt x="2616" y="4390"/>
                  <a:pt x="2632" y="4390"/>
                </a:cubicBezTo>
                <a:cubicBezTo>
                  <a:pt x="2657" y="4348"/>
                  <a:pt x="2690" y="4313"/>
                  <a:pt x="2731" y="4285"/>
                </a:cubicBezTo>
                <a:cubicBezTo>
                  <a:pt x="2752" y="4271"/>
                  <a:pt x="2764" y="4253"/>
                  <a:pt x="2776" y="4232"/>
                </a:cubicBezTo>
                <a:cubicBezTo>
                  <a:pt x="2781" y="4225"/>
                  <a:pt x="2776" y="4211"/>
                  <a:pt x="2772" y="4207"/>
                </a:cubicBezTo>
                <a:cubicBezTo>
                  <a:pt x="2743" y="4193"/>
                  <a:pt x="2723" y="4235"/>
                  <a:pt x="2694" y="4207"/>
                </a:cubicBezTo>
                <a:cubicBezTo>
                  <a:pt x="2719" y="4190"/>
                  <a:pt x="2743" y="4176"/>
                  <a:pt x="2768" y="4158"/>
                </a:cubicBezTo>
                <a:cubicBezTo>
                  <a:pt x="2818" y="4172"/>
                  <a:pt x="2818" y="4169"/>
                  <a:pt x="2842" y="4148"/>
                </a:cubicBezTo>
                <a:cubicBezTo>
                  <a:pt x="2855" y="4137"/>
                  <a:pt x="2867" y="4130"/>
                  <a:pt x="2879" y="4123"/>
                </a:cubicBezTo>
                <a:cubicBezTo>
                  <a:pt x="2896" y="4116"/>
                  <a:pt x="2917" y="4109"/>
                  <a:pt x="2937" y="4102"/>
                </a:cubicBezTo>
                <a:close/>
                <a:moveTo>
                  <a:pt x="1685" y="4035"/>
                </a:moveTo>
                <a:cubicBezTo>
                  <a:pt x="1680" y="4035"/>
                  <a:pt x="1672" y="4035"/>
                  <a:pt x="1668" y="4039"/>
                </a:cubicBezTo>
                <a:cubicBezTo>
                  <a:pt x="1664" y="4042"/>
                  <a:pt x="1668" y="4049"/>
                  <a:pt x="1668" y="4053"/>
                </a:cubicBezTo>
                <a:cubicBezTo>
                  <a:pt x="1672" y="4053"/>
                  <a:pt x="1680" y="4053"/>
                  <a:pt x="1685" y="4049"/>
                </a:cubicBezTo>
                <a:cubicBezTo>
                  <a:pt x="1689" y="4049"/>
                  <a:pt x="1685" y="4042"/>
                  <a:pt x="1685" y="4035"/>
                </a:cubicBezTo>
                <a:close/>
                <a:moveTo>
                  <a:pt x="3629" y="4028"/>
                </a:moveTo>
                <a:cubicBezTo>
                  <a:pt x="3613" y="4028"/>
                  <a:pt x="3596" y="4035"/>
                  <a:pt x="3600" y="4053"/>
                </a:cubicBezTo>
                <a:cubicBezTo>
                  <a:pt x="3603" y="4065"/>
                  <a:pt x="3609" y="4070"/>
                  <a:pt x="3616" y="4072"/>
                </a:cubicBezTo>
                <a:lnTo>
                  <a:pt x="3632" y="4069"/>
                </a:lnTo>
                <a:lnTo>
                  <a:pt x="3642" y="4054"/>
                </a:lnTo>
                <a:lnTo>
                  <a:pt x="3668" y="4028"/>
                </a:lnTo>
                <a:lnTo>
                  <a:pt x="3629" y="4028"/>
                </a:lnTo>
                <a:close/>
                <a:moveTo>
                  <a:pt x="3699" y="3979"/>
                </a:moveTo>
                <a:cubicBezTo>
                  <a:pt x="3683" y="3984"/>
                  <a:pt x="3680" y="3992"/>
                  <a:pt x="3679" y="4001"/>
                </a:cubicBezTo>
                <a:lnTo>
                  <a:pt x="3672" y="4025"/>
                </a:lnTo>
                <a:lnTo>
                  <a:pt x="3687" y="4009"/>
                </a:lnTo>
                <a:lnTo>
                  <a:pt x="3713" y="3981"/>
                </a:lnTo>
                <a:lnTo>
                  <a:pt x="3699" y="3979"/>
                </a:lnTo>
                <a:close/>
                <a:moveTo>
                  <a:pt x="3304" y="3976"/>
                </a:moveTo>
                <a:cubicBezTo>
                  <a:pt x="3279" y="4004"/>
                  <a:pt x="3287" y="4025"/>
                  <a:pt x="3304" y="4046"/>
                </a:cubicBezTo>
                <a:cubicBezTo>
                  <a:pt x="3316" y="4060"/>
                  <a:pt x="3341" y="4056"/>
                  <a:pt x="3353" y="4042"/>
                </a:cubicBezTo>
                <a:cubicBezTo>
                  <a:pt x="3374" y="4018"/>
                  <a:pt x="3370" y="3997"/>
                  <a:pt x="3337" y="3983"/>
                </a:cubicBezTo>
                <a:cubicBezTo>
                  <a:pt x="3329" y="3979"/>
                  <a:pt x="3320" y="3979"/>
                  <a:pt x="3304" y="3976"/>
                </a:cubicBezTo>
                <a:close/>
                <a:moveTo>
                  <a:pt x="1413" y="3972"/>
                </a:moveTo>
                <a:cubicBezTo>
                  <a:pt x="1417" y="3979"/>
                  <a:pt x="1421" y="3986"/>
                  <a:pt x="1417" y="3990"/>
                </a:cubicBezTo>
                <a:cubicBezTo>
                  <a:pt x="1408" y="3997"/>
                  <a:pt x="1400" y="4004"/>
                  <a:pt x="1371" y="4021"/>
                </a:cubicBezTo>
                <a:cubicBezTo>
                  <a:pt x="1392" y="3997"/>
                  <a:pt x="1396" y="3986"/>
                  <a:pt x="1404" y="3976"/>
                </a:cubicBezTo>
                <a:cubicBezTo>
                  <a:pt x="1404" y="3976"/>
                  <a:pt x="1408" y="3976"/>
                  <a:pt x="1413" y="3972"/>
                </a:cubicBezTo>
                <a:close/>
                <a:moveTo>
                  <a:pt x="3827" y="3933"/>
                </a:moveTo>
                <a:cubicBezTo>
                  <a:pt x="3831" y="3933"/>
                  <a:pt x="3835" y="3933"/>
                  <a:pt x="3835" y="3933"/>
                </a:cubicBezTo>
                <a:cubicBezTo>
                  <a:pt x="3831" y="3933"/>
                  <a:pt x="3831" y="3937"/>
                  <a:pt x="3827" y="3937"/>
                </a:cubicBezTo>
                <a:lnTo>
                  <a:pt x="3827" y="3933"/>
                </a:lnTo>
                <a:close/>
                <a:moveTo>
                  <a:pt x="1635" y="3912"/>
                </a:moveTo>
                <a:cubicBezTo>
                  <a:pt x="1615" y="3916"/>
                  <a:pt x="1602" y="3930"/>
                  <a:pt x="1594" y="3948"/>
                </a:cubicBezTo>
                <a:cubicBezTo>
                  <a:pt x="1590" y="3958"/>
                  <a:pt x="1594" y="3969"/>
                  <a:pt x="1615" y="3972"/>
                </a:cubicBezTo>
                <a:cubicBezTo>
                  <a:pt x="1635" y="3958"/>
                  <a:pt x="1635" y="3933"/>
                  <a:pt x="1635" y="3912"/>
                </a:cubicBezTo>
                <a:close/>
                <a:moveTo>
                  <a:pt x="1483" y="3909"/>
                </a:moveTo>
                <a:cubicBezTo>
                  <a:pt x="1495" y="3909"/>
                  <a:pt x="1495" y="3909"/>
                  <a:pt x="1483" y="3916"/>
                </a:cubicBezTo>
                <a:cubicBezTo>
                  <a:pt x="1483" y="3912"/>
                  <a:pt x="1483" y="3912"/>
                  <a:pt x="1483" y="3909"/>
                </a:cubicBezTo>
                <a:close/>
                <a:moveTo>
                  <a:pt x="3844" y="3905"/>
                </a:moveTo>
                <a:cubicBezTo>
                  <a:pt x="3831" y="3905"/>
                  <a:pt x="3819" y="3909"/>
                  <a:pt x="3811" y="3916"/>
                </a:cubicBezTo>
                <a:lnTo>
                  <a:pt x="3799" y="3936"/>
                </a:lnTo>
                <a:lnTo>
                  <a:pt x="3807" y="3955"/>
                </a:lnTo>
                <a:cubicBezTo>
                  <a:pt x="3807" y="3955"/>
                  <a:pt x="3807" y="3955"/>
                  <a:pt x="3811" y="3955"/>
                </a:cubicBezTo>
                <a:lnTo>
                  <a:pt x="3809" y="3957"/>
                </a:lnTo>
                <a:lnTo>
                  <a:pt x="3811" y="3957"/>
                </a:lnTo>
                <a:lnTo>
                  <a:pt x="3823" y="3958"/>
                </a:lnTo>
                <a:cubicBezTo>
                  <a:pt x="3839" y="3955"/>
                  <a:pt x="3860" y="3951"/>
                  <a:pt x="3881" y="3948"/>
                </a:cubicBezTo>
                <a:lnTo>
                  <a:pt x="3867" y="3994"/>
                </a:lnTo>
                <a:lnTo>
                  <a:pt x="3889" y="3969"/>
                </a:lnTo>
                <a:cubicBezTo>
                  <a:pt x="3905" y="3972"/>
                  <a:pt x="3918" y="3976"/>
                  <a:pt x="3934" y="3979"/>
                </a:cubicBezTo>
                <a:cubicBezTo>
                  <a:pt x="3918" y="3997"/>
                  <a:pt x="3901" y="4018"/>
                  <a:pt x="3885" y="4035"/>
                </a:cubicBezTo>
                <a:cubicBezTo>
                  <a:pt x="3872" y="4046"/>
                  <a:pt x="3860" y="4042"/>
                  <a:pt x="3844" y="4021"/>
                </a:cubicBezTo>
                <a:lnTo>
                  <a:pt x="3860" y="4002"/>
                </a:lnTo>
                <a:lnTo>
                  <a:pt x="3841" y="3993"/>
                </a:lnTo>
                <a:cubicBezTo>
                  <a:pt x="3833" y="3990"/>
                  <a:pt x="3827" y="3988"/>
                  <a:pt x="3823" y="3990"/>
                </a:cubicBezTo>
                <a:cubicBezTo>
                  <a:pt x="3753" y="4004"/>
                  <a:pt x="3712" y="4046"/>
                  <a:pt x="3683" y="4102"/>
                </a:cubicBezTo>
                <a:cubicBezTo>
                  <a:pt x="3708" y="4081"/>
                  <a:pt x="3732" y="4060"/>
                  <a:pt x="3757" y="4039"/>
                </a:cubicBezTo>
                <a:cubicBezTo>
                  <a:pt x="3823" y="4070"/>
                  <a:pt x="3823" y="4070"/>
                  <a:pt x="3782" y="4144"/>
                </a:cubicBezTo>
                <a:cubicBezTo>
                  <a:pt x="3794" y="4158"/>
                  <a:pt x="3811" y="4158"/>
                  <a:pt x="3823" y="4151"/>
                </a:cubicBezTo>
                <a:cubicBezTo>
                  <a:pt x="3844" y="4141"/>
                  <a:pt x="3868" y="4130"/>
                  <a:pt x="3889" y="4116"/>
                </a:cubicBezTo>
                <a:lnTo>
                  <a:pt x="4050" y="3979"/>
                </a:lnTo>
                <a:lnTo>
                  <a:pt x="3963" y="4042"/>
                </a:lnTo>
                <a:cubicBezTo>
                  <a:pt x="3951" y="4049"/>
                  <a:pt x="3938" y="4053"/>
                  <a:pt x="3930" y="4035"/>
                </a:cubicBezTo>
                <a:cubicBezTo>
                  <a:pt x="3959" y="4004"/>
                  <a:pt x="4021" y="3990"/>
                  <a:pt x="4025" y="3937"/>
                </a:cubicBezTo>
                <a:lnTo>
                  <a:pt x="4013" y="3927"/>
                </a:lnTo>
                <a:lnTo>
                  <a:pt x="3967" y="3972"/>
                </a:lnTo>
                <a:lnTo>
                  <a:pt x="3951" y="3976"/>
                </a:lnTo>
                <a:lnTo>
                  <a:pt x="3955" y="3976"/>
                </a:lnTo>
                <a:lnTo>
                  <a:pt x="3955" y="3979"/>
                </a:lnTo>
                <a:lnTo>
                  <a:pt x="3948" y="3976"/>
                </a:lnTo>
                <a:lnTo>
                  <a:pt x="3934" y="3979"/>
                </a:lnTo>
                <a:cubicBezTo>
                  <a:pt x="3938" y="3955"/>
                  <a:pt x="3959" y="3937"/>
                  <a:pt x="3984" y="3926"/>
                </a:cubicBezTo>
                <a:lnTo>
                  <a:pt x="3989" y="3921"/>
                </a:lnTo>
                <a:lnTo>
                  <a:pt x="3930" y="3908"/>
                </a:lnTo>
                <a:cubicBezTo>
                  <a:pt x="3901" y="3905"/>
                  <a:pt x="3872" y="3905"/>
                  <a:pt x="3844" y="3905"/>
                </a:cubicBezTo>
                <a:close/>
                <a:moveTo>
                  <a:pt x="898" y="3895"/>
                </a:moveTo>
                <a:cubicBezTo>
                  <a:pt x="910" y="3948"/>
                  <a:pt x="910" y="3986"/>
                  <a:pt x="881" y="4007"/>
                </a:cubicBezTo>
                <a:cubicBezTo>
                  <a:pt x="840" y="4035"/>
                  <a:pt x="840" y="4063"/>
                  <a:pt x="852" y="4102"/>
                </a:cubicBezTo>
                <a:cubicBezTo>
                  <a:pt x="873" y="4109"/>
                  <a:pt x="898" y="4116"/>
                  <a:pt x="926" y="4127"/>
                </a:cubicBezTo>
                <a:cubicBezTo>
                  <a:pt x="893" y="4148"/>
                  <a:pt x="869" y="4169"/>
                  <a:pt x="856" y="4204"/>
                </a:cubicBezTo>
                <a:cubicBezTo>
                  <a:pt x="852" y="4211"/>
                  <a:pt x="844" y="4218"/>
                  <a:pt x="840" y="4221"/>
                </a:cubicBezTo>
                <a:cubicBezTo>
                  <a:pt x="823" y="4232"/>
                  <a:pt x="803" y="4239"/>
                  <a:pt x="786" y="4228"/>
                </a:cubicBezTo>
                <a:cubicBezTo>
                  <a:pt x="774" y="4221"/>
                  <a:pt x="766" y="4207"/>
                  <a:pt x="762" y="4197"/>
                </a:cubicBezTo>
                <a:cubicBezTo>
                  <a:pt x="757" y="4176"/>
                  <a:pt x="757" y="4155"/>
                  <a:pt x="774" y="4134"/>
                </a:cubicBezTo>
                <a:cubicBezTo>
                  <a:pt x="807" y="4092"/>
                  <a:pt x="823" y="4039"/>
                  <a:pt x="844" y="3993"/>
                </a:cubicBezTo>
                <a:cubicBezTo>
                  <a:pt x="856" y="3962"/>
                  <a:pt x="877" y="3933"/>
                  <a:pt x="898" y="3895"/>
                </a:cubicBezTo>
                <a:close/>
                <a:moveTo>
                  <a:pt x="3477" y="3870"/>
                </a:moveTo>
                <a:cubicBezTo>
                  <a:pt x="3469" y="3891"/>
                  <a:pt x="3460" y="3909"/>
                  <a:pt x="3452" y="3926"/>
                </a:cubicBezTo>
                <a:lnTo>
                  <a:pt x="3456" y="3926"/>
                </a:lnTo>
                <a:lnTo>
                  <a:pt x="3456" y="3926"/>
                </a:lnTo>
                <a:lnTo>
                  <a:pt x="3456" y="3926"/>
                </a:lnTo>
                <a:cubicBezTo>
                  <a:pt x="3469" y="3933"/>
                  <a:pt x="3481" y="3937"/>
                  <a:pt x="3493" y="3944"/>
                </a:cubicBezTo>
                <a:cubicBezTo>
                  <a:pt x="3497" y="3944"/>
                  <a:pt x="3497" y="3948"/>
                  <a:pt x="3502" y="3955"/>
                </a:cubicBezTo>
                <a:cubicBezTo>
                  <a:pt x="3493" y="3976"/>
                  <a:pt x="3481" y="3986"/>
                  <a:pt x="3448" y="3979"/>
                </a:cubicBezTo>
                <a:lnTo>
                  <a:pt x="3456" y="3930"/>
                </a:lnTo>
                <a:lnTo>
                  <a:pt x="3452" y="3930"/>
                </a:lnTo>
                <a:cubicBezTo>
                  <a:pt x="3419" y="3944"/>
                  <a:pt x="3411" y="3972"/>
                  <a:pt x="3386" y="3997"/>
                </a:cubicBezTo>
                <a:cubicBezTo>
                  <a:pt x="3403" y="4011"/>
                  <a:pt x="3415" y="4025"/>
                  <a:pt x="3432" y="4039"/>
                </a:cubicBezTo>
                <a:cubicBezTo>
                  <a:pt x="3427" y="4042"/>
                  <a:pt x="3423" y="4049"/>
                  <a:pt x="3415" y="4053"/>
                </a:cubicBezTo>
                <a:cubicBezTo>
                  <a:pt x="3390" y="4067"/>
                  <a:pt x="3366" y="4077"/>
                  <a:pt x="3378" y="4113"/>
                </a:cubicBezTo>
                <a:cubicBezTo>
                  <a:pt x="3415" y="4106"/>
                  <a:pt x="3436" y="4085"/>
                  <a:pt x="3460" y="4067"/>
                </a:cubicBezTo>
                <a:lnTo>
                  <a:pt x="3497" y="4044"/>
                </a:lnTo>
                <a:lnTo>
                  <a:pt x="3504" y="4035"/>
                </a:lnTo>
                <a:lnTo>
                  <a:pt x="3555" y="3982"/>
                </a:lnTo>
                <a:lnTo>
                  <a:pt x="3559" y="3962"/>
                </a:lnTo>
                <a:cubicBezTo>
                  <a:pt x="3559" y="3955"/>
                  <a:pt x="3559" y="3951"/>
                  <a:pt x="3559" y="3951"/>
                </a:cubicBezTo>
                <a:cubicBezTo>
                  <a:pt x="3518" y="3937"/>
                  <a:pt x="3514" y="3895"/>
                  <a:pt x="3477" y="3870"/>
                </a:cubicBezTo>
                <a:close/>
                <a:moveTo>
                  <a:pt x="3255" y="3830"/>
                </a:moveTo>
                <a:cubicBezTo>
                  <a:pt x="3256" y="3830"/>
                  <a:pt x="3256" y="3830"/>
                  <a:pt x="3257" y="3830"/>
                </a:cubicBezTo>
                <a:cubicBezTo>
                  <a:pt x="3260" y="3831"/>
                  <a:pt x="3263" y="3832"/>
                  <a:pt x="3267" y="3832"/>
                </a:cubicBezTo>
                <a:cubicBezTo>
                  <a:pt x="3254" y="3867"/>
                  <a:pt x="3254" y="3867"/>
                  <a:pt x="3213" y="3874"/>
                </a:cubicBezTo>
                <a:cubicBezTo>
                  <a:pt x="3226" y="3860"/>
                  <a:pt x="3238" y="3846"/>
                  <a:pt x="3250" y="3832"/>
                </a:cubicBezTo>
                <a:cubicBezTo>
                  <a:pt x="3252" y="3830"/>
                  <a:pt x="3253" y="3830"/>
                  <a:pt x="3255" y="3830"/>
                </a:cubicBezTo>
                <a:close/>
                <a:moveTo>
                  <a:pt x="3497" y="3765"/>
                </a:moveTo>
                <a:cubicBezTo>
                  <a:pt x="3502" y="3765"/>
                  <a:pt x="3502" y="3765"/>
                  <a:pt x="3506" y="3765"/>
                </a:cubicBezTo>
                <a:cubicBezTo>
                  <a:pt x="3506" y="3765"/>
                  <a:pt x="3502" y="3768"/>
                  <a:pt x="3502" y="3768"/>
                </a:cubicBezTo>
                <a:cubicBezTo>
                  <a:pt x="3497" y="3772"/>
                  <a:pt x="3489" y="3772"/>
                  <a:pt x="3485" y="3772"/>
                </a:cubicBezTo>
                <a:cubicBezTo>
                  <a:pt x="3489" y="3768"/>
                  <a:pt x="3493" y="3768"/>
                  <a:pt x="3497" y="3765"/>
                </a:cubicBezTo>
                <a:close/>
                <a:moveTo>
                  <a:pt x="3510" y="3762"/>
                </a:moveTo>
                <a:lnTo>
                  <a:pt x="3509" y="3762"/>
                </a:lnTo>
                <a:cubicBezTo>
                  <a:pt x="3508" y="3763"/>
                  <a:pt x="3507" y="3764"/>
                  <a:pt x="3506" y="3765"/>
                </a:cubicBezTo>
                <a:cubicBezTo>
                  <a:pt x="3506" y="3763"/>
                  <a:pt x="3507" y="3762"/>
                  <a:pt x="3508" y="3762"/>
                </a:cubicBezTo>
                <a:lnTo>
                  <a:pt x="3510" y="3762"/>
                </a:lnTo>
                <a:close/>
                <a:moveTo>
                  <a:pt x="3517" y="3758"/>
                </a:moveTo>
                <a:lnTo>
                  <a:pt x="3516" y="3758"/>
                </a:lnTo>
                <a:cubicBezTo>
                  <a:pt x="3516" y="3759"/>
                  <a:pt x="3517" y="3761"/>
                  <a:pt x="3514" y="3761"/>
                </a:cubicBezTo>
                <a:cubicBezTo>
                  <a:pt x="3513" y="3761"/>
                  <a:pt x="3512" y="3761"/>
                  <a:pt x="3511" y="3761"/>
                </a:cubicBezTo>
                <a:lnTo>
                  <a:pt x="3510" y="3762"/>
                </a:lnTo>
                <a:lnTo>
                  <a:pt x="3512" y="3760"/>
                </a:lnTo>
                <a:cubicBezTo>
                  <a:pt x="3513" y="3759"/>
                  <a:pt x="3514" y="3759"/>
                  <a:pt x="3515" y="3758"/>
                </a:cubicBezTo>
                <a:lnTo>
                  <a:pt x="3517" y="3758"/>
                </a:lnTo>
                <a:close/>
                <a:moveTo>
                  <a:pt x="3518" y="3758"/>
                </a:moveTo>
                <a:lnTo>
                  <a:pt x="3517" y="3758"/>
                </a:lnTo>
                <a:lnTo>
                  <a:pt x="3517" y="3758"/>
                </a:lnTo>
                <a:cubicBezTo>
                  <a:pt x="3517" y="3758"/>
                  <a:pt x="3518" y="3758"/>
                  <a:pt x="3518" y="3758"/>
                </a:cubicBezTo>
                <a:close/>
                <a:moveTo>
                  <a:pt x="3765" y="3747"/>
                </a:moveTo>
                <a:cubicBezTo>
                  <a:pt x="3745" y="3772"/>
                  <a:pt x="3708" y="3786"/>
                  <a:pt x="3732" y="3825"/>
                </a:cubicBezTo>
                <a:lnTo>
                  <a:pt x="3732" y="3828"/>
                </a:lnTo>
                <a:lnTo>
                  <a:pt x="3774" y="3821"/>
                </a:lnTo>
                <a:cubicBezTo>
                  <a:pt x="3784" y="3814"/>
                  <a:pt x="3790" y="3804"/>
                  <a:pt x="3790" y="3789"/>
                </a:cubicBezTo>
                <a:lnTo>
                  <a:pt x="3794" y="3762"/>
                </a:lnTo>
                <a:lnTo>
                  <a:pt x="3765" y="3747"/>
                </a:lnTo>
                <a:close/>
                <a:moveTo>
                  <a:pt x="3263" y="3730"/>
                </a:moveTo>
                <a:cubicBezTo>
                  <a:pt x="3263" y="3733"/>
                  <a:pt x="3263" y="3737"/>
                  <a:pt x="3263" y="3740"/>
                </a:cubicBezTo>
                <a:cubicBezTo>
                  <a:pt x="3259" y="3737"/>
                  <a:pt x="3259" y="3737"/>
                  <a:pt x="3259" y="3737"/>
                </a:cubicBezTo>
                <a:cubicBezTo>
                  <a:pt x="3259" y="3733"/>
                  <a:pt x="3263" y="3733"/>
                  <a:pt x="3263" y="3730"/>
                </a:cubicBezTo>
                <a:close/>
                <a:moveTo>
                  <a:pt x="3621" y="3681"/>
                </a:moveTo>
                <a:cubicBezTo>
                  <a:pt x="3625" y="3681"/>
                  <a:pt x="3625" y="3684"/>
                  <a:pt x="3629" y="3684"/>
                </a:cubicBezTo>
                <a:cubicBezTo>
                  <a:pt x="3633" y="3684"/>
                  <a:pt x="3633" y="3688"/>
                  <a:pt x="3638" y="3691"/>
                </a:cubicBezTo>
                <a:cubicBezTo>
                  <a:pt x="3633" y="3691"/>
                  <a:pt x="3633" y="3688"/>
                  <a:pt x="3629" y="3688"/>
                </a:cubicBezTo>
                <a:cubicBezTo>
                  <a:pt x="3625" y="3684"/>
                  <a:pt x="3625" y="3684"/>
                  <a:pt x="3621" y="3681"/>
                </a:cubicBezTo>
                <a:close/>
                <a:moveTo>
                  <a:pt x="1573" y="3677"/>
                </a:moveTo>
                <a:cubicBezTo>
                  <a:pt x="1577" y="3681"/>
                  <a:pt x="1582" y="3691"/>
                  <a:pt x="1577" y="3698"/>
                </a:cubicBezTo>
                <a:cubicBezTo>
                  <a:pt x="1573" y="3702"/>
                  <a:pt x="1561" y="3702"/>
                  <a:pt x="1557" y="3705"/>
                </a:cubicBezTo>
                <a:cubicBezTo>
                  <a:pt x="1553" y="3698"/>
                  <a:pt x="1553" y="3691"/>
                  <a:pt x="1549" y="3681"/>
                </a:cubicBezTo>
                <a:cubicBezTo>
                  <a:pt x="1561" y="3681"/>
                  <a:pt x="1569" y="3677"/>
                  <a:pt x="1573" y="3677"/>
                </a:cubicBezTo>
                <a:close/>
                <a:moveTo>
                  <a:pt x="1775" y="3631"/>
                </a:moveTo>
                <a:cubicBezTo>
                  <a:pt x="1779" y="3638"/>
                  <a:pt x="1779" y="3645"/>
                  <a:pt x="1783" y="3645"/>
                </a:cubicBezTo>
                <a:cubicBezTo>
                  <a:pt x="1779" y="3645"/>
                  <a:pt x="1771" y="3645"/>
                  <a:pt x="1767" y="3645"/>
                </a:cubicBezTo>
                <a:cubicBezTo>
                  <a:pt x="1767" y="3642"/>
                  <a:pt x="1763" y="3642"/>
                  <a:pt x="1763" y="3638"/>
                </a:cubicBezTo>
                <a:cubicBezTo>
                  <a:pt x="1767" y="3635"/>
                  <a:pt x="1771" y="3631"/>
                  <a:pt x="1775" y="3631"/>
                </a:cubicBezTo>
                <a:close/>
                <a:moveTo>
                  <a:pt x="1598" y="3593"/>
                </a:moveTo>
                <a:cubicBezTo>
                  <a:pt x="1602" y="3593"/>
                  <a:pt x="1602" y="3596"/>
                  <a:pt x="1602" y="3596"/>
                </a:cubicBezTo>
                <a:cubicBezTo>
                  <a:pt x="1602" y="3596"/>
                  <a:pt x="1602" y="3600"/>
                  <a:pt x="1598" y="3600"/>
                </a:cubicBezTo>
                <a:cubicBezTo>
                  <a:pt x="1594" y="3600"/>
                  <a:pt x="1594" y="3596"/>
                  <a:pt x="1594" y="3596"/>
                </a:cubicBezTo>
                <a:cubicBezTo>
                  <a:pt x="1594" y="3596"/>
                  <a:pt x="1598" y="3593"/>
                  <a:pt x="1598" y="3593"/>
                </a:cubicBezTo>
                <a:close/>
                <a:moveTo>
                  <a:pt x="1846" y="3574"/>
                </a:moveTo>
                <a:cubicBezTo>
                  <a:pt x="1847" y="3575"/>
                  <a:pt x="1849" y="3579"/>
                  <a:pt x="1849" y="3579"/>
                </a:cubicBezTo>
                <a:cubicBezTo>
                  <a:pt x="1841" y="3582"/>
                  <a:pt x="1837" y="3586"/>
                  <a:pt x="1829" y="3593"/>
                </a:cubicBezTo>
                <a:cubicBezTo>
                  <a:pt x="1829" y="3586"/>
                  <a:pt x="1829" y="3582"/>
                  <a:pt x="1829" y="3579"/>
                </a:cubicBezTo>
                <a:cubicBezTo>
                  <a:pt x="1833" y="3575"/>
                  <a:pt x="1837" y="3575"/>
                  <a:pt x="1845" y="3575"/>
                </a:cubicBezTo>
                <a:cubicBezTo>
                  <a:pt x="1845" y="3574"/>
                  <a:pt x="1845" y="3574"/>
                  <a:pt x="1846" y="3574"/>
                </a:cubicBezTo>
                <a:close/>
                <a:moveTo>
                  <a:pt x="1672" y="3533"/>
                </a:moveTo>
                <a:cubicBezTo>
                  <a:pt x="1668" y="3551"/>
                  <a:pt x="1668" y="3561"/>
                  <a:pt x="1660" y="3565"/>
                </a:cubicBezTo>
                <a:cubicBezTo>
                  <a:pt x="1656" y="3568"/>
                  <a:pt x="1643" y="3568"/>
                  <a:pt x="1635" y="3572"/>
                </a:cubicBezTo>
                <a:cubicBezTo>
                  <a:pt x="1639" y="3565"/>
                  <a:pt x="1635" y="3558"/>
                  <a:pt x="1639" y="3554"/>
                </a:cubicBezTo>
                <a:cubicBezTo>
                  <a:pt x="1643" y="3547"/>
                  <a:pt x="1652" y="3544"/>
                  <a:pt x="1672" y="3533"/>
                </a:cubicBezTo>
                <a:close/>
                <a:moveTo>
                  <a:pt x="2393" y="3501"/>
                </a:moveTo>
                <a:cubicBezTo>
                  <a:pt x="2397" y="3505"/>
                  <a:pt x="2397" y="3509"/>
                  <a:pt x="2401" y="3512"/>
                </a:cubicBezTo>
                <a:cubicBezTo>
                  <a:pt x="2397" y="3512"/>
                  <a:pt x="2389" y="3516"/>
                  <a:pt x="2385" y="3516"/>
                </a:cubicBezTo>
                <a:cubicBezTo>
                  <a:pt x="2385" y="3516"/>
                  <a:pt x="2381" y="3512"/>
                  <a:pt x="2381" y="3509"/>
                </a:cubicBezTo>
                <a:cubicBezTo>
                  <a:pt x="2385" y="3505"/>
                  <a:pt x="2389" y="3505"/>
                  <a:pt x="2393" y="3501"/>
                </a:cubicBezTo>
                <a:close/>
                <a:moveTo>
                  <a:pt x="3666" y="3498"/>
                </a:moveTo>
                <a:cubicBezTo>
                  <a:pt x="3656" y="3517"/>
                  <a:pt x="3657" y="3535"/>
                  <a:pt x="3661" y="3552"/>
                </a:cubicBezTo>
                <a:lnTo>
                  <a:pt x="3669" y="3594"/>
                </a:lnTo>
                <a:lnTo>
                  <a:pt x="3683" y="3592"/>
                </a:lnTo>
                <a:lnTo>
                  <a:pt x="3709" y="3584"/>
                </a:lnTo>
                <a:lnTo>
                  <a:pt x="3708" y="3582"/>
                </a:lnTo>
                <a:cubicBezTo>
                  <a:pt x="3709" y="3574"/>
                  <a:pt x="3712" y="3566"/>
                  <a:pt x="3712" y="3558"/>
                </a:cubicBezTo>
                <a:cubicBezTo>
                  <a:pt x="3716" y="3526"/>
                  <a:pt x="3695" y="3509"/>
                  <a:pt x="3666" y="3498"/>
                </a:cubicBezTo>
                <a:close/>
                <a:moveTo>
                  <a:pt x="3761" y="3494"/>
                </a:moveTo>
                <a:cubicBezTo>
                  <a:pt x="3761" y="3494"/>
                  <a:pt x="3745" y="3501"/>
                  <a:pt x="3741" y="3509"/>
                </a:cubicBezTo>
                <a:cubicBezTo>
                  <a:pt x="3736" y="3523"/>
                  <a:pt x="3749" y="3537"/>
                  <a:pt x="3765" y="3537"/>
                </a:cubicBezTo>
                <a:lnTo>
                  <a:pt x="3778" y="3531"/>
                </a:lnTo>
                <a:lnTo>
                  <a:pt x="3782" y="3526"/>
                </a:lnTo>
                <a:lnTo>
                  <a:pt x="3791" y="3520"/>
                </a:lnTo>
                <a:lnTo>
                  <a:pt x="3761" y="3494"/>
                </a:lnTo>
                <a:close/>
                <a:moveTo>
                  <a:pt x="3205" y="3420"/>
                </a:moveTo>
                <a:cubicBezTo>
                  <a:pt x="3197" y="3420"/>
                  <a:pt x="3190" y="3421"/>
                  <a:pt x="3184" y="3422"/>
                </a:cubicBezTo>
                <a:cubicBezTo>
                  <a:pt x="3171" y="3426"/>
                  <a:pt x="3160" y="3433"/>
                  <a:pt x="3147" y="3442"/>
                </a:cubicBezTo>
                <a:cubicBezTo>
                  <a:pt x="3081" y="3487"/>
                  <a:pt x="3020" y="3530"/>
                  <a:pt x="2949" y="3572"/>
                </a:cubicBezTo>
                <a:cubicBezTo>
                  <a:pt x="2888" y="3610"/>
                  <a:pt x="2822" y="3645"/>
                  <a:pt x="2768" y="3691"/>
                </a:cubicBezTo>
                <a:cubicBezTo>
                  <a:pt x="2743" y="3712"/>
                  <a:pt x="2706" y="3709"/>
                  <a:pt x="2686" y="3740"/>
                </a:cubicBezTo>
                <a:cubicBezTo>
                  <a:pt x="2673" y="3761"/>
                  <a:pt x="2636" y="3772"/>
                  <a:pt x="2612" y="3789"/>
                </a:cubicBezTo>
                <a:cubicBezTo>
                  <a:pt x="2599" y="3828"/>
                  <a:pt x="2591" y="3863"/>
                  <a:pt x="2579" y="3898"/>
                </a:cubicBezTo>
                <a:cubicBezTo>
                  <a:pt x="2628" y="3902"/>
                  <a:pt x="2657" y="3895"/>
                  <a:pt x="2682" y="3874"/>
                </a:cubicBezTo>
                <a:cubicBezTo>
                  <a:pt x="2694" y="3863"/>
                  <a:pt x="2706" y="3849"/>
                  <a:pt x="2723" y="3842"/>
                </a:cubicBezTo>
                <a:cubicBezTo>
                  <a:pt x="2752" y="3832"/>
                  <a:pt x="2752" y="3807"/>
                  <a:pt x="2756" y="3789"/>
                </a:cubicBezTo>
                <a:cubicBezTo>
                  <a:pt x="2826" y="3775"/>
                  <a:pt x="2892" y="3761"/>
                  <a:pt x="2941" y="3712"/>
                </a:cubicBezTo>
                <a:cubicBezTo>
                  <a:pt x="2966" y="3688"/>
                  <a:pt x="2999" y="3660"/>
                  <a:pt x="3044" y="3656"/>
                </a:cubicBezTo>
                <a:cubicBezTo>
                  <a:pt x="3085" y="3653"/>
                  <a:pt x="3102" y="3614"/>
                  <a:pt x="3135" y="3596"/>
                </a:cubicBezTo>
                <a:cubicBezTo>
                  <a:pt x="3160" y="3582"/>
                  <a:pt x="3176" y="3561"/>
                  <a:pt x="3193" y="3544"/>
                </a:cubicBezTo>
                <a:cubicBezTo>
                  <a:pt x="3226" y="3509"/>
                  <a:pt x="3242" y="3470"/>
                  <a:pt x="3230" y="3424"/>
                </a:cubicBezTo>
                <a:cubicBezTo>
                  <a:pt x="3220" y="3422"/>
                  <a:pt x="3212" y="3420"/>
                  <a:pt x="3205" y="3420"/>
                </a:cubicBezTo>
                <a:close/>
                <a:moveTo>
                  <a:pt x="3357" y="3403"/>
                </a:moveTo>
                <a:cubicBezTo>
                  <a:pt x="3341" y="3407"/>
                  <a:pt x="3341" y="3417"/>
                  <a:pt x="3349" y="3431"/>
                </a:cubicBezTo>
                <a:cubicBezTo>
                  <a:pt x="3357" y="3424"/>
                  <a:pt x="3366" y="3417"/>
                  <a:pt x="3374" y="3410"/>
                </a:cubicBezTo>
                <a:cubicBezTo>
                  <a:pt x="3370" y="3407"/>
                  <a:pt x="3362" y="3403"/>
                  <a:pt x="3357" y="3403"/>
                </a:cubicBezTo>
                <a:close/>
                <a:moveTo>
                  <a:pt x="2587" y="3382"/>
                </a:moveTo>
                <a:cubicBezTo>
                  <a:pt x="2589" y="3382"/>
                  <a:pt x="2591" y="3384"/>
                  <a:pt x="2591" y="3386"/>
                </a:cubicBezTo>
                <a:cubicBezTo>
                  <a:pt x="2591" y="3388"/>
                  <a:pt x="2589" y="3389"/>
                  <a:pt x="2587" y="3389"/>
                </a:cubicBezTo>
                <a:cubicBezTo>
                  <a:pt x="2585" y="3389"/>
                  <a:pt x="2583" y="3388"/>
                  <a:pt x="2583" y="3386"/>
                </a:cubicBezTo>
                <a:cubicBezTo>
                  <a:pt x="2583" y="3384"/>
                  <a:pt x="2585" y="3382"/>
                  <a:pt x="2587" y="3382"/>
                </a:cubicBezTo>
                <a:close/>
                <a:moveTo>
                  <a:pt x="3122" y="3349"/>
                </a:moveTo>
                <a:cubicBezTo>
                  <a:pt x="3124" y="3349"/>
                  <a:pt x="3125" y="3349"/>
                  <a:pt x="3127" y="3350"/>
                </a:cubicBezTo>
                <a:cubicBezTo>
                  <a:pt x="3127" y="3350"/>
                  <a:pt x="3127" y="3354"/>
                  <a:pt x="3131" y="3357"/>
                </a:cubicBezTo>
                <a:cubicBezTo>
                  <a:pt x="3127" y="3354"/>
                  <a:pt x="3123" y="3354"/>
                  <a:pt x="3118" y="3350"/>
                </a:cubicBezTo>
                <a:cubicBezTo>
                  <a:pt x="3118" y="3350"/>
                  <a:pt x="3118" y="3350"/>
                  <a:pt x="3123" y="3350"/>
                </a:cubicBezTo>
                <a:cubicBezTo>
                  <a:pt x="3120" y="3350"/>
                  <a:pt x="3120" y="3350"/>
                  <a:pt x="3122" y="3349"/>
                </a:cubicBezTo>
                <a:cubicBezTo>
                  <a:pt x="3122" y="3349"/>
                  <a:pt x="3122" y="3349"/>
                  <a:pt x="3122" y="3349"/>
                </a:cubicBezTo>
                <a:close/>
                <a:moveTo>
                  <a:pt x="2241" y="3329"/>
                </a:moveTo>
                <a:cubicBezTo>
                  <a:pt x="2224" y="3333"/>
                  <a:pt x="2208" y="3336"/>
                  <a:pt x="2195" y="3343"/>
                </a:cubicBezTo>
                <a:cubicBezTo>
                  <a:pt x="2195" y="3343"/>
                  <a:pt x="2195" y="3361"/>
                  <a:pt x="2204" y="3365"/>
                </a:cubicBezTo>
                <a:cubicBezTo>
                  <a:pt x="2220" y="3372"/>
                  <a:pt x="2241" y="3365"/>
                  <a:pt x="2253" y="3343"/>
                </a:cubicBezTo>
                <a:cubicBezTo>
                  <a:pt x="2249" y="3340"/>
                  <a:pt x="2245" y="3329"/>
                  <a:pt x="2241" y="3329"/>
                </a:cubicBezTo>
                <a:close/>
                <a:moveTo>
                  <a:pt x="2591" y="3322"/>
                </a:moveTo>
                <a:cubicBezTo>
                  <a:pt x="2591" y="3326"/>
                  <a:pt x="2591" y="3333"/>
                  <a:pt x="2587" y="3336"/>
                </a:cubicBezTo>
                <a:cubicBezTo>
                  <a:pt x="2583" y="3336"/>
                  <a:pt x="2575" y="3336"/>
                  <a:pt x="2570" y="3340"/>
                </a:cubicBezTo>
                <a:cubicBezTo>
                  <a:pt x="2570" y="3336"/>
                  <a:pt x="2570" y="3329"/>
                  <a:pt x="2575" y="3326"/>
                </a:cubicBezTo>
                <a:cubicBezTo>
                  <a:pt x="2579" y="3322"/>
                  <a:pt x="2583" y="3322"/>
                  <a:pt x="2591" y="3322"/>
                </a:cubicBezTo>
                <a:close/>
                <a:moveTo>
                  <a:pt x="1305" y="3301"/>
                </a:moveTo>
                <a:cubicBezTo>
                  <a:pt x="1301" y="3347"/>
                  <a:pt x="1268" y="3375"/>
                  <a:pt x="1227" y="3400"/>
                </a:cubicBezTo>
                <a:cubicBezTo>
                  <a:pt x="1256" y="3368"/>
                  <a:pt x="1256" y="3319"/>
                  <a:pt x="1305" y="3301"/>
                </a:cubicBezTo>
                <a:close/>
                <a:moveTo>
                  <a:pt x="3448" y="3280"/>
                </a:moveTo>
                <a:cubicBezTo>
                  <a:pt x="3386" y="3280"/>
                  <a:pt x="3370" y="3319"/>
                  <a:pt x="3349" y="3354"/>
                </a:cubicBezTo>
                <a:cubicBezTo>
                  <a:pt x="3432" y="3361"/>
                  <a:pt x="3436" y="3361"/>
                  <a:pt x="3448" y="3280"/>
                </a:cubicBezTo>
                <a:close/>
                <a:moveTo>
                  <a:pt x="3271" y="3256"/>
                </a:moveTo>
                <a:cubicBezTo>
                  <a:pt x="3267" y="3266"/>
                  <a:pt x="3259" y="3277"/>
                  <a:pt x="3250" y="3287"/>
                </a:cubicBezTo>
                <a:cubicBezTo>
                  <a:pt x="3246" y="3287"/>
                  <a:pt x="3238" y="3287"/>
                  <a:pt x="3234" y="3291"/>
                </a:cubicBezTo>
                <a:cubicBezTo>
                  <a:pt x="3234" y="3284"/>
                  <a:pt x="3230" y="3273"/>
                  <a:pt x="3234" y="3273"/>
                </a:cubicBezTo>
                <a:cubicBezTo>
                  <a:pt x="3246" y="3266"/>
                  <a:pt x="3259" y="3263"/>
                  <a:pt x="3271" y="3256"/>
                </a:cubicBezTo>
                <a:close/>
                <a:moveTo>
                  <a:pt x="3279" y="3245"/>
                </a:moveTo>
                <a:cubicBezTo>
                  <a:pt x="3275" y="3249"/>
                  <a:pt x="3275" y="3249"/>
                  <a:pt x="3271" y="3252"/>
                </a:cubicBezTo>
                <a:cubicBezTo>
                  <a:pt x="3271" y="3252"/>
                  <a:pt x="3271" y="3249"/>
                  <a:pt x="3275" y="3249"/>
                </a:cubicBezTo>
                <a:cubicBezTo>
                  <a:pt x="3275" y="3249"/>
                  <a:pt x="3275" y="3249"/>
                  <a:pt x="3279" y="3245"/>
                </a:cubicBezTo>
                <a:close/>
                <a:moveTo>
                  <a:pt x="3283" y="3206"/>
                </a:moveTo>
                <a:lnTo>
                  <a:pt x="3304" y="3210"/>
                </a:lnTo>
                <a:cubicBezTo>
                  <a:pt x="3296" y="3221"/>
                  <a:pt x="3287" y="3231"/>
                  <a:pt x="3279" y="3238"/>
                </a:cubicBezTo>
                <a:cubicBezTo>
                  <a:pt x="3279" y="3228"/>
                  <a:pt x="3283" y="3217"/>
                  <a:pt x="3283" y="3206"/>
                </a:cubicBezTo>
                <a:close/>
                <a:moveTo>
                  <a:pt x="1392" y="3203"/>
                </a:moveTo>
                <a:cubicBezTo>
                  <a:pt x="1363" y="3235"/>
                  <a:pt x="1351" y="3277"/>
                  <a:pt x="1310" y="3298"/>
                </a:cubicBezTo>
                <a:cubicBezTo>
                  <a:pt x="1326" y="3270"/>
                  <a:pt x="1343" y="3238"/>
                  <a:pt x="1363" y="3213"/>
                </a:cubicBezTo>
                <a:cubicBezTo>
                  <a:pt x="1367" y="3206"/>
                  <a:pt x="1384" y="3206"/>
                  <a:pt x="1392" y="3203"/>
                </a:cubicBezTo>
                <a:close/>
                <a:moveTo>
                  <a:pt x="2791" y="3180"/>
                </a:moveTo>
                <a:cubicBezTo>
                  <a:pt x="2785" y="3180"/>
                  <a:pt x="2780" y="3181"/>
                  <a:pt x="2775" y="3181"/>
                </a:cubicBezTo>
                <a:cubicBezTo>
                  <a:pt x="2748" y="3186"/>
                  <a:pt x="2738" y="3206"/>
                  <a:pt x="2748" y="3245"/>
                </a:cubicBezTo>
                <a:cubicBezTo>
                  <a:pt x="2772" y="3217"/>
                  <a:pt x="2793" y="3199"/>
                  <a:pt x="2809" y="3182"/>
                </a:cubicBezTo>
                <a:cubicBezTo>
                  <a:pt x="2803" y="3181"/>
                  <a:pt x="2797" y="3181"/>
                  <a:pt x="2791" y="3180"/>
                </a:cubicBezTo>
                <a:close/>
                <a:moveTo>
                  <a:pt x="3650" y="3164"/>
                </a:moveTo>
                <a:cubicBezTo>
                  <a:pt x="3572" y="3175"/>
                  <a:pt x="3555" y="3189"/>
                  <a:pt x="3559" y="3242"/>
                </a:cubicBezTo>
                <a:cubicBezTo>
                  <a:pt x="3563" y="3259"/>
                  <a:pt x="3555" y="3270"/>
                  <a:pt x="3539" y="3284"/>
                </a:cubicBezTo>
                <a:cubicBezTo>
                  <a:pt x="3522" y="3294"/>
                  <a:pt x="3518" y="3315"/>
                  <a:pt x="3506" y="3329"/>
                </a:cubicBezTo>
                <a:cubicBezTo>
                  <a:pt x="3514" y="3336"/>
                  <a:pt x="3518" y="3340"/>
                  <a:pt x="3522" y="3340"/>
                </a:cubicBezTo>
                <a:cubicBezTo>
                  <a:pt x="3535" y="3329"/>
                  <a:pt x="3551" y="3319"/>
                  <a:pt x="3563" y="3308"/>
                </a:cubicBezTo>
                <a:cubicBezTo>
                  <a:pt x="3572" y="3301"/>
                  <a:pt x="3576" y="3287"/>
                  <a:pt x="3584" y="3280"/>
                </a:cubicBezTo>
                <a:cubicBezTo>
                  <a:pt x="3596" y="3270"/>
                  <a:pt x="3621" y="3266"/>
                  <a:pt x="3625" y="3252"/>
                </a:cubicBezTo>
                <a:cubicBezTo>
                  <a:pt x="3638" y="3224"/>
                  <a:pt x="3642" y="3196"/>
                  <a:pt x="3650" y="3164"/>
                </a:cubicBezTo>
                <a:close/>
                <a:moveTo>
                  <a:pt x="3127" y="3164"/>
                </a:moveTo>
                <a:cubicBezTo>
                  <a:pt x="3118" y="3164"/>
                  <a:pt x="3106" y="3164"/>
                  <a:pt x="3102" y="3168"/>
                </a:cubicBezTo>
                <a:cubicBezTo>
                  <a:pt x="3073" y="3213"/>
                  <a:pt x="3020" y="3235"/>
                  <a:pt x="2970" y="3259"/>
                </a:cubicBezTo>
                <a:cubicBezTo>
                  <a:pt x="2949" y="3270"/>
                  <a:pt x="2925" y="3280"/>
                  <a:pt x="2917" y="3305"/>
                </a:cubicBezTo>
                <a:cubicBezTo>
                  <a:pt x="2912" y="3312"/>
                  <a:pt x="2904" y="3319"/>
                  <a:pt x="2896" y="3322"/>
                </a:cubicBezTo>
                <a:cubicBezTo>
                  <a:pt x="2818" y="3368"/>
                  <a:pt x="2764" y="3431"/>
                  <a:pt x="2706" y="3494"/>
                </a:cubicBezTo>
                <a:cubicBezTo>
                  <a:pt x="2698" y="3505"/>
                  <a:pt x="2686" y="3516"/>
                  <a:pt x="2673" y="3519"/>
                </a:cubicBezTo>
                <a:cubicBezTo>
                  <a:pt x="2653" y="3526"/>
                  <a:pt x="2632" y="3533"/>
                  <a:pt x="2620" y="3554"/>
                </a:cubicBezTo>
                <a:cubicBezTo>
                  <a:pt x="2616" y="3561"/>
                  <a:pt x="2607" y="3568"/>
                  <a:pt x="2599" y="3572"/>
                </a:cubicBezTo>
                <a:cubicBezTo>
                  <a:pt x="2525" y="3589"/>
                  <a:pt x="2488" y="3642"/>
                  <a:pt x="2451" y="3695"/>
                </a:cubicBezTo>
                <a:cubicBezTo>
                  <a:pt x="2467" y="3709"/>
                  <a:pt x="2484" y="3705"/>
                  <a:pt x="2496" y="3698"/>
                </a:cubicBezTo>
                <a:cubicBezTo>
                  <a:pt x="2521" y="3681"/>
                  <a:pt x="2542" y="3660"/>
                  <a:pt x="2579" y="3681"/>
                </a:cubicBezTo>
                <a:cubicBezTo>
                  <a:pt x="2587" y="3688"/>
                  <a:pt x="2612" y="3681"/>
                  <a:pt x="2624" y="3674"/>
                </a:cubicBezTo>
                <a:cubicBezTo>
                  <a:pt x="2645" y="3663"/>
                  <a:pt x="2673" y="3653"/>
                  <a:pt x="2686" y="3635"/>
                </a:cubicBezTo>
                <a:cubicBezTo>
                  <a:pt x="2706" y="3600"/>
                  <a:pt x="2735" y="3575"/>
                  <a:pt x="2781" y="3561"/>
                </a:cubicBezTo>
                <a:cubicBezTo>
                  <a:pt x="2793" y="3558"/>
                  <a:pt x="2801" y="3533"/>
                  <a:pt x="2814" y="3523"/>
                </a:cubicBezTo>
                <a:cubicBezTo>
                  <a:pt x="2826" y="3512"/>
                  <a:pt x="2842" y="3498"/>
                  <a:pt x="2859" y="3494"/>
                </a:cubicBezTo>
                <a:cubicBezTo>
                  <a:pt x="2888" y="3484"/>
                  <a:pt x="2912" y="3477"/>
                  <a:pt x="2912" y="3445"/>
                </a:cubicBezTo>
                <a:cubicBezTo>
                  <a:pt x="2954" y="3435"/>
                  <a:pt x="2954" y="3393"/>
                  <a:pt x="2987" y="3375"/>
                </a:cubicBezTo>
                <a:cubicBezTo>
                  <a:pt x="2991" y="3372"/>
                  <a:pt x="2999" y="3368"/>
                  <a:pt x="3003" y="3365"/>
                </a:cubicBezTo>
                <a:cubicBezTo>
                  <a:pt x="3044" y="3305"/>
                  <a:pt x="3094" y="3249"/>
                  <a:pt x="3139" y="3189"/>
                </a:cubicBezTo>
                <a:cubicBezTo>
                  <a:pt x="3143" y="3182"/>
                  <a:pt x="3143" y="3168"/>
                  <a:pt x="3127" y="3164"/>
                </a:cubicBezTo>
                <a:close/>
                <a:moveTo>
                  <a:pt x="3390" y="3157"/>
                </a:moveTo>
                <a:cubicBezTo>
                  <a:pt x="3386" y="3164"/>
                  <a:pt x="3378" y="3168"/>
                  <a:pt x="3374" y="3171"/>
                </a:cubicBezTo>
                <a:cubicBezTo>
                  <a:pt x="3374" y="3171"/>
                  <a:pt x="3382" y="3182"/>
                  <a:pt x="3382" y="3182"/>
                </a:cubicBezTo>
                <a:cubicBezTo>
                  <a:pt x="3390" y="3178"/>
                  <a:pt x="3399" y="3175"/>
                  <a:pt x="3403" y="3171"/>
                </a:cubicBezTo>
                <a:cubicBezTo>
                  <a:pt x="3399" y="3164"/>
                  <a:pt x="3394" y="3161"/>
                  <a:pt x="3390" y="3157"/>
                </a:cubicBezTo>
                <a:close/>
                <a:moveTo>
                  <a:pt x="3306" y="3150"/>
                </a:moveTo>
                <a:cubicBezTo>
                  <a:pt x="3286" y="3149"/>
                  <a:pt x="3283" y="3159"/>
                  <a:pt x="3283" y="3171"/>
                </a:cubicBezTo>
                <a:cubicBezTo>
                  <a:pt x="3283" y="3182"/>
                  <a:pt x="3283" y="3196"/>
                  <a:pt x="3283" y="3206"/>
                </a:cubicBezTo>
                <a:cubicBezTo>
                  <a:pt x="3246" y="3206"/>
                  <a:pt x="3213" y="3221"/>
                  <a:pt x="3193" y="3249"/>
                </a:cubicBezTo>
                <a:cubicBezTo>
                  <a:pt x="3184" y="3263"/>
                  <a:pt x="3164" y="3273"/>
                  <a:pt x="3151" y="3291"/>
                </a:cubicBezTo>
                <a:cubicBezTo>
                  <a:pt x="3139" y="3305"/>
                  <a:pt x="3131" y="3322"/>
                  <a:pt x="3123" y="3340"/>
                </a:cubicBezTo>
                <a:cubicBezTo>
                  <a:pt x="3106" y="3336"/>
                  <a:pt x="3094" y="3336"/>
                  <a:pt x="3081" y="3343"/>
                </a:cubicBezTo>
                <a:cubicBezTo>
                  <a:pt x="3065" y="3357"/>
                  <a:pt x="3048" y="3375"/>
                  <a:pt x="3032" y="3393"/>
                </a:cubicBezTo>
                <a:cubicBezTo>
                  <a:pt x="3040" y="3410"/>
                  <a:pt x="3044" y="3424"/>
                  <a:pt x="3052" y="3442"/>
                </a:cubicBezTo>
                <a:cubicBezTo>
                  <a:pt x="3065" y="3438"/>
                  <a:pt x="3077" y="3442"/>
                  <a:pt x="3081" y="3435"/>
                </a:cubicBezTo>
                <a:cubicBezTo>
                  <a:pt x="3110" y="3410"/>
                  <a:pt x="3143" y="3393"/>
                  <a:pt x="3188" y="3389"/>
                </a:cubicBezTo>
                <a:cubicBezTo>
                  <a:pt x="3226" y="3393"/>
                  <a:pt x="3250" y="3354"/>
                  <a:pt x="3287" y="3333"/>
                </a:cubicBezTo>
                <a:cubicBezTo>
                  <a:pt x="3312" y="3319"/>
                  <a:pt x="3329" y="3301"/>
                  <a:pt x="3349" y="3280"/>
                </a:cubicBezTo>
                <a:cubicBezTo>
                  <a:pt x="3362" y="3266"/>
                  <a:pt x="3374" y="3249"/>
                  <a:pt x="3378" y="3231"/>
                </a:cubicBezTo>
                <a:cubicBezTo>
                  <a:pt x="3386" y="3206"/>
                  <a:pt x="3370" y="3199"/>
                  <a:pt x="3333" y="3203"/>
                </a:cubicBezTo>
                <a:cubicBezTo>
                  <a:pt x="3329" y="3203"/>
                  <a:pt x="3324" y="3203"/>
                  <a:pt x="3324" y="3203"/>
                </a:cubicBezTo>
                <a:cubicBezTo>
                  <a:pt x="3320" y="3185"/>
                  <a:pt x="3320" y="3168"/>
                  <a:pt x="3316" y="3150"/>
                </a:cubicBezTo>
                <a:cubicBezTo>
                  <a:pt x="3313" y="3150"/>
                  <a:pt x="3309" y="3150"/>
                  <a:pt x="3306" y="3150"/>
                </a:cubicBezTo>
                <a:close/>
                <a:moveTo>
                  <a:pt x="2700" y="3127"/>
                </a:moveTo>
                <a:cubicBezTo>
                  <a:pt x="2698" y="3127"/>
                  <a:pt x="2696" y="3127"/>
                  <a:pt x="2695" y="3127"/>
                </a:cubicBezTo>
                <a:cubicBezTo>
                  <a:pt x="2687" y="3127"/>
                  <a:pt x="2680" y="3129"/>
                  <a:pt x="2673" y="3133"/>
                </a:cubicBezTo>
                <a:cubicBezTo>
                  <a:pt x="2636" y="3157"/>
                  <a:pt x="2599" y="3185"/>
                  <a:pt x="2566" y="3213"/>
                </a:cubicBezTo>
                <a:cubicBezTo>
                  <a:pt x="2517" y="3263"/>
                  <a:pt x="2467" y="3308"/>
                  <a:pt x="2406" y="3350"/>
                </a:cubicBezTo>
                <a:cubicBezTo>
                  <a:pt x="2373" y="3375"/>
                  <a:pt x="2348" y="3407"/>
                  <a:pt x="2323" y="3442"/>
                </a:cubicBezTo>
                <a:cubicBezTo>
                  <a:pt x="2303" y="3473"/>
                  <a:pt x="2286" y="3509"/>
                  <a:pt x="2253" y="3537"/>
                </a:cubicBezTo>
                <a:cubicBezTo>
                  <a:pt x="2228" y="3558"/>
                  <a:pt x="2233" y="3596"/>
                  <a:pt x="2220" y="3624"/>
                </a:cubicBezTo>
                <a:cubicBezTo>
                  <a:pt x="2249" y="3645"/>
                  <a:pt x="2266" y="3631"/>
                  <a:pt x="2278" y="3621"/>
                </a:cubicBezTo>
                <a:cubicBezTo>
                  <a:pt x="2290" y="3607"/>
                  <a:pt x="2303" y="3589"/>
                  <a:pt x="2315" y="3575"/>
                </a:cubicBezTo>
                <a:cubicBezTo>
                  <a:pt x="2327" y="3561"/>
                  <a:pt x="2340" y="3551"/>
                  <a:pt x="2364" y="3558"/>
                </a:cubicBezTo>
                <a:cubicBezTo>
                  <a:pt x="2348" y="3589"/>
                  <a:pt x="2331" y="3621"/>
                  <a:pt x="2307" y="3649"/>
                </a:cubicBezTo>
                <a:cubicBezTo>
                  <a:pt x="2290" y="3667"/>
                  <a:pt x="2278" y="3691"/>
                  <a:pt x="2249" y="3698"/>
                </a:cubicBezTo>
                <a:cubicBezTo>
                  <a:pt x="2208" y="3709"/>
                  <a:pt x="2171" y="3730"/>
                  <a:pt x="2158" y="3765"/>
                </a:cubicBezTo>
                <a:cubicBezTo>
                  <a:pt x="2154" y="3772"/>
                  <a:pt x="2138" y="3779"/>
                  <a:pt x="2130" y="3786"/>
                </a:cubicBezTo>
                <a:cubicBezTo>
                  <a:pt x="2084" y="3818"/>
                  <a:pt x="2043" y="3849"/>
                  <a:pt x="2064" y="3909"/>
                </a:cubicBezTo>
                <a:cubicBezTo>
                  <a:pt x="2068" y="3916"/>
                  <a:pt x="2059" y="3930"/>
                  <a:pt x="2055" y="3941"/>
                </a:cubicBezTo>
                <a:cubicBezTo>
                  <a:pt x="2047" y="3962"/>
                  <a:pt x="2039" y="3979"/>
                  <a:pt x="2031" y="4000"/>
                </a:cubicBezTo>
                <a:cubicBezTo>
                  <a:pt x="2051" y="4014"/>
                  <a:pt x="2064" y="4007"/>
                  <a:pt x="2076" y="3997"/>
                </a:cubicBezTo>
                <a:cubicBezTo>
                  <a:pt x="2113" y="3948"/>
                  <a:pt x="2154" y="3898"/>
                  <a:pt x="2191" y="3846"/>
                </a:cubicBezTo>
                <a:cubicBezTo>
                  <a:pt x="2212" y="3814"/>
                  <a:pt x="2237" y="3789"/>
                  <a:pt x="2282" y="3779"/>
                </a:cubicBezTo>
                <a:cubicBezTo>
                  <a:pt x="2311" y="3772"/>
                  <a:pt x="2315" y="3765"/>
                  <a:pt x="2303" y="3730"/>
                </a:cubicBezTo>
                <a:cubicBezTo>
                  <a:pt x="2294" y="3712"/>
                  <a:pt x="2303" y="3702"/>
                  <a:pt x="2311" y="3695"/>
                </a:cubicBezTo>
                <a:cubicBezTo>
                  <a:pt x="2331" y="3677"/>
                  <a:pt x="2356" y="3663"/>
                  <a:pt x="2381" y="3656"/>
                </a:cubicBezTo>
                <a:cubicBezTo>
                  <a:pt x="2414" y="3645"/>
                  <a:pt x="2434" y="3631"/>
                  <a:pt x="2459" y="3610"/>
                </a:cubicBezTo>
                <a:cubicBezTo>
                  <a:pt x="2472" y="3596"/>
                  <a:pt x="2492" y="3586"/>
                  <a:pt x="2509" y="3575"/>
                </a:cubicBezTo>
                <a:cubicBezTo>
                  <a:pt x="2533" y="3558"/>
                  <a:pt x="2562" y="3544"/>
                  <a:pt x="2583" y="3523"/>
                </a:cubicBezTo>
                <a:cubicBezTo>
                  <a:pt x="2620" y="3477"/>
                  <a:pt x="2682" y="3452"/>
                  <a:pt x="2702" y="3396"/>
                </a:cubicBezTo>
                <a:cubicBezTo>
                  <a:pt x="2706" y="3379"/>
                  <a:pt x="2739" y="3368"/>
                  <a:pt x="2756" y="3354"/>
                </a:cubicBezTo>
                <a:cubicBezTo>
                  <a:pt x="2785" y="3329"/>
                  <a:pt x="2818" y="3305"/>
                  <a:pt x="2851" y="3277"/>
                </a:cubicBezTo>
                <a:cubicBezTo>
                  <a:pt x="2822" y="3270"/>
                  <a:pt x="2801" y="3263"/>
                  <a:pt x="2776" y="3259"/>
                </a:cubicBezTo>
                <a:cubicBezTo>
                  <a:pt x="2752" y="3252"/>
                  <a:pt x="2727" y="3249"/>
                  <a:pt x="2702" y="3242"/>
                </a:cubicBezTo>
                <a:cubicBezTo>
                  <a:pt x="2678" y="3263"/>
                  <a:pt x="2661" y="3284"/>
                  <a:pt x="2636" y="3301"/>
                </a:cubicBezTo>
                <a:cubicBezTo>
                  <a:pt x="2628" y="3308"/>
                  <a:pt x="2612" y="3312"/>
                  <a:pt x="2599" y="3319"/>
                </a:cubicBezTo>
                <a:cubicBezTo>
                  <a:pt x="2628" y="3252"/>
                  <a:pt x="2690" y="3206"/>
                  <a:pt x="2743" y="3147"/>
                </a:cubicBezTo>
                <a:cubicBezTo>
                  <a:pt x="2735" y="3140"/>
                  <a:pt x="2727" y="3129"/>
                  <a:pt x="2719" y="3129"/>
                </a:cubicBezTo>
                <a:cubicBezTo>
                  <a:pt x="2713" y="3128"/>
                  <a:pt x="2706" y="3127"/>
                  <a:pt x="2700" y="3127"/>
                </a:cubicBezTo>
                <a:close/>
                <a:moveTo>
                  <a:pt x="1466" y="3098"/>
                </a:moveTo>
                <a:cubicBezTo>
                  <a:pt x="1458" y="3126"/>
                  <a:pt x="1441" y="3147"/>
                  <a:pt x="1408" y="3168"/>
                </a:cubicBezTo>
                <a:cubicBezTo>
                  <a:pt x="1429" y="3122"/>
                  <a:pt x="1429" y="3122"/>
                  <a:pt x="1466" y="3098"/>
                </a:cubicBezTo>
                <a:close/>
                <a:moveTo>
                  <a:pt x="1462" y="3094"/>
                </a:moveTo>
                <a:cubicBezTo>
                  <a:pt x="1462" y="3094"/>
                  <a:pt x="1462" y="3094"/>
                  <a:pt x="1466" y="3094"/>
                </a:cubicBezTo>
                <a:cubicBezTo>
                  <a:pt x="1466" y="3094"/>
                  <a:pt x="1466" y="3094"/>
                  <a:pt x="1462" y="3098"/>
                </a:cubicBezTo>
                <a:cubicBezTo>
                  <a:pt x="1462" y="3098"/>
                  <a:pt x="1462" y="3094"/>
                  <a:pt x="1462" y="3094"/>
                </a:cubicBezTo>
                <a:close/>
                <a:moveTo>
                  <a:pt x="2879" y="3087"/>
                </a:moveTo>
                <a:cubicBezTo>
                  <a:pt x="2851" y="3101"/>
                  <a:pt x="2818" y="3108"/>
                  <a:pt x="2809" y="3140"/>
                </a:cubicBezTo>
                <a:cubicBezTo>
                  <a:pt x="2822" y="3154"/>
                  <a:pt x="2834" y="3157"/>
                  <a:pt x="2851" y="3147"/>
                </a:cubicBezTo>
                <a:cubicBezTo>
                  <a:pt x="2871" y="3133"/>
                  <a:pt x="2875" y="3112"/>
                  <a:pt x="2879" y="3087"/>
                </a:cubicBezTo>
                <a:close/>
                <a:moveTo>
                  <a:pt x="3040" y="3066"/>
                </a:moveTo>
                <a:cubicBezTo>
                  <a:pt x="2978" y="3077"/>
                  <a:pt x="2925" y="3108"/>
                  <a:pt x="2884" y="3150"/>
                </a:cubicBezTo>
                <a:cubicBezTo>
                  <a:pt x="2867" y="3168"/>
                  <a:pt x="2871" y="3189"/>
                  <a:pt x="2879" y="3203"/>
                </a:cubicBezTo>
                <a:cubicBezTo>
                  <a:pt x="2884" y="3213"/>
                  <a:pt x="2900" y="3217"/>
                  <a:pt x="2917" y="3228"/>
                </a:cubicBezTo>
                <a:cubicBezTo>
                  <a:pt x="2929" y="3210"/>
                  <a:pt x="2937" y="3196"/>
                  <a:pt x="2949" y="3182"/>
                </a:cubicBezTo>
                <a:cubicBezTo>
                  <a:pt x="2962" y="3171"/>
                  <a:pt x="2982" y="3164"/>
                  <a:pt x="2995" y="3154"/>
                </a:cubicBezTo>
                <a:cubicBezTo>
                  <a:pt x="3020" y="3133"/>
                  <a:pt x="3040" y="3108"/>
                  <a:pt x="3061" y="3087"/>
                </a:cubicBezTo>
                <a:cubicBezTo>
                  <a:pt x="3065" y="3084"/>
                  <a:pt x="3061" y="3077"/>
                  <a:pt x="3057" y="3073"/>
                </a:cubicBezTo>
                <a:cubicBezTo>
                  <a:pt x="3052" y="3069"/>
                  <a:pt x="3044" y="3066"/>
                  <a:pt x="3040" y="3066"/>
                </a:cubicBezTo>
                <a:close/>
                <a:moveTo>
                  <a:pt x="3444" y="3052"/>
                </a:moveTo>
                <a:cubicBezTo>
                  <a:pt x="3432" y="3055"/>
                  <a:pt x="3423" y="3059"/>
                  <a:pt x="3415" y="3062"/>
                </a:cubicBezTo>
                <a:cubicBezTo>
                  <a:pt x="3378" y="3087"/>
                  <a:pt x="3382" y="3087"/>
                  <a:pt x="3374" y="3129"/>
                </a:cubicBezTo>
                <a:cubicBezTo>
                  <a:pt x="3423" y="3140"/>
                  <a:pt x="3477" y="3150"/>
                  <a:pt x="3551" y="3168"/>
                </a:cubicBezTo>
                <a:cubicBezTo>
                  <a:pt x="3539" y="3133"/>
                  <a:pt x="3530" y="3119"/>
                  <a:pt x="3526" y="3101"/>
                </a:cubicBezTo>
                <a:cubicBezTo>
                  <a:pt x="3506" y="3101"/>
                  <a:pt x="3489" y="3101"/>
                  <a:pt x="3473" y="3101"/>
                </a:cubicBezTo>
                <a:cubicBezTo>
                  <a:pt x="3465" y="3087"/>
                  <a:pt x="3456" y="3069"/>
                  <a:pt x="3444" y="3052"/>
                </a:cubicBezTo>
                <a:close/>
                <a:moveTo>
                  <a:pt x="3542" y="2987"/>
                </a:moveTo>
                <a:cubicBezTo>
                  <a:pt x="3541" y="2987"/>
                  <a:pt x="3540" y="2988"/>
                  <a:pt x="3539" y="2989"/>
                </a:cubicBezTo>
                <a:cubicBezTo>
                  <a:pt x="3522" y="2996"/>
                  <a:pt x="3514" y="3006"/>
                  <a:pt x="3522" y="3020"/>
                </a:cubicBezTo>
                <a:cubicBezTo>
                  <a:pt x="3522" y="3024"/>
                  <a:pt x="3530" y="3027"/>
                  <a:pt x="3535" y="3027"/>
                </a:cubicBezTo>
                <a:cubicBezTo>
                  <a:pt x="3551" y="3024"/>
                  <a:pt x="3563" y="3006"/>
                  <a:pt x="3555" y="2992"/>
                </a:cubicBezTo>
                <a:cubicBezTo>
                  <a:pt x="3553" y="2990"/>
                  <a:pt x="3550" y="2989"/>
                  <a:pt x="3547" y="2988"/>
                </a:cubicBezTo>
                <a:cubicBezTo>
                  <a:pt x="3545" y="2987"/>
                  <a:pt x="3544" y="2987"/>
                  <a:pt x="3542" y="2987"/>
                </a:cubicBezTo>
                <a:close/>
                <a:moveTo>
                  <a:pt x="3172" y="2971"/>
                </a:moveTo>
                <a:cubicBezTo>
                  <a:pt x="3168" y="2971"/>
                  <a:pt x="3164" y="2975"/>
                  <a:pt x="3160" y="2978"/>
                </a:cubicBezTo>
                <a:cubicBezTo>
                  <a:pt x="3164" y="2982"/>
                  <a:pt x="3168" y="2985"/>
                  <a:pt x="3172" y="2985"/>
                </a:cubicBezTo>
                <a:cubicBezTo>
                  <a:pt x="3176" y="2985"/>
                  <a:pt x="3180" y="2982"/>
                  <a:pt x="3184" y="2978"/>
                </a:cubicBezTo>
                <a:cubicBezTo>
                  <a:pt x="3180" y="2975"/>
                  <a:pt x="3176" y="2971"/>
                  <a:pt x="3172" y="2971"/>
                </a:cubicBezTo>
                <a:close/>
                <a:moveTo>
                  <a:pt x="2869" y="2956"/>
                </a:moveTo>
                <a:cubicBezTo>
                  <a:pt x="2865" y="2956"/>
                  <a:pt x="2858" y="2965"/>
                  <a:pt x="2855" y="2968"/>
                </a:cubicBezTo>
                <a:cubicBezTo>
                  <a:pt x="2855" y="2992"/>
                  <a:pt x="2879" y="3010"/>
                  <a:pt x="2904" y="3003"/>
                </a:cubicBezTo>
                <a:cubicBezTo>
                  <a:pt x="2921" y="2999"/>
                  <a:pt x="2925" y="2978"/>
                  <a:pt x="2912" y="2971"/>
                </a:cubicBezTo>
                <a:cubicBezTo>
                  <a:pt x="2900" y="2964"/>
                  <a:pt x="2884" y="2961"/>
                  <a:pt x="2871" y="2957"/>
                </a:cubicBezTo>
                <a:cubicBezTo>
                  <a:pt x="2871" y="2957"/>
                  <a:pt x="2870" y="2956"/>
                  <a:pt x="2869" y="2956"/>
                </a:cubicBezTo>
                <a:close/>
                <a:moveTo>
                  <a:pt x="1351" y="2940"/>
                </a:moveTo>
                <a:cubicBezTo>
                  <a:pt x="1367" y="2940"/>
                  <a:pt x="1380" y="2950"/>
                  <a:pt x="1380" y="2964"/>
                </a:cubicBezTo>
                <a:lnTo>
                  <a:pt x="1378" y="2967"/>
                </a:lnTo>
                <a:lnTo>
                  <a:pt x="1404" y="2967"/>
                </a:lnTo>
                <a:cubicBezTo>
                  <a:pt x="1416" y="2969"/>
                  <a:pt x="1425" y="2975"/>
                  <a:pt x="1429" y="2992"/>
                </a:cubicBezTo>
                <a:cubicBezTo>
                  <a:pt x="1408" y="3013"/>
                  <a:pt x="1388" y="3038"/>
                  <a:pt x="1367" y="3059"/>
                </a:cubicBezTo>
                <a:cubicBezTo>
                  <a:pt x="1351" y="3077"/>
                  <a:pt x="1330" y="3080"/>
                  <a:pt x="1301" y="3066"/>
                </a:cubicBezTo>
                <a:cubicBezTo>
                  <a:pt x="1310" y="3038"/>
                  <a:pt x="1314" y="3013"/>
                  <a:pt x="1322" y="2992"/>
                </a:cubicBezTo>
                <a:lnTo>
                  <a:pt x="1332" y="2982"/>
                </a:lnTo>
                <a:lnTo>
                  <a:pt x="1330" y="2982"/>
                </a:lnTo>
                <a:cubicBezTo>
                  <a:pt x="1325" y="2977"/>
                  <a:pt x="1322" y="2971"/>
                  <a:pt x="1322" y="2964"/>
                </a:cubicBezTo>
                <a:cubicBezTo>
                  <a:pt x="1322" y="2950"/>
                  <a:pt x="1334" y="2940"/>
                  <a:pt x="1351" y="2940"/>
                </a:cubicBezTo>
                <a:close/>
                <a:moveTo>
                  <a:pt x="1450" y="2929"/>
                </a:moveTo>
                <a:cubicBezTo>
                  <a:pt x="1454" y="2929"/>
                  <a:pt x="1454" y="2929"/>
                  <a:pt x="1458" y="2929"/>
                </a:cubicBezTo>
                <a:cubicBezTo>
                  <a:pt x="1458" y="2929"/>
                  <a:pt x="1458" y="2933"/>
                  <a:pt x="1458" y="2936"/>
                </a:cubicBezTo>
                <a:cubicBezTo>
                  <a:pt x="1454" y="2936"/>
                  <a:pt x="1454" y="2936"/>
                  <a:pt x="1450" y="2933"/>
                </a:cubicBezTo>
                <a:cubicBezTo>
                  <a:pt x="1450" y="2933"/>
                  <a:pt x="1450" y="2929"/>
                  <a:pt x="1450" y="2929"/>
                </a:cubicBezTo>
                <a:close/>
                <a:moveTo>
                  <a:pt x="3131" y="2915"/>
                </a:moveTo>
                <a:cubicBezTo>
                  <a:pt x="3073" y="2933"/>
                  <a:pt x="3065" y="2936"/>
                  <a:pt x="3052" y="2971"/>
                </a:cubicBezTo>
                <a:lnTo>
                  <a:pt x="3078" y="2964"/>
                </a:lnTo>
                <a:lnTo>
                  <a:pt x="3081" y="2961"/>
                </a:lnTo>
                <a:lnTo>
                  <a:pt x="3083" y="2962"/>
                </a:lnTo>
                <a:lnTo>
                  <a:pt x="3089" y="2960"/>
                </a:lnTo>
                <a:cubicBezTo>
                  <a:pt x="3117" y="2951"/>
                  <a:pt x="3122" y="2944"/>
                  <a:pt x="3131" y="2915"/>
                </a:cubicBezTo>
                <a:close/>
                <a:moveTo>
                  <a:pt x="2959" y="2879"/>
                </a:moveTo>
                <a:cubicBezTo>
                  <a:pt x="2949" y="2878"/>
                  <a:pt x="2936" y="2883"/>
                  <a:pt x="2912" y="2890"/>
                </a:cubicBezTo>
                <a:cubicBezTo>
                  <a:pt x="2921" y="2908"/>
                  <a:pt x="2929" y="2922"/>
                  <a:pt x="2941" y="2950"/>
                </a:cubicBezTo>
                <a:cubicBezTo>
                  <a:pt x="2966" y="2929"/>
                  <a:pt x="2978" y="2918"/>
                  <a:pt x="2991" y="2908"/>
                </a:cubicBezTo>
                <a:cubicBezTo>
                  <a:pt x="2978" y="2890"/>
                  <a:pt x="2972" y="2882"/>
                  <a:pt x="2962" y="2879"/>
                </a:cubicBezTo>
                <a:cubicBezTo>
                  <a:pt x="2961" y="2879"/>
                  <a:pt x="2960" y="2879"/>
                  <a:pt x="2959" y="2879"/>
                </a:cubicBezTo>
                <a:close/>
                <a:moveTo>
                  <a:pt x="3176" y="2852"/>
                </a:moveTo>
                <a:cubicBezTo>
                  <a:pt x="3172" y="2855"/>
                  <a:pt x="3168" y="2859"/>
                  <a:pt x="3164" y="2862"/>
                </a:cubicBezTo>
                <a:cubicBezTo>
                  <a:pt x="3160" y="2869"/>
                  <a:pt x="3164" y="2876"/>
                  <a:pt x="3160" y="2890"/>
                </a:cubicBezTo>
                <a:cubicBezTo>
                  <a:pt x="3180" y="2894"/>
                  <a:pt x="3197" y="2894"/>
                  <a:pt x="3213" y="2897"/>
                </a:cubicBezTo>
                <a:cubicBezTo>
                  <a:pt x="3217" y="2894"/>
                  <a:pt x="3221" y="2890"/>
                  <a:pt x="3221" y="2890"/>
                </a:cubicBezTo>
                <a:cubicBezTo>
                  <a:pt x="3209" y="2876"/>
                  <a:pt x="3193" y="2862"/>
                  <a:pt x="3176" y="2852"/>
                </a:cubicBezTo>
                <a:close/>
                <a:moveTo>
                  <a:pt x="832" y="2789"/>
                </a:moveTo>
                <a:cubicBezTo>
                  <a:pt x="832" y="2796"/>
                  <a:pt x="836" y="2799"/>
                  <a:pt x="836" y="2806"/>
                </a:cubicBezTo>
                <a:cubicBezTo>
                  <a:pt x="836" y="2810"/>
                  <a:pt x="828" y="2810"/>
                  <a:pt x="823" y="2813"/>
                </a:cubicBezTo>
                <a:cubicBezTo>
                  <a:pt x="823" y="2806"/>
                  <a:pt x="819" y="2803"/>
                  <a:pt x="819" y="2799"/>
                </a:cubicBezTo>
                <a:cubicBezTo>
                  <a:pt x="819" y="2796"/>
                  <a:pt x="828" y="2792"/>
                  <a:pt x="832" y="2789"/>
                </a:cubicBezTo>
                <a:close/>
                <a:moveTo>
                  <a:pt x="696" y="2789"/>
                </a:moveTo>
                <a:cubicBezTo>
                  <a:pt x="696" y="2792"/>
                  <a:pt x="700" y="2799"/>
                  <a:pt x="696" y="2803"/>
                </a:cubicBezTo>
                <a:cubicBezTo>
                  <a:pt x="692" y="2806"/>
                  <a:pt x="683" y="2810"/>
                  <a:pt x="679" y="2813"/>
                </a:cubicBezTo>
                <a:cubicBezTo>
                  <a:pt x="675" y="2813"/>
                  <a:pt x="667" y="2813"/>
                  <a:pt x="663" y="2813"/>
                </a:cubicBezTo>
                <a:cubicBezTo>
                  <a:pt x="667" y="2810"/>
                  <a:pt x="671" y="2810"/>
                  <a:pt x="675" y="2806"/>
                </a:cubicBezTo>
                <a:cubicBezTo>
                  <a:pt x="675" y="2803"/>
                  <a:pt x="675" y="2799"/>
                  <a:pt x="679" y="2799"/>
                </a:cubicBezTo>
                <a:cubicBezTo>
                  <a:pt x="683" y="2796"/>
                  <a:pt x="687" y="2792"/>
                  <a:pt x="696" y="2789"/>
                </a:cubicBezTo>
                <a:close/>
                <a:moveTo>
                  <a:pt x="1104" y="2718"/>
                </a:moveTo>
                <a:cubicBezTo>
                  <a:pt x="1108" y="2718"/>
                  <a:pt x="1112" y="2722"/>
                  <a:pt x="1116" y="2722"/>
                </a:cubicBezTo>
                <a:cubicBezTo>
                  <a:pt x="1116" y="2725"/>
                  <a:pt x="1112" y="2725"/>
                  <a:pt x="1112" y="2729"/>
                </a:cubicBezTo>
                <a:cubicBezTo>
                  <a:pt x="1108" y="2729"/>
                  <a:pt x="1108" y="2729"/>
                  <a:pt x="1104" y="2725"/>
                </a:cubicBezTo>
                <a:cubicBezTo>
                  <a:pt x="1104" y="2722"/>
                  <a:pt x="1104" y="2718"/>
                  <a:pt x="1104" y="2718"/>
                </a:cubicBezTo>
                <a:close/>
                <a:moveTo>
                  <a:pt x="1161" y="2711"/>
                </a:moveTo>
                <a:cubicBezTo>
                  <a:pt x="1157" y="2722"/>
                  <a:pt x="1149" y="2729"/>
                  <a:pt x="1141" y="2746"/>
                </a:cubicBezTo>
                <a:cubicBezTo>
                  <a:pt x="1141" y="2722"/>
                  <a:pt x="1141" y="2711"/>
                  <a:pt x="1161" y="2711"/>
                </a:cubicBezTo>
                <a:close/>
                <a:moveTo>
                  <a:pt x="1178" y="2694"/>
                </a:moveTo>
                <a:cubicBezTo>
                  <a:pt x="1178" y="2697"/>
                  <a:pt x="1178" y="2701"/>
                  <a:pt x="1178" y="2701"/>
                </a:cubicBezTo>
                <a:cubicBezTo>
                  <a:pt x="1174" y="2704"/>
                  <a:pt x="1170" y="2704"/>
                  <a:pt x="1165" y="2708"/>
                </a:cubicBezTo>
                <a:cubicBezTo>
                  <a:pt x="1165" y="2704"/>
                  <a:pt x="1165" y="2701"/>
                  <a:pt x="1170" y="2697"/>
                </a:cubicBezTo>
                <a:cubicBezTo>
                  <a:pt x="1170" y="2694"/>
                  <a:pt x="1174" y="2697"/>
                  <a:pt x="1178" y="2694"/>
                </a:cubicBezTo>
                <a:close/>
                <a:moveTo>
                  <a:pt x="926" y="2669"/>
                </a:moveTo>
                <a:cubicBezTo>
                  <a:pt x="922" y="2711"/>
                  <a:pt x="926" y="2760"/>
                  <a:pt x="869" y="2789"/>
                </a:cubicBezTo>
                <a:cubicBezTo>
                  <a:pt x="840" y="2729"/>
                  <a:pt x="902" y="2704"/>
                  <a:pt x="926" y="2669"/>
                </a:cubicBezTo>
                <a:close/>
                <a:moveTo>
                  <a:pt x="1001" y="2571"/>
                </a:moveTo>
                <a:cubicBezTo>
                  <a:pt x="1001" y="2592"/>
                  <a:pt x="992" y="2609"/>
                  <a:pt x="968" y="2620"/>
                </a:cubicBezTo>
                <a:cubicBezTo>
                  <a:pt x="963" y="2592"/>
                  <a:pt x="963" y="2592"/>
                  <a:pt x="1001" y="2571"/>
                </a:cubicBezTo>
                <a:close/>
                <a:moveTo>
                  <a:pt x="1215" y="2543"/>
                </a:moveTo>
                <a:cubicBezTo>
                  <a:pt x="1215" y="2543"/>
                  <a:pt x="1219" y="2543"/>
                  <a:pt x="1219" y="2543"/>
                </a:cubicBezTo>
                <a:cubicBezTo>
                  <a:pt x="1223" y="2546"/>
                  <a:pt x="1223" y="2550"/>
                  <a:pt x="1223" y="2550"/>
                </a:cubicBezTo>
                <a:cubicBezTo>
                  <a:pt x="1219" y="2546"/>
                  <a:pt x="1219" y="2546"/>
                  <a:pt x="1215" y="2543"/>
                </a:cubicBezTo>
                <a:close/>
                <a:moveTo>
                  <a:pt x="3374" y="2529"/>
                </a:moveTo>
                <a:cubicBezTo>
                  <a:pt x="3370" y="2529"/>
                  <a:pt x="3366" y="2532"/>
                  <a:pt x="3362" y="2532"/>
                </a:cubicBezTo>
                <a:cubicBezTo>
                  <a:pt x="3366" y="2539"/>
                  <a:pt x="3366" y="2546"/>
                  <a:pt x="3370" y="2553"/>
                </a:cubicBezTo>
                <a:cubicBezTo>
                  <a:pt x="3374" y="2550"/>
                  <a:pt x="3382" y="2546"/>
                  <a:pt x="3382" y="2543"/>
                </a:cubicBezTo>
                <a:cubicBezTo>
                  <a:pt x="3382" y="2536"/>
                  <a:pt x="3378" y="2532"/>
                  <a:pt x="3374" y="2529"/>
                </a:cubicBezTo>
                <a:close/>
                <a:moveTo>
                  <a:pt x="1067" y="2508"/>
                </a:moveTo>
                <a:cubicBezTo>
                  <a:pt x="1058" y="2518"/>
                  <a:pt x="1062" y="2536"/>
                  <a:pt x="1042" y="2539"/>
                </a:cubicBezTo>
                <a:cubicBezTo>
                  <a:pt x="1029" y="2511"/>
                  <a:pt x="1029" y="2511"/>
                  <a:pt x="1067" y="2508"/>
                </a:cubicBezTo>
                <a:close/>
                <a:moveTo>
                  <a:pt x="1067" y="2504"/>
                </a:moveTo>
                <a:lnTo>
                  <a:pt x="1068" y="2504"/>
                </a:lnTo>
                <a:lnTo>
                  <a:pt x="1067" y="2505"/>
                </a:lnTo>
                <a:cubicBezTo>
                  <a:pt x="1067" y="2506"/>
                  <a:pt x="1067" y="2506"/>
                  <a:pt x="1067" y="2504"/>
                </a:cubicBezTo>
                <a:close/>
                <a:moveTo>
                  <a:pt x="1071" y="2501"/>
                </a:moveTo>
                <a:cubicBezTo>
                  <a:pt x="1071" y="2501"/>
                  <a:pt x="1071" y="2504"/>
                  <a:pt x="1071" y="2504"/>
                </a:cubicBezTo>
                <a:lnTo>
                  <a:pt x="1068" y="2504"/>
                </a:lnTo>
                <a:lnTo>
                  <a:pt x="1071" y="2501"/>
                </a:lnTo>
                <a:close/>
                <a:moveTo>
                  <a:pt x="1083" y="2483"/>
                </a:moveTo>
                <a:cubicBezTo>
                  <a:pt x="1083" y="2486"/>
                  <a:pt x="1083" y="2486"/>
                  <a:pt x="1079" y="2490"/>
                </a:cubicBezTo>
                <a:cubicBezTo>
                  <a:pt x="1075" y="2494"/>
                  <a:pt x="1071" y="2497"/>
                  <a:pt x="1071" y="2501"/>
                </a:cubicBezTo>
                <a:cubicBezTo>
                  <a:pt x="1071" y="2497"/>
                  <a:pt x="1071" y="2494"/>
                  <a:pt x="1075" y="2490"/>
                </a:cubicBezTo>
                <a:cubicBezTo>
                  <a:pt x="1071" y="2486"/>
                  <a:pt x="1079" y="2486"/>
                  <a:pt x="1083" y="2483"/>
                </a:cubicBezTo>
                <a:close/>
                <a:moveTo>
                  <a:pt x="1351" y="2416"/>
                </a:moveTo>
                <a:cubicBezTo>
                  <a:pt x="1351" y="2420"/>
                  <a:pt x="1351" y="2420"/>
                  <a:pt x="1347" y="2423"/>
                </a:cubicBezTo>
                <a:cubicBezTo>
                  <a:pt x="1347" y="2423"/>
                  <a:pt x="1343" y="2423"/>
                  <a:pt x="1343" y="2423"/>
                </a:cubicBezTo>
                <a:cubicBezTo>
                  <a:pt x="1347" y="2420"/>
                  <a:pt x="1351" y="2420"/>
                  <a:pt x="1351" y="2416"/>
                </a:cubicBezTo>
                <a:close/>
                <a:moveTo>
                  <a:pt x="1128" y="2416"/>
                </a:moveTo>
                <a:cubicBezTo>
                  <a:pt x="1124" y="2427"/>
                  <a:pt x="1120" y="2437"/>
                  <a:pt x="1112" y="2455"/>
                </a:cubicBezTo>
                <a:cubicBezTo>
                  <a:pt x="1108" y="2430"/>
                  <a:pt x="1112" y="2416"/>
                  <a:pt x="1128" y="2416"/>
                </a:cubicBezTo>
                <a:close/>
                <a:moveTo>
                  <a:pt x="1356" y="2403"/>
                </a:moveTo>
                <a:cubicBezTo>
                  <a:pt x="1358" y="2403"/>
                  <a:pt x="1359" y="2404"/>
                  <a:pt x="1359" y="2406"/>
                </a:cubicBezTo>
                <a:cubicBezTo>
                  <a:pt x="1355" y="2409"/>
                  <a:pt x="1351" y="2413"/>
                  <a:pt x="1351" y="2416"/>
                </a:cubicBezTo>
                <a:cubicBezTo>
                  <a:pt x="1351" y="2413"/>
                  <a:pt x="1351" y="2409"/>
                  <a:pt x="1351" y="2406"/>
                </a:cubicBezTo>
                <a:cubicBezTo>
                  <a:pt x="1353" y="2404"/>
                  <a:pt x="1355" y="2403"/>
                  <a:pt x="1356" y="2403"/>
                </a:cubicBezTo>
                <a:close/>
                <a:moveTo>
                  <a:pt x="910" y="2321"/>
                </a:moveTo>
                <a:cubicBezTo>
                  <a:pt x="902" y="2346"/>
                  <a:pt x="902" y="2357"/>
                  <a:pt x="898" y="2367"/>
                </a:cubicBezTo>
                <a:cubicBezTo>
                  <a:pt x="893" y="2378"/>
                  <a:pt x="885" y="2392"/>
                  <a:pt x="877" y="2402"/>
                </a:cubicBezTo>
                <a:cubicBezTo>
                  <a:pt x="844" y="2441"/>
                  <a:pt x="811" y="2476"/>
                  <a:pt x="778" y="2511"/>
                </a:cubicBezTo>
                <a:cubicBezTo>
                  <a:pt x="696" y="2609"/>
                  <a:pt x="613" y="2704"/>
                  <a:pt x="543" y="2806"/>
                </a:cubicBezTo>
                <a:cubicBezTo>
                  <a:pt x="622" y="2645"/>
                  <a:pt x="692" y="2532"/>
                  <a:pt x="860" y="2360"/>
                </a:cubicBezTo>
                <a:cubicBezTo>
                  <a:pt x="873" y="2350"/>
                  <a:pt x="885" y="2339"/>
                  <a:pt x="910" y="2321"/>
                </a:cubicBezTo>
                <a:close/>
                <a:moveTo>
                  <a:pt x="939" y="2065"/>
                </a:moveTo>
                <a:cubicBezTo>
                  <a:pt x="931" y="2069"/>
                  <a:pt x="922" y="2076"/>
                  <a:pt x="910" y="2079"/>
                </a:cubicBezTo>
                <a:cubicBezTo>
                  <a:pt x="906" y="2079"/>
                  <a:pt x="906" y="2079"/>
                  <a:pt x="902" y="2079"/>
                </a:cubicBezTo>
                <a:cubicBezTo>
                  <a:pt x="906" y="2079"/>
                  <a:pt x="906" y="2076"/>
                  <a:pt x="910" y="2076"/>
                </a:cubicBezTo>
                <a:cubicBezTo>
                  <a:pt x="918" y="2072"/>
                  <a:pt x="926" y="2069"/>
                  <a:pt x="939" y="2065"/>
                </a:cubicBezTo>
                <a:close/>
                <a:moveTo>
                  <a:pt x="947" y="2044"/>
                </a:moveTo>
                <a:cubicBezTo>
                  <a:pt x="947" y="2044"/>
                  <a:pt x="951" y="2044"/>
                  <a:pt x="955" y="2044"/>
                </a:cubicBezTo>
                <a:cubicBezTo>
                  <a:pt x="955" y="2047"/>
                  <a:pt x="959" y="2054"/>
                  <a:pt x="959" y="2054"/>
                </a:cubicBezTo>
                <a:cubicBezTo>
                  <a:pt x="955" y="2058"/>
                  <a:pt x="947" y="2058"/>
                  <a:pt x="939" y="2062"/>
                </a:cubicBezTo>
                <a:cubicBezTo>
                  <a:pt x="943" y="2054"/>
                  <a:pt x="943" y="2051"/>
                  <a:pt x="947" y="2044"/>
                </a:cubicBezTo>
                <a:close/>
                <a:moveTo>
                  <a:pt x="1017" y="1767"/>
                </a:moveTo>
                <a:cubicBezTo>
                  <a:pt x="1009" y="1777"/>
                  <a:pt x="1005" y="1788"/>
                  <a:pt x="996" y="1795"/>
                </a:cubicBezTo>
                <a:cubicBezTo>
                  <a:pt x="988" y="1802"/>
                  <a:pt x="980" y="1809"/>
                  <a:pt x="955" y="1823"/>
                </a:cubicBezTo>
                <a:cubicBezTo>
                  <a:pt x="972" y="1767"/>
                  <a:pt x="972" y="1767"/>
                  <a:pt x="1017" y="1767"/>
                </a:cubicBezTo>
                <a:close/>
                <a:moveTo>
                  <a:pt x="1062" y="1731"/>
                </a:moveTo>
                <a:cubicBezTo>
                  <a:pt x="1062" y="1735"/>
                  <a:pt x="1067" y="1735"/>
                  <a:pt x="1067" y="1738"/>
                </a:cubicBezTo>
                <a:cubicBezTo>
                  <a:pt x="1067" y="1742"/>
                  <a:pt x="1062" y="1742"/>
                  <a:pt x="1062" y="1745"/>
                </a:cubicBezTo>
                <a:cubicBezTo>
                  <a:pt x="1062" y="1742"/>
                  <a:pt x="1058" y="1742"/>
                  <a:pt x="1058" y="1738"/>
                </a:cubicBezTo>
                <a:cubicBezTo>
                  <a:pt x="1058" y="1735"/>
                  <a:pt x="1062" y="1735"/>
                  <a:pt x="1062" y="1731"/>
                </a:cubicBezTo>
                <a:close/>
                <a:moveTo>
                  <a:pt x="1507" y="1496"/>
                </a:moveTo>
                <a:cubicBezTo>
                  <a:pt x="1499" y="1500"/>
                  <a:pt x="1491" y="1503"/>
                  <a:pt x="1487" y="1510"/>
                </a:cubicBezTo>
                <a:cubicBezTo>
                  <a:pt x="1483" y="1517"/>
                  <a:pt x="1487" y="1528"/>
                  <a:pt x="1487" y="1538"/>
                </a:cubicBezTo>
                <a:cubicBezTo>
                  <a:pt x="1487" y="1542"/>
                  <a:pt x="1503" y="1542"/>
                  <a:pt x="1511" y="1538"/>
                </a:cubicBezTo>
                <a:cubicBezTo>
                  <a:pt x="1528" y="1531"/>
                  <a:pt x="1528" y="1521"/>
                  <a:pt x="1520" y="1510"/>
                </a:cubicBezTo>
                <a:cubicBezTo>
                  <a:pt x="1516" y="1507"/>
                  <a:pt x="1511" y="1503"/>
                  <a:pt x="1507" y="1496"/>
                </a:cubicBezTo>
                <a:close/>
                <a:moveTo>
                  <a:pt x="947" y="1482"/>
                </a:moveTo>
                <a:cubicBezTo>
                  <a:pt x="951" y="1482"/>
                  <a:pt x="951" y="1486"/>
                  <a:pt x="955" y="1486"/>
                </a:cubicBezTo>
                <a:cubicBezTo>
                  <a:pt x="955" y="1486"/>
                  <a:pt x="951" y="1489"/>
                  <a:pt x="947" y="1489"/>
                </a:cubicBezTo>
                <a:cubicBezTo>
                  <a:pt x="943" y="1489"/>
                  <a:pt x="943" y="1486"/>
                  <a:pt x="939" y="1486"/>
                </a:cubicBezTo>
                <a:cubicBezTo>
                  <a:pt x="943" y="1486"/>
                  <a:pt x="943" y="1482"/>
                  <a:pt x="947" y="1482"/>
                </a:cubicBezTo>
                <a:close/>
                <a:moveTo>
                  <a:pt x="1297" y="1359"/>
                </a:moveTo>
                <a:cubicBezTo>
                  <a:pt x="1297" y="1366"/>
                  <a:pt x="1297" y="1373"/>
                  <a:pt x="1297" y="1380"/>
                </a:cubicBezTo>
                <a:cubicBezTo>
                  <a:pt x="1297" y="1384"/>
                  <a:pt x="1289" y="1384"/>
                  <a:pt x="1285" y="1387"/>
                </a:cubicBezTo>
                <a:cubicBezTo>
                  <a:pt x="1285" y="1377"/>
                  <a:pt x="1289" y="1370"/>
                  <a:pt x="1289" y="1363"/>
                </a:cubicBezTo>
                <a:cubicBezTo>
                  <a:pt x="1289" y="1359"/>
                  <a:pt x="1293" y="1359"/>
                  <a:pt x="1297" y="1359"/>
                </a:cubicBezTo>
                <a:close/>
                <a:moveTo>
                  <a:pt x="1629" y="1352"/>
                </a:moveTo>
                <a:cubicBezTo>
                  <a:pt x="1628" y="1352"/>
                  <a:pt x="1628" y="1352"/>
                  <a:pt x="1627" y="1352"/>
                </a:cubicBezTo>
                <a:cubicBezTo>
                  <a:pt x="1615" y="1356"/>
                  <a:pt x="1602" y="1366"/>
                  <a:pt x="1586" y="1373"/>
                </a:cubicBezTo>
                <a:cubicBezTo>
                  <a:pt x="1602" y="1387"/>
                  <a:pt x="1610" y="1394"/>
                  <a:pt x="1619" y="1398"/>
                </a:cubicBezTo>
                <a:cubicBezTo>
                  <a:pt x="1631" y="1401"/>
                  <a:pt x="1652" y="1391"/>
                  <a:pt x="1652" y="1380"/>
                </a:cubicBezTo>
                <a:cubicBezTo>
                  <a:pt x="1655" y="1370"/>
                  <a:pt x="1641" y="1351"/>
                  <a:pt x="1629" y="1352"/>
                </a:cubicBezTo>
                <a:close/>
                <a:moveTo>
                  <a:pt x="1689" y="1313"/>
                </a:moveTo>
                <a:cubicBezTo>
                  <a:pt x="1680" y="1313"/>
                  <a:pt x="1668" y="1324"/>
                  <a:pt x="1668" y="1331"/>
                </a:cubicBezTo>
                <a:cubicBezTo>
                  <a:pt x="1664" y="1338"/>
                  <a:pt x="1676" y="1345"/>
                  <a:pt x="1689" y="1359"/>
                </a:cubicBezTo>
                <a:cubicBezTo>
                  <a:pt x="1701" y="1345"/>
                  <a:pt x="1709" y="1335"/>
                  <a:pt x="1718" y="1328"/>
                </a:cubicBezTo>
                <a:cubicBezTo>
                  <a:pt x="1709" y="1324"/>
                  <a:pt x="1697" y="1313"/>
                  <a:pt x="1689" y="1313"/>
                </a:cubicBezTo>
                <a:close/>
                <a:moveTo>
                  <a:pt x="1458" y="1268"/>
                </a:moveTo>
                <a:cubicBezTo>
                  <a:pt x="1450" y="1275"/>
                  <a:pt x="1437" y="1282"/>
                  <a:pt x="1433" y="1289"/>
                </a:cubicBezTo>
                <a:cubicBezTo>
                  <a:pt x="1429" y="1292"/>
                  <a:pt x="1437" y="1303"/>
                  <a:pt x="1437" y="1310"/>
                </a:cubicBezTo>
                <a:cubicBezTo>
                  <a:pt x="1462" y="1310"/>
                  <a:pt x="1462" y="1296"/>
                  <a:pt x="1466" y="1285"/>
                </a:cubicBezTo>
                <a:cubicBezTo>
                  <a:pt x="1474" y="1278"/>
                  <a:pt x="1462" y="1271"/>
                  <a:pt x="1458" y="1268"/>
                </a:cubicBezTo>
                <a:close/>
                <a:moveTo>
                  <a:pt x="538" y="1112"/>
                </a:moveTo>
                <a:cubicBezTo>
                  <a:pt x="555" y="1112"/>
                  <a:pt x="573" y="1114"/>
                  <a:pt x="593" y="1117"/>
                </a:cubicBezTo>
                <a:cubicBezTo>
                  <a:pt x="564" y="1134"/>
                  <a:pt x="535" y="1145"/>
                  <a:pt x="514" y="1155"/>
                </a:cubicBezTo>
                <a:cubicBezTo>
                  <a:pt x="486" y="1152"/>
                  <a:pt x="461" y="1148"/>
                  <a:pt x="436" y="1145"/>
                </a:cubicBezTo>
                <a:cubicBezTo>
                  <a:pt x="440" y="1141"/>
                  <a:pt x="440" y="1138"/>
                  <a:pt x="444" y="1134"/>
                </a:cubicBezTo>
                <a:cubicBezTo>
                  <a:pt x="461" y="1124"/>
                  <a:pt x="482" y="1117"/>
                  <a:pt x="508" y="1114"/>
                </a:cubicBezTo>
                <a:cubicBezTo>
                  <a:pt x="517" y="1113"/>
                  <a:pt x="527" y="1112"/>
                  <a:pt x="538" y="1112"/>
                </a:cubicBezTo>
                <a:close/>
                <a:moveTo>
                  <a:pt x="1602" y="1040"/>
                </a:moveTo>
                <a:cubicBezTo>
                  <a:pt x="1602" y="1043"/>
                  <a:pt x="1602" y="1050"/>
                  <a:pt x="1602" y="1054"/>
                </a:cubicBezTo>
                <a:cubicBezTo>
                  <a:pt x="1606" y="1054"/>
                  <a:pt x="1610" y="1054"/>
                  <a:pt x="1619" y="1054"/>
                </a:cubicBezTo>
                <a:cubicBezTo>
                  <a:pt x="1619" y="1050"/>
                  <a:pt x="1619" y="1043"/>
                  <a:pt x="1615" y="1040"/>
                </a:cubicBezTo>
                <a:cubicBezTo>
                  <a:pt x="1615" y="1040"/>
                  <a:pt x="1606" y="1040"/>
                  <a:pt x="1602" y="1040"/>
                </a:cubicBezTo>
                <a:close/>
                <a:moveTo>
                  <a:pt x="1701" y="1025"/>
                </a:moveTo>
                <a:cubicBezTo>
                  <a:pt x="1697" y="1025"/>
                  <a:pt x="1689" y="1025"/>
                  <a:pt x="1685" y="1029"/>
                </a:cubicBezTo>
                <a:cubicBezTo>
                  <a:pt x="1680" y="1029"/>
                  <a:pt x="1685" y="1036"/>
                  <a:pt x="1685" y="1043"/>
                </a:cubicBezTo>
                <a:cubicBezTo>
                  <a:pt x="1689" y="1043"/>
                  <a:pt x="1697" y="1043"/>
                  <a:pt x="1701" y="1040"/>
                </a:cubicBezTo>
                <a:cubicBezTo>
                  <a:pt x="1705" y="1036"/>
                  <a:pt x="1701" y="1029"/>
                  <a:pt x="1701" y="1025"/>
                </a:cubicBezTo>
                <a:close/>
                <a:moveTo>
                  <a:pt x="1561" y="980"/>
                </a:moveTo>
                <a:cubicBezTo>
                  <a:pt x="1557" y="987"/>
                  <a:pt x="1553" y="994"/>
                  <a:pt x="1549" y="1001"/>
                </a:cubicBezTo>
                <a:cubicBezTo>
                  <a:pt x="1549" y="1004"/>
                  <a:pt x="1557" y="1008"/>
                  <a:pt x="1565" y="1011"/>
                </a:cubicBezTo>
                <a:cubicBezTo>
                  <a:pt x="1569" y="1004"/>
                  <a:pt x="1573" y="1001"/>
                  <a:pt x="1582" y="994"/>
                </a:cubicBezTo>
                <a:cubicBezTo>
                  <a:pt x="1573" y="990"/>
                  <a:pt x="1569" y="987"/>
                  <a:pt x="1561" y="980"/>
                </a:cubicBezTo>
                <a:close/>
                <a:moveTo>
                  <a:pt x="527" y="867"/>
                </a:moveTo>
                <a:cubicBezTo>
                  <a:pt x="523" y="871"/>
                  <a:pt x="514" y="874"/>
                  <a:pt x="510" y="882"/>
                </a:cubicBezTo>
                <a:cubicBezTo>
                  <a:pt x="510" y="885"/>
                  <a:pt x="514" y="892"/>
                  <a:pt x="514" y="903"/>
                </a:cubicBezTo>
                <a:cubicBezTo>
                  <a:pt x="523" y="896"/>
                  <a:pt x="531" y="889"/>
                  <a:pt x="535" y="885"/>
                </a:cubicBezTo>
                <a:cubicBezTo>
                  <a:pt x="535" y="878"/>
                  <a:pt x="531" y="871"/>
                  <a:pt x="527" y="867"/>
                </a:cubicBezTo>
                <a:close/>
                <a:moveTo>
                  <a:pt x="917" y="574"/>
                </a:moveTo>
                <a:cubicBezTo>
                  <a:pt x="907" y="573"/>
                  <a:pt x="893" y="583"/>
                  <a:pt x="889" y="597"/>
                </a:cubicBezTo>
                <a:cubicBezTo>
                  <a:pt x="893" y="601"/>
                  <a:pt x="898" y="611"/>
                  <a:pt x="902" y="615"/>
                </a:cubicBezTo>
                <a:cubicBezTo>
                  <a:pt x="914" y="618"/>
                  <a:pt x="931" y="608"/>
                  <a:pt x="931" y="590"/>
                </a:cubicBezTo>
                <a:cubicBezTo>
                  <a:pt x="931" y="586"/>
                  <a:pt x="926" y="579"/>
                  <a:pt x="922" y="576"/>
                </a:cubicBezTo>
                <a:cubicBezTo>
                  <a:pt x="921" y="575"/>
                  <a:pt x="919" y="574"/>
                  <a:pt x="917" y="574"/>
                </a:cubicBezTo>
                <a:close/>
                <a:moveTo>
                  <a:pt x="1091" y="544"/>
                </a:moveTo>
                <a:cubicBezTo>
                  <a:pt x="1091" y="548"/>
                  <a:pt x="1087" y="551"/>
                  <a:pt x="1087" y="555"/>
                </a:cubicBezTo>
                <a:cubicBezTo>
                  <a:pt x="1091" y="555"/>
                  <a:pt x="1095" y="555"/>
                  <a:pt x="1099" y="551"/>
                </a:cubicBezTo>
                <a:cubicBezTo>
                  <a:pt x="1095" y="548"/>
                  <a:pt x="1095" y="548"/>
                  <a:pt x="1091" y="544"/>
                </a:cubicBezTo>
                <a:close/>
                <a:moveTo>
                  <a:pt x="231" y="428"/>
                </a:moveTo>
                <a:cubicBezTo>
                  <a:pt x="222" y="427"/>
                  <a:pt x="209" y="433"/>
                  <a:pt x="205" y="439"/>
                </a:cubicBezTo>
                <a:cubicBezTo>
                  <a:pt x="201" y="442"/>
                  <a:pt x="209" y="453"/>
                  <a:pt x="218" y="467"/>
                </a:cubicBezTo>
                <a:cubicBezTo>
                  <a:pt x="234" y="460"/>
                  <a:pt x="242" y="457"/>
                  <a:pt x="251" y="453"/>
                </a:cubicBezTo>
                <a:cubicBezTo>
                  <a:pt x="247" y="446"/>
                  <a:pt x="242" y="432"/>
                  <a:pt x="234" y="428"/>
                </a:cubicBezTo>
                <a:cubicBezTo>
                  <a:pt x="233" y="428"/>
                  <a:pt x="232" y="428"/>
                  <a:pt x="231" y="428"/>
                </a:cubicBezTo>
                <a:close/>
                <a:moveTo>
                  <a:pt x="163" y="417"/>
                </a:moveTo>
                <a:cubicBezTo>
                  <a:pt x="157" y="417"/>
                  <a:pt x="153" y="419"/>
                  <a:pt x="150" y="421"/>
                </a:cubicBezTo>
                <a:lnTo>
                  <a:pt x="143" y="434"/>
                </a:lnTo>
                <a:lnTo>
                  <a:pt x="144" y="435"/>
                </a:lnTo>
                <a:lnTo>
                  <a:pt x="136" y="451"/>
                </a:lnTo>
                <a:lnTo>
                  <a:pt x="127" y="474"/>
                </a:lnTo>
                <a:cubicBezTo>
                  <a:pt x="111" y="495"/>
                  <a:pt x="115" y="516"/>
                  <a:pt x="131" y="534"/>
                </a:cubicBezTo>
                <a:cubicBezTo>
                  <a:pt x="135" y="537"/>
                  <a:pt x="144" y="541"/>
                  <a:pt x="148" y="541"/>
                </a:cubicBezTo>
                <a:cubicBezTo>
                  <a:pt x="152" y="541"/>
                  <a:pt x="160" y="537"/>
                  <a:pt x="164" y="534"/>
                </a:cubicBezTo>
                <a:cubicBezTo>
                  <a:pt x="168" y="516"/>
                  <a:pt x="168" y="499"/>
                  <a:pt x="172" y="478"/>
                </a:cubicBezTo>
                <a:cubicBezTo>
                  <a:pt x="168" y="457"/>
                  <a:pt x="214" y="425"/>
                  <a:pt x="168" y="418"/>
                </a:cubicBezTo>
                <a:cubicBezTo>
                  <a:pt x="166" y="417"/>
                  <a:pt x="164" y="417"/>
                  <a:pt x="163" y="417"/>
                </a:cubicBezTo>
                <a:close/>
                <a:moveTo>
                  <a:pt x="1155" y="53"/>
                </a:moveTo>
                <a:cubicBezTo>
                  <a:pt x="1149" y="53"/>
                  <a:pt x="1144" y="54"/>
                  <a:pt x="1141" y="56"/>
                </a:cubicBezTo>
                <a:cubicBezTo>
                  <a:pt x="1108" y="74"/>
                  <a:pt x="1099" y="105"/>
                  <a:pt x="1099" y="144"/>
                </a:cubicBezTo>
                <a:cubicBezTo>
                  <a:pt x="1137" y="130"/>
                  <a:pt x="1157" y="112"/>
                  <a:pt x="1161" y="84"/>
                </a:cubicBezTo>
                <a:cubicBezTo>
                  <a:pt x="1170" y="77"/>
                  <a:pt x="1178" y="70"/>
                  <a:pt x="1194" y="56"/>
                </a:cubicBezTo>
                <a:cubicBezTo>
                  <a:pt x="1182" y="56"/>
                  <a:pt x="1171" y="54"/>
                  <a:pt x="1161" y="54"/>
                </a:cubicBezTo>
                <a:cubicBezTo>
                  <a:pt x="1159" y="53"/>
                  <a:pt x="1157" y="53"/>
                  <a:pt x="1155" y="53"/>
                </a:cubicBezTo>
                <a:close/>
                <a:moveTo>
                  <a:pt x="0" y="0"/>
                </a:moveTo>
                <a:lnTo>
                  <a:pt x="9973" y="0"/>
                </a:lnTo>
                <a:lnTo>
                  <a:pt x="9973" y="9206"/>
                </a:lnTo>
                <a:lnTo>
                  <a:pt x="702" y="9206"/>
                </a:lnTo>
                <a:lnTo>
                  <a:pt x="708" y="9167"/>
                </a:lnTo>
                <a:cubicBezTo>
                  <a:pt x="704" y="9145"/>
                  <a:pt x="749" y="9114"/>
                  <a:pt x="704" y="9107"/>
                </a:cubicBezTo>
                <a:cubicBezTo>
                  <a:pt x="671" y="9100"/>
                  <a:pt x="679" y="9145"/>
                  <a:pt x="663" y="9163"/>
                </a:cubicBezTo>
                <a:cubicBezTo>
                  <a:pt x="654" y="9174"/>
                  <a:pt x="651" y="9184"/>
                  <a:pt x="652" y="9194"/>
                </a:cubicBezTo>
                <a:lnTo>
                  <a:pt x="658" y="9206"/>
                </a:lnTo>
                <a:lnTo>
                  <a:pt x="567" y="9206"/>
                </a:lnTo>
                <a:lnTo>
                  <a:pt x="584" y="9195"/>
                </a:lnTo>
                <a:cubicBezTo>
                  <a:pt x="609" y="9188"/>
                  <a:pt x="613" y="9167"/>
                  <a:pt x="613" y="9145"/>
                </a:cubicBezTo>
                <a:cubicBezTo>
                  <a:pt x="613" y="9131"/>
                  <a:pt x="605" y="9121"/>
                  <a:pt x="601" y="9107"/>
                </a:cubicBezTo>
                <a:cubicBezTo>
                  <a:pt x="539" y="9103"/>
                  <a:pt x="535" y="9100"/>
                  <a:pt x="518" y="9131"/>
                </a:cubicBezTo>
                <a:cubicBezTo>
                  <a:pt x="502" y="9160"/>
                  <a:pt x="481" y="9188"/>
                  <a:pt x="453" y="9205"/>
                </a:cubicBezTo>
                <a:cubicBezTo>
                  <a:pt x="420" y="9184"/>
                  <a:pt x="391" y="9163"/>
                  <a:pt x="362" y="9142"/>
                </a:cubicBezTo>
                <a:cubicBezTo>
                  <a:pt x="327" y="9154"/>
                  <a:pt x="304" y="9174"/>
                  <a:pt x="289" y="9196"/>
                </a:cubicBezTo>
                <a:lnTo>
                  <a:pt x="286" y="9206"/>
                </a:lnTo>
                <a:lnTo>
                  <a:pt x="248" y="9206"/>
                </a:lnTo>
                <a:lnTo>
                  <a:pt x="251" y="9202"/>
                </a:lnTo>
                <a:cubicBezTo>
                  <a:pt x="242" y="9191"/>
                  <a:pt x="242" y="9181"/>
                  <a:pt x="234" y="9177"/>
                </a:cubicBezTo>
                <a:cubicBezTo>
                  <a:pt x="222" y="9170"/>
                  <a:pt x="197" y="9181"/>
                  <a:pt x="197" y="9202"/>
                </a:cubicBezTo>
                <a:lnTo>
                  <a:pt x="198" y="9206"/>
                </a:lnTo>
                <a:lnTo>
                  <a:pt x="154" y="9206"/>
                </a:lnTo>
                <a:lnTo>
                  <a:pt x="146" y="9192"/>
                </a:lnTo>
                <a:cubicBezTo>
                  <a:pt x="141" y="9186"/>
                  <a:pt x="135" y="9179"/>
                  <a:pt x="127" y="9170"/>
                </a:cubicBezTo>
                <a:cubicBezTo>
                  <a:pt x="135" y="9153"/>
                  <a:pt x="144" y="9131"/>
                  <a:pt x="156" y="9114"/>
                </a:cubicBezTo>
                <a:cubicBezTo>
                  <a:pt x="164" y="9103"/>
                  <a:pt x="177" y="9110"/>
                  <a:pt x="185" y="9121"/>
                </a:cubicBezTo>
                <a:cubicBezTo>
                  <a:pt x="181" y="9124"/>
                  <a:pt x="172" y="9124"/>
                  <a:pt x="172" y="9131"/>
                </a:cubicBezTo>
                <a:cubicBezTo>
                  <a:pt x="168" y="9135"/>
                  <a:pt x="168" y="9138"/>
                  <a:pt x="168" y="9145"/>
                </a:cubicBezTo>
                <a:cubicBezTo>
                  <a:pt x="172" y="9145"/>
                  <a:pt x="177" y="9142"/>
                  <a:pt x="181" y="9142"/>
                </a:cubicBezTo>
                <a:cubicBezTo>
                  <a:pt x="185" y="9138"/>
                  <a:pt x="185" y="9131"/>
                  <a:pt x="189" y="9128"/>
                </a:cubicBezTo>
                <a:cubicBezTo>
                  <a:pt x="218" y="9135"/>
                  <a:pt x="247" y="9110"/>
                  <a:pt x="271" y="9135"/>
                </a:cubicBezTo>
                <a:cubicBezTo>
                  <a:pt x="275" y="9138"/>
                  <a:pt x="292" y="9128"/>
                  <a:pt x="304" y="9124"/>
                </a:cubicBezTo>
                <a:cubicBezTo>
                  <a:pt x="312" y="9121"/>
                  <a:pt x="321" y="9114"/>
                  <a:pt x="329" y="9114"/>
                </a:cubicBezTo>
                <a:cubicBezTo>
                  <a:pt x="345" y="9114"/>
                  <a:pt x="362" y="9124"/>
                  <a:pt x="370" y="9107"/>
                </a:cubicBezTo>
                <a:cubicBezTo>
                  <a:pt x="378" y="9096"/>
                  <a:pt x="383" y="9082"/>
                  <a:pt x="383" y="9068"/>
                </a:cubicBezTo>
                <a:cubicBezTo>
                  <a:pt x="387" y="9009"/>
                  <a:pt x="403" y="8952"/>
                  <a:pt x="453" y="8900"/>
                </a:cubicBezTo>
                <a:cubicBezTo>
                  <a:pt x="436" y="8875"/>
                  <a:pt x="424" y="8850"/>
                  <a:pt x="411" y="8826"/>
                </a:cubicBezTo>
                <a:cubicBezTo>
                  <a:pt x="370" y="8833"/>
                  <a:pt x="333" y="8833"/>
                  <a:pt x="304" y="8865"/>
                </a:cubicBezTo>
                <a:cubicBezTo>
                  <a:pt x="317" y="8879"/>
                  <a:pt x="329" y="8889"/>
                  <a:pt x="341" y="8903"/>
                </a:cubicBezTo>
                <a:cubicBezTo>
                  <a:pt x="304" y="8903"/>
                  <a:pt x="304" y="8903"/>
                  <a:pt x="251" y="8868"/>
                </a:cubicBezTo>
                <a:cubicBezTo>
                  <a:pt x="255" y="8865"/>
                  <a:pt x="259" y="8861"/>
                  <a:pt x="263" y="8854"/>
                </a:cubicBezTo>
                <a:cubicBezTo>
                  <a:pt x="280" y="8822"/>
                  <a:pt x="280" y="8815"/>
                  <a:pt x="238" y="8812"/>
                </a:cubicBezTo>
                <a:cubicBezTo>
                  <a:pt x="222" y="8808"/>
                  <a:pt x="209" y="8805"/>
                  <a:pt x="205" y="8791"/>
                </a:cubicBezTo>
                <a:cubicBezTo>
                  <a:pt x="222" y="8773"/>
                  <a:pt x="234" y="8756"/>
                  <a:pt x="247" y="8738"/>
                </a:cubicBezTo>
                <a:cubicBezTo>
                  <a:pt x="222" y="8731"/>
                  <a:pt x="214" y="8742"/>
                  <a:pt x="209" y="8756"/>
                </a:cubicBezTo>
                <a:cubicBezTo>
                  <a:pt x="205" y="8766"/>
                  <a:pt x="205" y="8780"/>
                  <a:pt x="205" y="8791"/>
                </a:cubicBezTo>
                <a:lnTo>
                  <a:pt x="185" y="8780"/>
                </a:lnTo>
                <a:lnTo>
                  <a:pt x="177" y="8791"/>
                </a:lnTo>
                <a:cubicBezTo>
                  <a:pt x="172" y="8791"/>
                  <a:pt x="168" y="8787"/>
                  <a:pt x="164" y="8784"/>
                </a:cubicBezTo>
                <a:cubicBezTo>
                  <a:pt x="168" y="8784"/>
                  <a:pt x="168" y="8780"/>
                  <a:pt x="172" y="8780"/>
                </a:cubicBezTo>
                <a:lnTo>
                  <a:pt x="185" y="8780"/>
                </a:lnTo>
                <a:cubicBezTo>
                  <a:pt x="185" y="8759"/>
                  <a:pt x="172" y="8745"/>
                  <a:pt x="144" y="8738"/>
                </a:cubicBezTo>
                <a:cubicBezTo>
                  <a:pt x="148" y="8721"/>
                  <a:pt x="148" y="8706"/>
                  <a:pt x="148" y="8689"/>
                </a:cubicBezTo>
                <a:cubicBezTo>
                  <a:pt x="148" y="8675"/>
                  <a:pt x="135" y="8668"/>
                  <a:pt x="119" y="8664"/>
                </a:cubicBezTo>
                <a:cubicBezTo>
                  <a:pt x="119" y="8650"/>
                  <a:pt x="123" y="8633"/>
                  <a:pt x="123" y="8619"/>
                </a:cubicBezTo>
                <a:cubicBezTo>
                  <a:pt x="86" y="8598"/>
                  <a:pt x="74" y="8598"/>
                  <a:pt x="65" y="8622"/>
                </a:cubicBezTo>
                <a:cubicBezTo>
                  <a:pt x="58" y="8656"/>
                  <a:pt x="29" y="8674"/>
                  <a:pt x="2" y="8694"/>
                </a:cubicBezTo>
                <a:lnTo>
                  <a:pt x="0" y="8696"/>
                </a:lnTo>
                <a:lnTo>
                  <a:pt x="0" y="8624"/>
                </a:lnTo>
                <a:lnTo>
                  <a:pt x="12" y="8612"/>
                </a:lnTo>
                <a:cubicBezTo>
                  <a:pt x="41" y="8584"/>
                  <a:pt x="69" y="8555"/>
                  <a:pt x="102" y="8527"/>
                </a:cubicBezTo>
                <a:cubicBezTo>
                  <a:pt x="139" y="8499"/>
                  <a:pt x="148" y="8457"/>
                  <a:pt x="172" y="8422"/>
                </a:cubicBezTo>
                <a:cubicBezTo>
                  <a:pt x="201" y="8387"/>
                  <a:pt x="222" y="8348"/>
                  <a:pt x="242" y="8306"/>
                </a:cubicBezTo>
                <a:cubicBezTo>
                  <a:pt x="259" y="8267"/>
                  <a:pt x="296" y="8232"/>
                  <a:pt x="325" y="8197"/>
                </a:cubicBezTo>
                <a:cubicBezTo>
                  <a:pt x="329" y="8194"/>
                  <a:pt x="321" y="8183"/>
                  <a:pt x="321" y="8176"/>
                </a:cubicBezTo>
                <a:cubicBezTo>
                  <a:pt x="296" y="8180"/>
                  <a:pt x="275" y="8180"/>
                  <a:pt x="255" y="8180"/>
                </a:cubicBezTo>
                <a:cubicBezTo>
                  <a:pt x="242" y="8155"/>
                  <a:pt x="255" y="8141"/>
                  <a:pt x="280" y="8130"/>
                </a:cubicBezTo>
                <a:cubicBezTo>
                  <a:pt x="312" y="8116"/>
                  <a:pt x="321" y="8148"/>
                  <a:pt x="345" y="8152"/>
                </a:cubicBezTo>
                <a:cubicBezTo>
                  <a:pt x="378" y="8141"/>
                  <a:pt x="391" y="8123"/>
                  <a:pt x="387" y="8095"/>
                </a:cubicBezTo>
                <a:cubicBezTo>
                  <a:pt x="374" y="8085"/>
                  <a:pt x="366" y="8074"/>
                  <a:pt x="350" y="8067"/>
                </a:cubicBezTo>
                <a:cubicBezTo>
                  <a:pt x="337" y="8060"/>
                  <a:pt x="317" y="8057"/>
                  <a:pt x="304" y="8050"/>
                </a:cubicBezTo>
                <a:cubicBezTo>
                  <a:pt x="333" y="8011"/>
                  <a:pt x="362" y="7976"/>
                  <a:pt x="391" y="7937"/>
                </a:cubicBezTo>
                <a:cubicBezTo>
                  <a:pt x="370" y="7930"/>
                  <a:pt x="354" y="7927"/>
                  <a:pt x="341" y="7923"/>
                </a:cubicBezTo>
                <a:cubicBezTo>
                  <a:pt x="312" y="7888"/>
                  <a:pt x="312" y="7853"/>
                  <a:pt x="345" y="7818"/>
                </a:cubicBezTo>
                <a:cubicBezTo>
                  <a:pt x="411" y="7748"/>
                  <a:pt x="453" y="7663"/>
                  <a:pt x="490" y="7583"/>
                </a:cubicBezTo>
                <a:cubicBezTo>
                  <a:pt x="568" y="7558"/>
                  <a:pt x="572" y="7551"/>
                  <a:pt x="589" y="7491"/>
                </a:cubicBezTo>
                <a:cubicBezTo>
                  <a:pt x="560" y="7470"/>
                  <a:pt x="551" y="7512"/>
                  <a:pt x="527" y="7509"/>
                </a:cubicBezTo>
                <a:cubicBezTo>
                  <a:pt x="535" y="7484"/>
                  <a:pt x="531" y="7456"/>
                  <a:pt x="547" y="7439"/>
                </a:cubicBezTo>
                <a:cubicBezTo>
                  <a:pt x="605" y="7379"/>
                  <a:pt x="617" y="7305"/>
                  <a:pt x="650" y="7238"/>
                </a:cubicBezTo>
                <a:cubicBezTo>
                  <a:pt x="617" y="7235"/>
                  <a:pt x="617" y="7235"/>
                  <a:pt x="597" y="7284"/>
                </a:cubicBezTo>
                <a:cubicBezTo>
                  <a:pt x="539" y="7298"/>
                  <a:pt x="539" y="7302"/>
                  <a:pt x="502" y="7344"/>
                </a:cubicBezTo>
                <a:cubicBezTo>
                  <a:pt x="494" y="7351"/>
                  <a:pt x="486" y="7358"/>
                  <a:pt x="473" y="7365"/>
                </a:cubicBezTo>
                <a:cubicBezTo>
                  <a:pt x="461" y="7375"/>
                  <a:pt x="444" y="7386"/>
                  <a:pt x="432" y="7396"/>
                </a:cubicBezTo>
                <a:cubicBezTo>
                  <a:pt x="387" y="7442"/>
                  <a:pt x="341" y="7488"/>
                  <a:pt x="296" y="7533"/>
                </a:cubicBezTo>
                <a:cubicBezTo>
                  <a:pt x="288" y="7540"/>
                  <a:pt x="275" y="7547"/>
                  <a:pt x="267" y="7554"/>
                </a:cubicBezTo>
                <a:cubicBezTo>
                  <a:pt x="247" y="7572"/>
                  <a:pt x="226" y="7565"/>
                  <a:pt x="205" y="7558"/>
                </a:cubicBezTo>
                <a:cubicBezTo>
                  <a:pt x="197" y="7516"/>
                  <a:pt x="230" y="7491"/>
                  <a:pt x="267" y="7477"/>
                </a:cubicBezTo>
                <a:cubicBezTo>
                  <a:pt x="296" y="7467"/>
                  <a:pt x="317" y="7453"/>
                  <a:pt x="333" y="7432"/>
                </a:cubicBezTo>
                <a:cubicBezTo>
                  <a:pt x="370" y="7393"/>
                  <a:pt x="411" y="7361"/>
                  <a:pt x="415" y="7309"/>
                </a:cubicBezTo>
                <a:cubicBezTo>
                  <a:pt x="415" y="7302"/>
                  <a:pt x="424" y="7295"/>
                  <a:pt x="428" y="7288"/>
                </a:cubicBezTo>
                <a:cubicBezTo>
                  <a:pt x="436" y="7266"/>
                  <a:pt x="448" y="7245"/>
                  <a:pt x="457" y="7224"/>
                </a:cubicBezTo>
                <a:cubicBezTo>
                  <a:pt x="444" y="7224"/>
                  <a:pt x="432" y="7221"/>
                  <a:pt x="424" y="7228"/>
                </a:cubicBezTo>
                <a:cubicBezTo>
                  <a:pt x="387" y="7259"/>
                  <a:pt x="354" y="7291"/>
                  <a:pt x="321" y="7326"/>
                </a:cubicBezTo>
                <a:cubicBezTo>
                  <a:pt x="288" y="7361"/>
                  <a:pt x="263" y="7396"/>
                  <a:pt x="226" y="7428"/>
                </a:cubicBezTo>
                <a:cubicBezTo>
                  <a:pt x="168" y="7477"/>
                  <a:pt x="111" y="7523"/>
                  <a:pt x="65" y="7579"/>
                </a:cubicBezTo>
                <a:cubicBezTo>
                  <a:pt x="50" y="7597"/>
                  <a:pt x="27" y="7614"/>
                  <a:pt x="3" y="7633"/>
                </a:cubicBezTo>
                <a:lnTo>
                  <a:pt x="0" y="7635"/>
                </a:lnTo>
                <a:lnTo>
                  <a:pt x="0" y="7608"/>
                </a:lnTo>
                <a:lnTo>
                  <a:pt x="12" y="7596"/>
                </a:lnTo>
                <a:cubicBezTo>
                  <a:pt x="68" y="7537"/>
                  <a:pt x="123" y="7476"/>
                  <a:pt x="181" y="7421"/>
                </a:cubicBezTo>
                <a:cubicBezTo>
                  <a:pt x="209" y="7393"/>
                  <a:pt x="238" y="7365"/>
                  <a:pt x="267" y="7333"/>
                </a:cubicBezTo>
                <a:cubicBezTo>
                  <a:pt x="325" y="7270"/>
                  <a:pt x="374" y="7200"/>
                  <a:pt x="440" y="7140"/>
                </a:cubicBezTo>
                <a:cubicBezTo>
                  <a:pt x="477" y="7108"/>
                  <a:pt x="510" y="7073"/>
                  <a:pt x="564" y="7052"/>
                </a:cubicBezTo>
                <a:cubicBezTo>
                  <a:pt x="580" y="7063"/>
                  <a:pt x="593" y="7077"/>
                  <a:pt x="609" y="7087"/>
                </a:cubicBezTo>
                <a:cubicBezTo>
                  <a:pt x="622" y="7080"/>
                  <a:pt x="630" y="7077"/>
                  <a:pt x="642" y="7070"/>
                </a:cubicBezTo>
                <a:cubicBezTo>
                  <a:pt x="692" y="7042"/>
                  <a:pt x="692" y="7042"/>
                  <a:pt x="659" y="6993"/>
                </a:cubicBezTo>
                <a:cubicBezTo>
                  <a:pt x="654" y="6989"/>
                  <a:pt x="650" y="6986"/>
                  <a:pt x="650" y="6982"/>
                </a:cubicBezTo>
                <a:cubicBezTo>
                  <a:pt x="617" y="6975"/>
                  <a:pt x="589" y="6964"/>
                  <a:pt x="556" y="6957"/>
                </a:cubicBezTo>
                <a:cubicBezTo>
                  <a:pt x="568" y="6901"/>
                  <a:pt x="609" y="6870"/>
                  <a:pt x="671" y="6827"/>
                </a:cubicBezTo>
                <a:cubicBezTo>
                  <a:pt x="650" y="6866"/>
                  <a:pt x="638" y="6891"/>
                  <a:pt x="626" y="6919"/>
                </a:cubicBezTo>
                <a:cubicBezTo>
                  <a:pt x="663" y="6922"/>
                  <a:pt x="687" y="6919"/>
                  <a:pt x="708" y="6898"/>
                </a:cubicBezTo>
                <a:cubicBezTo>
                  <a:pt x="737" y="6863"/>
                  <a:pt x="774" y="6849"/>
                  <a:pt x="823" y="6863"/>
                </a:cubicBezTo>
                <a:cubicBezTo>
                  <a:pt x="828" y="6863"/>
                  <a:pt x="832" y="6863"/>
                  <a:pt x="832" y="6863"/>
                </a:cubicBezTo>
                <a:cubicBezTo>
                  <a:pt x="852" y="6863"/>
                  <a:pt x="856" y="6849"/>
                  <a:pt x="848" y="6820"/>
                </a:cubicBezTo>
                <a:cubicBezTo>
                  <a:pt x="836" y="6824"/>
                  <a:pt x="819" y="6827"/>
                  <a:pt x="803" y="6831"/>
                </a:cubicBezTo>
                <a:cubicBezTo>
                  <a:pt x="807" y="6806"/>
                  <a:pt x="811" y="6782"/>
                  <a:pt x="819" y="6754"/>
                </a:cubicBezTo>
                <a:cubicBezTo>
                  <a:pt x="848" y="6761"/>
                  <a:pt x="869" y="6764"/>
                  <a:pt x="898" y="6771"/>
                </a:cubicBezTo>
                <a:cubicBezTo>
                  <a:pt x="889" y="6740"/>
                  <a:pt x="881" y="6715"/>
                  <a:pt x="873" y="6683"/>
                </a:cubicBezTo>
                <a:cubicBezTo>
                  <a:pt x="918" y="6698"/>
                  <a:pt x="947" y="6676"/>
                  <a:pt x="976" y="6669"/>
                </a:cubicBezTo>
                <a:cubicBezTo>
                  <a:pt x="1021" y="6627"/>
                  <a:pt x="1021" y="6627"/>
                  <a:pt x="1029" y="6582"/>
                </a:cubicBezTo>
                <a:cubicBezTo>
                  <a:pt x="1091" y="6543"/>
                  <a:pt x="1149" y="6501"/>
                  <a:pt x="1186" y="6441"/>
                </a:cubicBezTo>
                <a:cubicBezTo>
                  <a:pt x="1194" y="6427"/>
                  <a:pt x="1207" y="6413"/>
                  <a:pt x="1219" y="6402"/>
                </a:cubicBezTo>
                <a:cubicBezTo>
                  <a:pt x="1248" y="6381"/>
                  <a:pt x="1273" y="6357"/>
                  <a:pt x="1281" y="6322"/>
                </a:cubicBezTo>
                <a:cubicBezTo>
                  <a:pt x="1285" y="6311"/>
                  <a:pt x="1301" y="6301"/>
                  <a:pt x="1310" y="6294"/>
                </a:cubicBezTo>
                <a:cubicBezTo>
                  <a:pt x="1318" y="6290"/>
                  <a:pt x="1326" y="6287"/>
                  <a:pt x="1334" y="6283"/>
                </a:cubicBezTo>
                <a:cubicBezTo>
                  <a:pt x="1392" y="6244"/>
                  <a:pt x="1421" y="6185"/>
                  <a:pt x="1495" y="6160"/>
                </a:cubicBezTo>
                <a:cubicBezTo>
                  <a:pt x="1499" y="6160"/>
                  <a:pt x="1499" y="6157"/>
                  <a:pt x="1499" y="6153"/>
                </a:cubicBezTo>
                <a:cubicBezTo>
                  <a:pt x="1540" y="6104"/>
                  <a:pt x="1573" y="6058"/>
                  <a:pt x="1536" y="5995"/>
                </a:cubicBezTo>
                <a:cubicBezTo>
                  <a:pt x="1532" y="5985"/>
                  <a:pt x="1532" y="5974"/>
                  <a:pt x="1528" y="5963"/>
                </a:cubicBezTo>
                <a:cubicBezTo>
                  <a:pt x="1507" y="5967"/>
                  <a:pt x="1487" y="5970"/>
                  <a:pt x="1466" y="5978"/>
                </a:cubicBezTo>
                <a:cubicBezTo>
                  <a:pt x="1483" y="5932"/>
                  <a:pt x="1495" y="5897"/>
                  <a:pt x="1507" y="5855"/>
                </a:cubicBezTo>
                <a:cubicBezTo>
                  <a:pt x="1516" y="5834"/>
                  <a:pt x="1524" y="5812"/>
                  <a:pt x="1544" y="5798"/>
                </a:cubicBezTo>
                <a:cubicBezTo>
                  <a:pt x="1565" y="5784"/>
                  <a:pt x="1582" y="5770"/>
                  <a:pt x="1598" y="5753"/>
                </a:cubicBezTo>
                <a:cubicBezTo>
                  <a:pt x="1610" y="5728"/>
                  <a:pt x="1631" y="5704"/>
                  <a:pt x="1639" y="5679"/>
                </a:cubicBezTo>
                <a:cubicBezTo>
                  <a:pt x="1652" y="5640"/>
                  <a:pt x="1685" y="5616"/>
                  <a:pt x="1722" y="5588"/>
                </a:cubicBezTo>
                <a:cubicBezTo>
                  <a:pt x="1730" y="5598"/>
                  <a:pt x="1738" y="5609"/>
                  <a:pt x="1738" y="5616"/>
                </a:cubicBezTo>
                <a:cubicBezTo>
                  <a:pt x="1726" y="5637"/>
                  <a:pt x="1718" y="5665"/>
                  <a:pt x="1697" y="5679"/>
                </a:cubicBezTo>
                <a:cubicBezTo>
                  <a:pt x="1668" y="5700"/>
                  <a:pt x="1647" y="5721"/>
                  <a:pt x="1635" y="5749"/>
                </a:cubicBezTo>
                <a:cubicBezTo>
                  <a:pt x="1631" y="5756"/>
                  <a:pt x="1615" y="5753"/>
                  <a:pt x="1602" y="5756"/>
                </a:cubicBezTo>
                <a:cubicBezTo>
                  <a:pt x="1586" y="5788"/>
                  <a:pt x="1569" y="5819"/>
                  <a:pt x="1553" y="5855"/>
                </a:cubicBezTo>
                <a:cubicBezTo>
                  <a:pt x="1544" y="5872"/>
                  <a:pt x="1540" y="5893"/>
                  <a:pt x="1557" y="5907"/>
                </a:cubicBezTo>
                <a:cubicBezTo>
                  <a:pt x="1565" y="5914"/>
                  <a:pt x="1577" y="5918"/>
                  <a:pt x="1590" y="5921"/>
                </a:cubicBezTo>
                <a:cubicBezTo>
                  <a:pt x="1598" y="5921"/>
                  <a:pt x="1610" y="5911"/>
                  <a:pt x="1610" y="5907"/>
                </a:cubicBezTo>
                <a:cubicBezTo>
                  <a:pt x="1606" y="5876"/>
                  <a:pt x="1627" y="5858"/>
                  <a:pt x="1656" y="5841"/>
                </a:cubicBezTo>
                <a:cubicBezTo>
                  <a:pt x="1664" y="5837"/>
                  <a:pt x="1672" y="5830"/>
                  <a:pt x="1672" y="5823"/>
                </a:cubicBezTo>
                <a:cubicBezTo>
                  <a:pt x="1685" y="5767"/>
                  <a:pt x="1730" y="5721"/>
                  <a:pt x="1763" y="5675"/>
                </a:cubicBezTo>
                <a:cubicBezTo>
                  <a:pt x="1771" y="5661"/>
                  <a:pt x="1788" y="5640"/>
                  <a:pt x="1779" y="5630"/>
                </a:cubicBezTo>
                <a:cubicBezTo>
                  <a:pt x="1763" y="5602"/>
                  <a:pt x="1796" y="5577"/>
                  <a:pt x="1792" y="5560"/>
                </a:cubicBezTo>
                <a:cubicBezTo>
                  <a:pt x="1775" y="5535"/>
                  <a:pt x="1742" y="5567"/>
                  <a:pt x="1734" y="5531"/>
                </a:cubicBezTo>
                <a:cubicBezTo>
                  <a:pt x="1746" y="5517"/>
                  <a:pt x="1767" y="5500"/>
                  <a:pt x="1783" y="5482"/>
                </a:cubicBezTo>
                <a:cubicBezTo>
                  <a:pt x="1804" y="5458"/>
                  <a:pt x="1812" y="5423"/>
                  <a:pt x="1845" y="5402"/>
                </a:cubicBezTo>
                <a:cubicBezTo>
                  <a:pt x="1862" y="5391"/>
                  <a:pt x="1870" y="5366"/>
                  <a:pt x="1882" y="5345"/>
                </a:cubicBezTo>
                <a:cubicBezTo>
                  <a:pt x="1891" y="5331"/>
                  <a:pt x="1895" y="5314"/>
                  <a:pt x="1907" y="5303"/>
                </a:cubicBezTo>
                <a:cubicBezTo>
                  <a:pt x="1994" y="5222"/>
                  <a:pt x="2051" y="5128"/>
                  <a:pt x="2130" y="5040"/>
                </a:cubicBezTo>
                <a:cubicBezTo>
                  <a:pt x="2121" y="5029"/>
                  <a:pt x="2125" y="5022"/>
                  <a:pt x="2134" y="5015"/>
                </a:cubicBezTo>
                <a:cubicBezTo>
                  <a:pt x="2167" y="4977"/>
                  <a:pt x="2204" y="4945"/>
                  <a:pt x="2233" y="4906"/>
                </a:cubicBezTo>
                <a:cubicBezTo>
                  <a:pt x="2270" y="4854"/>
                  <a:pt x="2336" y="4815"/>
                  <a:pt x="2364" y="4755"/>
                </a:cubicBezTo>
                <a:cubicBezTo>
                  <a:pt x="2369" y="4748"/>
                  <a:pt x="2377" y="4741"/>
                  <a:pt x="2385" y="4738"/>
                </a:cubicBezTo>
                <a:cubicBezTo>
                  <a:pt x="2439" y="4724"/>
                  <a:pt x="2459" y="4682"/>
                  <a:pt x="2488" y="4646"/>
                </a:cubicBezTo>
                <a:cubicBezTo>
                  <a:pt x="2509" y="4622"/>
                  <a:pt x="2521" y="4597"/>
                  <a:pt x="2558" y="4580"/>
                </a:cubicBezTo>
                <a:cubicBezTo>
                  <a:pt x="2579" y="4573"/>
                  <a:pt x="2587" y="4552"/>
                  <a:pt x="2603" y="4538"/>
                </a:cubicBezTo>
                <a:cubicBezTo>
                  <a:pt x="2620" y="4523"/>
                  <a:pt x="2640" y="4506"/>
                  <a:pt x="2657" y="4492"/>
                </a:cubicBezTo>
                <a:cubicBezTo>
                  <a:pt x="2686" y="4464"/>
                  <a:pt x="2715" y="4432"/>
                  <a:pt x="2748" y="4404"/>
                </a:cubicBezTo>
                <a:cubicBezTo>
                  <a:pt x="2752" y="4401"/>
                  <a:pt x="2756" y="4401"/>
                  <a:pt x="2764" y="4401"/>
                </a:cubicBezTo>
                <a:cubicBezTo>
                  <a:pt x="2760" y="4418"/>
                  <a:pt x="2760" y="4439"/>
                  <a:pt x="2756" y="4453"/>
                </a:cubicBezTo>
                <a:cubicBezTo>
                  <a:pt x="2739" y="4499"/>
                  <a:pt x="2727" y="4502"/>
                  <a:pt x="2661" y="4495"/>
                </a:cubicBezTo>
                <a:cubicBezTo>
                  <a:pt x="2661" y="4513"/>
                  <a:pt x="2636" y="4531"/>
                  <a:pt x="2665" y="4548"/>
                </a:cubicBezTo>
                <a:cubicBezTo>
                  <a:pt x="2678" y="4545"/>
                  <a:pt x="2694" y="4541"/>
                  <a:pt x="2711" y="4541"/>
                </a:cubicBezTo>
                <a:cubicBezTo>
                  <a:pt x="2727" y="4541"/>
                  <a:pt x="2748" y="4541"/>
                  <a:pt x="2760" y="4541"/>
                </a:cubicBezTo>
                <a:cubicBezTo>
                  <a:pt x="2793" y="4576"/>
                  <a:pt x="2748" y="4608"/>
                  <a:pt x="2756" y="4636"/>
                </a:cubicBezTo>
                <a:cubicBezTo>
                  <a:pt x="2766" y="4644"/>
                  <a:pt x="2776" y="4646"/>
                  <a:pt x="2785" y="4644"/>
                </a:cubicBezTo>
                <a:lnTo>
                  <a:pt x="2793" y="4641"/>
                </a:lnTo>
                <a:lnTo>
                  <a:pt x="2801" y="4632"/>
                </a:lnTo>
                <a:lnTo>
                  <a:pt x="2824" y="4630"/>
                </a:lnTo>
                <a:lnTo>
                  <a:pt x="2842" y="4624"/>
                </a:lnTo>
                <a:cubicBezTo>
                  <a:pt x="2851" y="4623"/>
                  <a:pt x="2861" y="4624"/>
                  <a:pt x="2871" y="4632"/>
                </a:cubicBezTo>
                <a:cubicBezTo>
                  <a:pt x="2867" y="4646"/>
                  <a:pt x="2863" y="4657"/>
                  <a:pt x="2855" y="4678"/>
                </a:cubicBezTo>
                <a:cubicBezTo>
                  <a:pt x="2884" y="4671"/>
                  <a:pt x="2900" y="4660"/>
                  <a:pt x="2917" y="4660"/>
                </a:cubicBezTo>
                <a:cubicBezTo>
                  <a:pt x="2937" y="4657"/>
                  <a:pt x="2958" y="4657"/>
                  <a:pt x="2987" y="4657"/>
                </a:cubicBezTo>
                <a:cubicBezTo>
                  <a:pt x="2987" y="4625"/>
                  <a:pt x="2999" y="4597"/>
                  <a:pt x="2982" y="4573"/>
                </a:cubicBezTo>
                <a:cubicBezTo>
                  <a:pt x="2949" y="4559"/>
                  <a:pt x="2929" y="4590"/>
                  <a:pt x="2900" y="4569"/>
                </a:cubicBezTo>
                <a:cubicBezTo>
                  <a:pt x="2908" y="4555"/>
                  <a:pt x="2921" y="4538"/>
                  <a:pt x="2933" y="4523"/>
                </a:cubicBezTo>
                <a:cubicBezTo>
                  <a:pt x="2945" y="4509"/>
                  <a:pt x="2958" y="4492"/>
                  <a:pt x="2974" y="4474"/>
                </a:cubicBezTo>
                <a:cubicBezTo>
                  <a:pt x="2941" y="4460"/>
                  <a:pt x="2917" y="4446"/>
                  <a:pt x="2892" y="4432"/>
                </a:cubicBezTo>
                <a:cubicBezTo>
                  <a:pt x="2949" y="4436"/>
                  <a:pt x="2982" y="4418"/>
                  <a:pt x="2974" y="4379"/>
                </a:cubicBezTo>
                <a:cubicBezTo>
                  <a:pt x="2970" y="4351"/>
                  <a:pt x="2970" y="4327"/>
                  <a:pt x="2987" y="4302"/>
                </a:cubicBezTo>
                <a:cubicBezTo>
                  <a:pt x="2991" y="4295"/>
                  <a:pt x="2982" y="4281"/>
                  <a:pt x="2974" y="4274"/>
                </a:cubicBezTo>
                <a:cubicBezTo>
                  <a:pt x="2966" y="4271"/>
                  <a:pt x="2949" y="4271"/>
                  <a:pt x="2941" y="4274"/>
                </a:cubicBezTo>
                <a:cubicBezTo>
                  <a:pt x="2933" y="4278"/>
                  <a:pt x="2929" y="4285"/>
                  <a:pt x="2921" y="4292"/>
                </a:cubicBezTo>
                <a:cubicBezTo>
                  <a:pt x="2900" y="4309"/>
                  <a:pt x="2884" y="4327"/>
                  <a:pt x="2863" y="4344"/>
                </a:cubicBezTo>
                <a:cubicBezTo>
                  <a:pt x="2851" y="4355"/>
                  <a:pt x="2834" y="4365"/>
                  <a:pt x="2814" y="4355"/>
                </a:cubicBezTo>
                <a:cubicBezTo>
                  <a:pt x="2814" y="4348"/>
                  <a:pt x="2814" y="4341"/>
                  <a:pt x="2818" y="4341"/>
                </a:cubicBezTo>
                <a:cubicBezTo>
                  <a:pt x="2863" y="4306"/>
                  <a:pt x="2888" y="4253"/>
                  <a:pt x="2945" y="4225"/>
                </a:cubicBezTo>
                <a:cubicBezTo>
                  <a:pt x="2970" y="4211"/>
                  <a:pt x="2982" y="4183"/>
                  <a:pt x="3015" y="4169"/>
                </a:cubicBezTo>
                <a:cubicBezTo>
                  <a:pt x="3028" y="4162"/>
                  <a:pt x="3036" y="4144"/>
                  <a:pt x="3044" y="4127"/>
                </a:cubicBezTo>
                <a:lnTo>
                  <a:pt x="3051" y="4078"/>
                </a:lnTo>
                <a:lnTo>
                  <a:pt x="2945" y="4102"/>
                </a:lnTo>
                <a:cubicBezTo>
                  <a:pt x="2958" y="4046"/>
                  <a:pt x="2991" y="4004"/>
                  <a:pt x="3036" y="3965"/>
                </a:cubicBezTo>
                <a:cubicBezTo>
                  <a:pt x="3057" y="3948"/>
                  <a:pt x="3069" y="3919"/>
                  <a:pt x="3085" y="3898"/>
                </a:cubicBezTo>
                <a:cubicBezTo>
                  <a:pt x="3073" y="3891"/>
                  <a:pt x="3073" y="3881"/>
                  <a:pt x="3085" y="3874"/>
                </a:cubicBezTo>
                <a:cubicBezTo>
                  <a:pt x="3098" y="3867"/>
                  <a:pt x="3106" y="3874"/>
                  <a:pt x="3110" y="3888"/>
                </a:cubicBezTo>
                <a:cubicBezTo>
                  <a:pt x="3135" y="3895"/>
                  <a:pt x="3156" y="3895"/>
                  <a:pt x="3180" y="3884"/>
                </a:cubicBezTo>
                <a:cubicBezTo>
                  <a:pt x="3188" y="3881"/>
                  <a:pt x="3201" y="3877"/>
                  <a:pt x="3213" y="3877"/>
                </a:cubicBezTo>
                <a:cubicBezTo>
                  <a:pt x="3205" y="3905"/>
                  <a:pt x="3184" y="3926"/>
                  <a:pt x="3156" y="3948"/>
                </a:cubicBezTo>
                <a:cubicBezTo>
                  <a:pt x="3131" y="3969"/>
                  <a:pt x="3114" y="4000"/>
                  <a:pt x="3090" y="4025"/>
                </a:cubicBezTo>
                <a:cubicBezTo>
                  <a:pt x="3090" y="4028"/>
                  <a:pt x="3085" y="4028"/>
                  <a:pt x="3081" y="4028"/>
                </a:cubicBezTo>
                <a:lnTo>
                  <a:pt x="3056" y="4071"/>
                </a:lnTo>
                <a:lnTo>
                  <a:pt x="3095" y="4081"/>
                </a:lnTo>
                <a:cubicBezTo>
                  <a:pt x="3109" y="4079"/>
                  <a:pt x="3123" y="4072"/>
                  <a:pt x="3135" y="4060"/>
                </a:cubicBezTo>
                <a:cubicBezTo>
                  <a:pt x="3168" y="4025"/>
                  <a:pt x="3201" y="3990"/>
                  <a:pt x="3213" y="3948"/>
                </a:cubicBezTo>
                <a:cubicBezTo>
                  <a:pt x="3324" y="3930"/>
                  <a:pt x="3374" y="3846"/>
                  <a:pt x="3456" y="3804"/>
                </a:cubicBezTo>
                <a:cubicBezTo>
                  <a:pt x="3473" y="3811"/>
                  <a:pt x="3485" y="3821"/>
                  <a:pt x="3497" y="3828"/>
                </a:cubicBezTo>
                <a:cubicBezTo>
                  <a:pt x="3506" y="3832"/>
                  <a:pt x="3518" y="3832"/>
                  <a:pt x="3526" y="3832"/>
                </a:cubicBezTo>
                <a:cubicBezTo>
                  <a:pt x="3563" y="3828"/>
                  <a:pt x="3588" y="3800"/>
                  <a:pt x="3563" y="3775"/>
                </a:cubicBezTo>
                <a:cubicBezTo>
                  <a:pt x="3535" y="3740"/>
                  <a:pt x="3547" y="3716"/>
                  <a:pt x="3576" y="3691"/>
                </a:cubicBezTo>
                <a:lnTo>
                  <a:pt x="3576" y="3691"/>
                </a:lnTo>
                <a:lnTo>
                  <a:pt x="3580" y="3695"/>
                </a:lnTo>
                <a:lnTo>
                  <a:pt x="3578" y="3695"/>
                </a:lnTo>
                <a:lnTo>
                  <a:pt x="3589" y="3713"/>
                </a:lnTo>
                <a:cubicBezTo>
                  <a:pt x="3593" y="3720"/>
                  <a:pt x="3598" y="3726"/>
                  <a:pt x="3605" y="3730"/>
                </a:cubicBezTo>
                <a:cubicBezTo>
                  <a:pt x="3633" y="3740"/>
                  <a:pt x="3650" y="3758"/>
                  <a:pt x="3658" y="3782"/>
                </a:cubicBezTo>
                <a:lnTo>
                  <a:pt x="3675" y="3802"/>
                </a:lnTo>
                <a:lnTo>
                  <a:pt x="3687" y="3782"/>
                </a:lnTo>
                <a:cubicBezTo>
                  <a:pt x="3720" y="3723"/>
                  <a:pt x="3753" y="3667"/>
                  <a:pt x="3778" y="3628"/>
                </a:cubicBezTo>
                <a:lnTo>
                  <a:pt x="3774" y="3598"/>
                </a:lnTo>
                <a:lnTo>
                  <a:pt x="3749" y="3645"/>
                </a:lnTo>
                <a:cubicBezTo>
                  <a:pt x="3745" y="3667"/>
                  <a:pt x="3732" y="3684"/>
                  <a:pt x="3728" y="3702"/>
                </a:cubicBezTo>
                <a:cubicBezTo>
                  <a:pt x="3679" y="3712"/>
                  <a:pt x="3666" y="3688"/>
                  <a:pt x="3650" y="3663"/>
                </a:cubicBezTo>
                <a:cubicBezTo>
                  <a:pt x="3654" y="3663"/>
                  <a:pt x="3658" y="3663"/>
                  <a:pt x="3662" y="3660"/>
                </a:cubicBezTo>
                <a:cubicBezTo>
                  <a:pt x="3654" y="3645"/>
                  <a:pt x="3654" y="3656"/>
                  <a:pt x="3650" y="3663"/>
                </a:cubicBezTo>
                <a:cubicBezTo>
                  <a:pt x="3638" y="3660"/>
                  <a:pt x="3625" y="3660"/>
                  <a:pt x="3613" y="3656"/>
                </a:cubicBezTo>
                <a:lnTo>
                  <a:pt x="3603" y="3652"/>
                </a:lnTo>
                <a:lnTo>
                  <a:pt x="3592" y="3652"/>
                </a:lnTo>
                <a:cubicBezTo>
                  <a:pt x="3569" y="3658"/>
                  <a:pt x="3551" y="3679"/>
                  <a:pt x="3526" y="3674"/>
                </a:cubicBezTo>
                <a:cubicBezTo>
                  <a:pt x="3559" y="3621"/>
                  <a:pt x="3559" y="3621"/>
                  <a:pt x="3617" y="3593"/>
                </a:cubicBezTo>
                <a:cubicBezTo>
                  <a:pt x="3617" y="3589"/>
                  <a:pt x="3621" y="3582"/>
                  <a:pt x="3617" y="3579"/>
                </a:cubicBezTo>
                <a:cubicBezTo>
                  <a:pt x="3609" y="3568"/>
                  <a:pt x="3605" y="3561"/>
                  <a:pt x="3592" y="3554"/>
                </a:cubicBezTo>
                <a:lnTo>
                  <a:pt x="3561" y="3547"/>
                </a:lnTo>
                <a:lnTo>
                  <a:pt x="3539" y="3607"/>
                </a:lnTo>
                <a:lnTo>
                  <a:pt x="3508" y="3614"/>
                </a:lnTo>
                <a:lnTo>
                  <a:pt x="3506" y="3628"/>
                </a:lnTo>
                <a:cubicBezTo>
                  <a:pt x="3460" y="3635"/>
                  <a:pt x="3440" y="3656"/>
                  <a:pt x="3432" y="3688"/>
                </a:cubicBezTo>
                <a:cubicBezTo>
                  <a:pt x="3423" y="3712"/>
                  <a:pt x="3419" y="3737"/>
                  <a:pt x="3411" y="3758"/>
                </a:cubicBezTo>
                <a:cubicBezTo>
                  <a:pt x="3399" y="3793"/>
                  <a:pt x="3386" y="3796"/>
                  <a:pt x="3329" y="3782"/>
                </a:cubicBezTo>
                <a:lnTo>
                  <a:pt x="3334" y="3766"/>
                </a:lnTo>
                <a:lnTo>
                  <a:pt x="3341" y="3744"/>
                </a:lnTo>
                <a:cubicBezTo>
                  <a:pt x="3357" y="3744"/>
                  <a:pt x="3374" y="3740"/>
                  <a:pt x="3374" y="3726"/>
                </a:cubicBezTo>
                <a:cubicBezTo>
                  <a:pt x="3378" y="3716"/>
                  <a:pt x="3378" y="3702"/>
                  <a:pt x="3370" y="3695"/>
                </a:cubicBezTo>
                <a:cubicBezTo>
                  <a:pt x="3349" y="3670"/>
                  <a:pt x="3329" y="3645"/>
                  <a:pt x="3287" y="3631"/>
                </a:cubicBezTo>
                <a:cubicBezTo>
                  <a:pt x="3242" y="3653"/>
                  <a:pt x="3193" y="3674"/>
                  <a:pt x="3151" y="3698"/>
                </a:cubicBezTo>
                <a:cubicBezTo>
                  <a:pt x="3106" y="3723"/>
                  <a:pt x="3069" y="3761"/>
                  <a:pt x="3024" y="3782"/>
                </a:cubicBezTo>
                <a:cubicBezTo>
                  <a:pt x="2974" y="3804"/>
                  <a:pt x="2958" y="3853"/>
                  <a:pt x="2904" y="3874"/>
                </a:cubicBezTo>
                <a:cubicBezTo>
                  <a:pt x="2884" y="3867"/>
                  <a:pt x="2859" y="3860"/>
                  <a:pt x="2834" y="3874"/>
                </a:cubicBezTo>
                <a:cubicBezTo>
                  <a:pt x="2760" y="3912"/>
                  <a:pt x="2682" y="3951"/>
                  <a:pt x="2591" y="3965"/>
                </a:cubicBezTo>
                <a:cubicBezTo>
                  <a:pt x="2575" y="3969"/>
                  <a:pt x="2554" y="3976"/>
                  <a:pt x="2537" y="3983"/>
                </a:cubicBezTo>
                <a:cubicBezTo>
                  <a:pt x="2513" y="3993"/>
                  <a:pt x="2488" y="4011"/>
                  <a:pt x="2492" y="4039"/>
                </a:cubicBezTo>
                <a:cubicBezTo>
                  <a:pt x="2492" y="4042"/>
                  <a:pt x="2480" y="4042"/>
                  <a:pt x="2472" y="4046"/>
                </a:cubicBezTo>
                <a:cubicBezTo>
                  <a:pt x="2459" y="4063"/>
                  <a:pt x="2443" y="4081"/>
                  <a:pt x="2434" y="4102"/>
                </a:cubicBezTo>
                <a:cubicBezTo>
                  <a:pt x="2422" y="4130"/>
                  <a:pt x="2397" y="4144"/>
                  <a:pt x="2364" y="4151"/>
                </a:cubicBezTo>
                <a:cubicBezTo>
                  <a:pt x="2340" y="4141"/>
                  <a:pt x="2319" y="4134"/>
                  <a:pt x="2290" y="4123"/>
                </a:cubicBezTo>
                <a:cubicBezTo>
                  <a:pt x="2261" y="4144"/>
                  <a:pt x="2228" y="4158"/>
                  <a:pt x="2208" y="4183"/>
                </a:cubicBezTo>
                <a:cubicBezTo>
                  <a:pt x="2187" y="4211"/>
                  <a:pt x="2158" y="4221"/>
                  <a:pt x="2130" y="4225"/>
                </a:cubicBezTo>
                <a:cubicBezTo>
                  <a:pt x="2084" y="4232"/>
                  <a:pt x="2051" y="4253"/>
                  <a:pt x="2014" y="4278"/>
                </a:cubicBezTo>
                <a:cubicBezTo>
                  <a:pt x="1981" y="4302"/>
                  <a:pt x="1956" y="4327"/>
                  <a:pt x="1952" y="4365"/>
                </a:cubicBezTo>
                <a:cubicBezTo>
                  <a:pt x="1944" y="4425"/>
                  <a:pt x="1924" y="4429"/>
                  <a:pt x="1853" y="4408"/>
                </a:cubicBezTo>
                <a:cubicBezTo>
                  <a:pt x="1833" y="4401"/>
                  <a:pt x="1808" y="4404"/>
                  <a:pt x="1804" y="4379"/>
                </a:cubicBezTo>
                <a:cubicBezTo>
                  <a:pt x="1763" y="4358"/>
                  <a:pt x="1750" y="4313"/>
                  <a:pt x="1701" y="4302"/>
                </a:cubicBezTo>
                <a:cubicBezTo>
                  <a:pt x="1693" y="4302"/>
                  <a:pt x="1689" y="4288"/>
                  <a:pt x="1685" y="4285"/>
                </a:cubicBezTo>
                <a:cubicBezTo>
                  <a:pt x="1676" y="4278"/>
                  <a:pt x="1668" y="4264"/>
                  <a:pt x="1660" y="4264"/>
                </a:cubicBezTo>
                <a:cubicBezTo>
                  <a:pt x="1619" y="4257"/>
                  <a:pt x="1577" y="4243"/>
                  <a:pt x="1536" y="4253"/>
                </a:cubicBezTo>
                <a:cubicBezTo>
                  <a:pt x="1516" y="4257"/>
                  <a:pt x="1503" y="4267"/>
                  <a:pt x="1503" y="4288"/>
                </a:cubicBezTo>
                <a:cubicBezTo>
                  <a:pt x="1503" y="4295"/>
                  <a:pt x="1507" y="4299"/>
                  <a:pt x="1507" y="4302"/>
                </a:cubicBezTo>
                <a:cubicBezTo>
                  <a:pt x="1503" y="4313"/>
                  <a:pt x="1495" y="4320"/>
                  <a:pt x="1487" y="4327"/>
                </a:cubicBezTo>
                <a:cubicBezTo>
                  <a:pt x="1487" y="4327"/>
                  <a:pt x="1474" y="4320"/>
                  <a:pt x="1470" y="4316"/>
                </a:cubicBezTo>
                <a:cubicBezTo>
                  <a:pt x="1437" y="4299"/>
                  <a:pt x="1408" y="4281"/>
                  <a:pt x="1384" y="4267"/>
                </a:cubicBezTo>
                <a:cubicBezTo>
                  <a:pt x="1338" y="4271"/>
                  <a:pt x="1326" y="4302"/>
                  <a:pt x="1301" y="4313"/>
                </a:cubicBezTo>
                <a:cubicBezTo>
                  <a:pt x="1277" y="4323"/>
                  <a:pt x="1240" y="4320"/>
                  <a:pt x="1211" y="4323"/>
                </a:cubicBezTo>
                <a:cubicBezTo>
                  <a:pt x="1198" y="4299"/>
                  <a:pt x="1194" y="4281"/>
                  <a:pt x="1211" y="4260"/>
                </a:cubicBezTo>
                <a:cubicBezTo>
                  <a:pt x="1231" y="4232"/>
                  <a:pt x="1252" y="4204"/>
                  <a:pt x="1264" y="4172"/>
                </a:cubicBezTo>
                <a:cubicBezTo>
                  <a:pt x="1305" y="4067"/>
                  <a:pt x="1363" y="3965"/>
                  <a:pt x="1417" y="3863"/>
                </a:cubicBezTo>
                <a:cubicBezTo>
                  <a:pt x="1441" y="3818"/>
                  <a:pt x="1470" y="3775"/>
                  <a:pt x="1503" y="3723"/>
                </a:cubicBezTo>
                <a:cubicBezTo>
                  <a:pt x="1520" y="3754"/>
                  <a:pt x="1524" y="3779"/>
                  <a:pt x="1495" y="3796"/>
                </a:cubicBezTo>
                <a:cubicBezTo>
                  <a:pt x="1470" y="3814"/>
                  <a:pt x="1454" y="3839"/>
                  <a:pt x="1446" y="3867"/>
                </a:cubicBezTo>
                <a:cubicBezTo>
                  <a:pt x="1433" y="3916"/>
                  <a:pt x="1413" y="3958"/>
                  <a:pt x="1380" y="4004"/>
                </a:cubicBezTo>
                <a:cubicBezTo>
                  <a:pt x="1355" y="4035"/>
                  <a:pt x="1347" y="4074"/>
                  <a:pt x="1334" y="4113"/>
                </a:cubicBezTo>
                <a:cubicBezTo>
                  <a:pt x="1326" y="4130"/>
                  <a:pt x="1326" y="4148"/>
                  <a:pt x="1334" y="4172"/>
                </a:cubicBezTo>
                <a:cubicBezTo>
                  <a:pt x="1351" y="4158"/>
                  <a:pt x="1367" y="4151"/>
                  <a:pt x="1371" y="4141"/>
                </a:cubicBezTo>
                <a:cubicBezTo>
                  <a:pt x="1380" y="4120"/>
                  <a:pt x="1384" y="4099"/>
                  <a:pt x="1404" y="4081"/>
                </a:cubicBezTo>
                <a:cubicBezTo>
                  <a:pt x="1433" y="4060"/>
                  <a:pt x="1446" y="4032"/>
                  <a:pt x="1454" y="4004"/>
                </a:cubicBezTo>
                <a:cubicBezTo>
                  <a:pt x="1466" y="3962"/>
                  <a:pt x="1487" y="3926"/>
                  <a:pt x="1528" y="3902"/>
                </a:cubicBezTo>
                <a:cubicBezTo>
                  <a:pt x="1549" y="3890"/>
                  <a:pt x="1565" y="3875"/>
                  <a:pt x="1578" y="3858"/>
                </a:cubicBezTo>
                <a:lnTo>
                  <a:pt x="1602" y="3818"/>
                </a:lnTo>
                <a:lnTo>
                  <a:pt x="1582" y="3825"/>
                </a:lnTo>
                <a:cubicBezTo>
                  <a:pt x="1594" y="3811"/>
                  <a:pt x="1606" y="3796"/>
                  <a:pt x="1619" y="3786"/>
                </a:cubicBezTo>
                <a:lnTo>
                  <a:pt x="1622" y="3785"/>
                </a:lnTo>
                <a:lnTo>
                  <a:pt x="1663" y="3722"/>
                </a:lnTo>
                <a:cubicBezTo>
                  <a:pt x="1685" y="3697"/>
                  <a:pt x="1709" y="3674"/>
                  <a:pt x="1734" y="3649"/>
                </a:cubicBezTo>
                <a:cubicBezTo>
                  <a:pt x="1742" y="3653"/>
                  <a:pt x="1750" y="3656"/>
                  <a:pt x="1759" y="3660"/>
                </a:cubicBezTo>
                <a:cubicBezTo>
                  <a:pt x="1759" y="3667"/>
                  <a:pt x="1759" y="3670"/>
                  <a:pt x="1759" y="3677"/>
                </a:cubicBezTo>
                <a:cubicBezTo>
                  <a:pt x="1738" y="3712"/>
                  <a:pt x="1718" y="3740"/>
                  <a:pt x="1685" y="3768"/>
                </a:cubicBezTo>
                <a:cubicBezTo>
                  <a:pt x="1652" y="3793"/>
                  <a:pt x="1676" y="3842"/>
                  <a:pt x="1652" y="3874"/>
                </a:cubicBezTo>
                <a:cubicBezTo>
                  <a:pt x="1652" y="3877"/>
                  <a:pt x="1647" y="3877"/>
                  <a:pt x="1647" y="3881"/>
                </a:cubicBezTo>
                <a:cubicBezTo>
                  <a:pt x="1668" y="3895"/>
                  <a:pt x="1685" y="3905"/>
                  <a:pt x="1705" y="3919"/>
                </a:cubicBezTo>
                <a:cubicBezTo>
                  <a:pt x="1713" y="3909"/>
                  <a:pt x="1726" y="3898"/>
                  <a:pt x="1730" y="3884"/>
                </a:cubicBezTo>
                <a:cubicBezTo>
                  <a:pt x="1742" y="3839"/>
                  <a:pt x="1767" y="3800"/>
                  <a:pt x="1800" y="3765"/>
                </a:cubicBezTo>
                <a:cubicBezTo>
                  <a:pt x="1808" y="3754"/>
                  <a:pt x="1808" y="3740"/>
                  <a:pt x="1816" y="3726"/>
                </a:cubicBezTo>
                <a:cubicBezTo>
                  <a:pt x="1841" y="3691"/>
                  <a:pt x="1858" y="3645"/>
                  <a:pt x="1911" y="3628"/>
                </a:cubicBezTo>
                <a:cubicBezTo>
                  <a:pt x="1928" y="3621"/>
                  <a:pt x="1944" y="3610"/>
                  <a:pt x="1952" y="3596"/>
                </a:cubicBezTo>
                <a:cubicBezTo>
                  <a:pt x="1969" y="3561"/>
                  <a:pt x="2010" y="3547"/>
                  <a:pt x="2039" y="3519"/>
                </a:cubicBezTo>
                <a:cubicBezTo>
                  <a:pt x="2043" y="3516"/>
                  <a:pt x="2043" y="3509"/>
                  <a:pt x="2043" y="3501"/>
                </a:cubicBezTo>
                <a:cubicBezTo>
                  <a:pt x="2031" y="3494"/>
                  <a:pt x="2018" y="3487"/>
                  <a:pt x="2010" y="3477"/>
                </a:cubicBezTo>
                <a:cubicBezTo>
                  <a:pt x="2014" y="3456"/>
                  <a:pt x="2027" y="3449"/>
                  <a:pt x="2047" y="3456"/>
                </a:cubicBezTo>
                <a:cubicBezTo>
                  <a:pt x="2051" y="3470"/>
                  <a:pt x="2055" y="3470"/>
                  <a:pt x="2068" y="3459"/>
                </a:cubicBezTo>
                <a:cubicBezTo>
                  <a:pt x="2076" y="3456"/>
                  <a:pt x="2084" y="3456"/>
                  <a:pt x="2092" y="3452"/>
                </a:cubicBezTo>
                <a:cubicBezTo>
                  <a:pt x="2101" y="3449"/>
                  <a:pt x="2109" y="3445"/>
                  <a:pt x="2113" y="3442"/>
                </a:cubicBezTo>
                <a:cubicBezTo>
                  <a:pt x="2117" y="3438"/>
                  <a:pt x="2109" y="3431"/>
                  <a:pt x="2109" y="3424"/>
                </a:cubicBezTo>
                <a:cubicBezTo>
                  <a:pt x="2105" y="3428"/>
                  <a:pt x="2097" y="3428"/>
                  <a:pt x="2092" y="3431"/>
                </a:cubicBezTo>
                <a:cubicBezTo>
                  <a:pt x="2088" y="3435"/>
                  <a:pt x="2088" y="3442"/>
                  <a:pt x="2084" y="3445"/>
                </a:cubicBezTo>
                <a:cubicBezTo>
                  <a:pt x="2080" y="3445"/>
                  <a:pt x="2076" y="3445"/>
                  <a:pt x="2068" y="3445"/>
                </a:cubicBezTo>
                <a:cubicBezTo>
                  <a:pt x="2064" y="3410"/>
                  <a:pt x="2051" y="3379"/>
                  <a:pt x="2092" y="3350"/>
                </a:cubicBezTo>
                <a:cubicBezTo>
                  <a:pt x="2097" y="3347"/>
                  <a:pt x="2097" y="3333"/>
                  <a:pt x="2092" y="3329"/>
                </a:cubicBezTo>
                <a:cubicBezTo>
                  <a:pt x="2084" y="3322"/>
                  <a:pt x="2072" y="3315"/>
                  <a:pt x="2064" y="3315"/>
                </a:cubicBezTo>
                <a:cubicBezTo>
                  <a:pt x="2043" y="3319"/>
                  <a:pt x="2022" y="3326"/>
                  <a:pt x="2002" y="3329"/>
                </a:cubicBezTo>
                <a:cubicBezTo>
                  <a:pt x="1977" y="3319"/>
                  <a:pt x="1973" y="3305"/>
                  <a:pt x="1989" y="3287"/>
                </a:cubicBezTo>
                <a:cubicBezTo>
                  <a:pt x="2006" y="3273"/>
                  <a:pt x="2027" y="3259"/>
                  <a:pt x="2047" y="3249"/>
                </a:cubicBezTo>
                <a:lnTo>
                  <a:pt x="2039" y="3217"/>
                </a:lnTo>
                <a:lnTo>
                  <a:pt x="2039" y="3249"/>
                </a:lnTo>
                <a:cubicBezTo>
                  <a:pt x="2027" y="3249"/>
                  <a:pt x="2018" y="3249"/>
                  <a:pt x="2006" y="3245"/>
                </a:cubicBezTo>
                <a:cubicBezTo>
                  <a:pt x="2006" y="3228"/>
                  <a:pt x="2010" y="3210"/>
                  <a:pt x="2039" y="3210"/>
                </a:cubicBezTo>
                <a:lnTo>
                  <a:pt x="2039" y="3217"/>
                </a:lnTo>
                <a:lnTo>
                  <a:pt x="2138" y="3224"/>
                </a:lnTo>
                <a:cubicBezTo>
                  <a:pt x="2163" y="3231"/>
                  <a:pt x="2171" y="3217"/>
                  <a:pt x="2171" y="3182"/>
                </a:cubicBezTo>
                <a:cubicBezTo>
                  <a:pt x="2154" y="3178"/>
                  <a:pt x="2138" y="3175"/>
                  <a:pt x="2117" y="3171"/>
                </a:cubicBezTo>
                <a:cubicBezTo>
                  <a:pt x="2125" y="3154"/>
                  <a:pt x="2130" y="3140"/>
                  <a:pt x="2138" y="3122"/>
                </a:cubicBezTo>
                <a:cubicBezTo>
                  <a:pt x="2088" y="3115"/>
                  <a:pt x="2055" y="3087"/>
                  <a:pt x="2018" y="3062"/>
                </a:cubicBezTo>
                <a:cubicBezTo>
                  <a:pt x="2039" y="3041"/>
                  <a:pt x="2051" y="3024"/>
                  <a:pt x="2068" y="3006"/>
                </a:cubicBezTo>
                <a:cubicBezTo>
                  <a:pt x="2109" y="2971"/>
                  <a:pt x="2138" y="2926"/>
                  <a:pt x="2195" y="2908"/>
                </a:cubicBezTo>
                <a:cubicBezTo>
                  <a:pt x="2200" y="2908"/>
                  <a:pt x="2200" y="2894"/>
                  <a:pt x="2204" y="2887"/>
                </a:cubicBezTo>
                <a:cubicBezTo>
                  <a:pt x="2125" y="2866"/>
                  <a:pt x="2097" y="2933"/>
                  <a:pt x="2035" y="2950"/>
                </a:cubicBezTo>
                <a:cubicBezTo>
                  <a:pt x="2035" y="2940"/>
                  <a:pt x="2035" y="2933"/>
                  <a:pt x="2039" y="2929"/>
                </a:cubicBezTo>
                <a:cubicBezTo>
                  <a:pt x="2043" y="2918"/>
                  <a:pt x="2051" y="2911"/>
                  <a:pt x="2059" y="2904"/>
                </a:cubicBezTo>
                <a:cubicBezTo>
                  <a:pt x="2084" y="2883"/>
                  <a:pt x="2113" y="2862"/>
                  <a:pt x="2138" y="2841"/>
                </a:cubicBezTo>
                <a:cubicBezTo>
                  <a:pt x="2150" y="2831"/>
                  <a:pt x="2163" y="2824"/>
                  <a:pt x="2150" y="2806"/>
                </a:cubicBezTo>
                <a:cubicBezTo>
                  <a:pt x="2109" y="2803"/>
                  <a:pt x="2068" y="2806"/>
                  <a:pt x="2035" y="2834"/>
                </a:cubicBezTo>
                <a:cubicBezTo>
                  <a:pt x="2027" y="2841"/>
                  <a:pt x="2006" y="2838"/>
                  <a:pt x="1989" y="2834"/>
                </a:cubicBezTo>
                <a:cubicBezTo>
                  <a:pt x="1981" y="2831"/>
                  <a:pt x="1973" y="2820"/>
                  <a:pt x="1973" y="2810"/>
                </a:cubicBezTo>
                <a:cubicBezTo>
                  <a:pt x="1973" y="2806"/>
                  <a:pt x="1985" y="2796"/>
                  <a:pt x="1994" y="2796"/>
                </a:cubicBezTo>
                <a:cubicBezTo>
                  <a:pt x="2092" y="2789"/>
                  <a:pt x="2150" y="2736"/>
                  <a:pt x="2208" y="2666"/>
                </a:cubicBezTo>
                <a:cubicBezTo>
                  <a:pt x="2187" y="2662"/>
                  <a:pt x="2171" y="2655"/>
                  <a:pt x="2158" y="2655"/>
                </a:cubicBezTo>
                <a:cubicBezTo>
                  <a:pt x="2138" y="2659"/>
                  <a:pt x="2117" y="2666"/>
                  <a:pt x="2092" y="2669"/>
                </a:cubicBezTo>
                <a:cubicBezTo>
                  <a:pt x="2088" y="2673"/>
                  <a:pt x="2084" y="2676"/>
                  <a:pt x="2080" y="2676"/>
                </a:cubicBezTo>
                <a:cubicBezTo>
                  <a:pt x="2076" y="2676"/>
                  <a:pt x="2072" y="2673"/>
                  <a:pt x="2068" y="2669"/>
                </a:cubicBezTo>
                <a:cubicBezTo>
                  <a:pt x="2072" y="2669"/>
                  <a:pt x="2072" y="2666"/>
                  <a:pt x="2076" y="2666"/>
                </a:cubicBezTo>
                <a:cubicBezTo>
                  <a:pt x="2080" y="2666"/>
                  <a:pt x="2088" y="2666"/>
                  <a:pt x="2092" y="2666"/>
                </a:cubicBezTo>
                <a:cubicBezTo>
                  <a:pt x="2080" y="2659"/>
                  <a:pt x="2072" y="2648"/>
                  <a:pt x="2059" y="2641"/>
                </a:cubicBezTo>
                <a:cubicBezTo>
                  <a:pt x="1940" y="2722"/>
                  <a:pt x="1808" y="2771"/>
                  <a:pt x="1685" y="2813"/>
                </a:cubicBezTo>
                <a:cubicBezTo>
                  <a:pt x="1656" y="2845"/>
                  <a:pt x="1643" y="2873"/>
                  <a:pt x="1619" y="2887"/>
                </a:cubicBezTo>
                <a:cubicBezTo>
                  <a:pt x="1577" y="2911"/>
                  <a:pt x="1549" y="2940"/>
                  <a:pt x="1532" y="2978"/>
                </a:cubicBezTo>
                <a:cubicBezTo>
                  <a:pt x="1520" y="3010"/>
                  <a:pt x="1503" y="3045"/>
                  <a:pt x="1458" y="3052"/>
                </a:cubicBezTo>
                <a:cubicBezTo>
                  <a:pt x="1474" y="3013"/>
                  <a:pt x="1487" y="2978"/>
                  <a:pt x="1503" y="2940"/>
                </a:cubicBezTo>
                <a:cubicBezTo>
                  <a:pt x="1528" y="2887"/>
                  <a:pt x="1577" y="2845"/>
                  <a:pt x="1598" y="2792"/>
                </a:cubicBezTo>
                <a:cubicBezTo>
                  <a:pt x="1602" y="2781"/>
                  <a:pt x="1619" y="2771"/>
                  <a:pt x="1627" y="2760"/>
                </a:cubicBezTo>
                <a:cubicBezTo>
                  <a:pt x="1664" y="2729"/>
                  <a:pt x="1697" y="2697"/>
                  <a:pt x="1734" y="2669"/>
                </a:cubicBezTo>
                <a:cubicBezTo>
                  <a:pt x="1759" y="2648"/>
                  <a:pt x="1779" y="2623"/>
                  <a:pt x="1792" y="2595"/>
                </a:cubicBezTo>
                <a:cubicBezTo>
                  <a:pt x="1796" y="2585"/>
                  <a:pt x="1800" y="2574"/>
                  <a:pt x="1804" y="2564"/>
                </a:cubicBezTo>
                <a:cubicBezTo>
                  <a:pt x="1841" y="2515"/>
                  <a:pt x="1845" y="2497"/>
                  <a:pt x="1853" y="2448"/>
                </a:cubicBezTo>
                <a:cubicBezTo>
                  <a:pt x="1833" y="2430"/>
                  <a:pt x="1808" y="2427"/>
                  <a:pt x="1783" y="2444"/>
                </a:cubicBezTo>
                <a:cubicBezTo>
                  <a:pt x="1763" y="2462"/>
                  <a:pt x="1742" y="2479"/>
                  <a:pt x="1718" y="2497"/>
                </a:cubicBezTo>
                <a:cubicBezTo>
                  <a:pt x="1656" y="2465"/>
                  <a:pt x="1709" y="2423"/>
                  <a:pt x="1705" y="2388"/>
                </a:cubicBezTo>
                <a:cubicBezTo>
                  <a:pt x="1689" y="2381"/>
                  <a:pt x="1672" y="2371"/>
                  <a:pt x="1660" y="2364"/>
                </a:cubicBezTo>
                <a:cubicBezTo>
                  <a:pt x="1680" y="2318"/>
                  <a:pt x="1689" y="2272"/>
                  <a:pt x="1693" y="2227"/>
                </a:cubicBezTo>
                <a:cubicBezTo>
                  <a:pt x="1652" y="2220"/>
                  <a:pt x="1623" y="2269"/>
                  <a:pt x="1582" y="2237"/>
                </a:cubicBezTo>
                <a:cubicBezTo>
                  <a:pt x="1577" y="2220"/>
                  <a:pt x="1569" y="2195"/>
                  <a:pt x="1561" y="2167"/>
                </a:cubicBezTo>
                <a:cubicBezTo>
                  <a:pt x="1540" y="2184"/>
                  <a:pt x="1528" y="2195"/>
                  <a:pt x="1511" y="2206"/>
                </a:cubicBezTo>
                <a:cubicBezTo>
                  <a:pt x="1503" y="2181"/>
                  <a:pt x="1495" y="2160"/>
                  <a:pt x="1487" y="2139"/>
                </a:cubicBezTo>
                <a:cubicBezTo>
                  <a:pt x="1474" y="2114"/>
                  <a:pt x="1437" y="2107"/>
                  <a:pt x="1417" y="2125"/>
                </a:cubicBezTo>
                <a:cubicBezTo>
                  <a:pt x="1351" y="2177"/>
                  <a:pt x="1289" y="2230"/>
                  <a:pt x="1223" y="2283"/>
                </a:cubicBezTo>
                <a:cubicBezTo>
                  <a:pt x="1202" y="2325"/>
                  <a:pt x="1161" y="2346"/>
                  <a:pt x="1120" y="2367"/>
                </a:cubicBezTo>
                <a:cubicBezTo>
                  <a:pt x="1128" y="2311"/>
                  <a:pt x="1178" y="2272"/>
                  <a:pt x="1219" y="2234"/>
                </a:cubicBezTo>
                <a:cubicBezTo>
                  <a:pt x="1277" y="2184"/>
                  <a:pt x="1322" y="2125"/>
                  <a:pt x="1380" y="2076"/>
                </a:cubicBezTo>
                <a:cubicBezTo>
                  <a:pt x="1384" y="2072"/>
                  <a:pt x="1380" y="2065"/>
                  <a:pt x="1380" y="2058"/>
                </a:cubicBezTo>
                <a:cubicBezTo>
                  <a:pt x="1355" y="2047"/>
                  <a:pt x="1338" y="2054"/>
                  <a:pt x="1322" y="2072"/>
                </a:cubicBezTo>
                <a:cubicBezTo>
                  <a:pt x="1264" y="2128"/>
                  <a:pt x="1207" y="2188"/>
                  <a:pt x="1145" y="2241"/>
                </a:cubicBezTo>
                <a:cubicBezTo>
                  <a:pt x="1058" y="2318"/>
                  <a:pt x="976" y="2399"/>
                  <a:pt x="902" y="2483"/>
                </a:cubicBezTo>
                <a:cubicBezTo>
                  <a:pt x="848" y="2546"/>
                  <a:pt x="795" y="2613"/>
                  <a:pt x="745" y="2676"/>
                </a:cubicBezTo>
                <a:cubicBezTo>
                  <a:pt x="733" y="2690"/>
                  <a:pt x="733" y="2690"/>
                  <a:pt x="692" y="2704"/>
                </a:cubicBezTo>
                <a:cubicBezTo>
                  <a:pt x="712" y="2669"/>
                  <a:pt x="733" y="2637"/>
                  <a:pt x="753" y="2609"/>
                </a:cubicBezTo>
                <a:cubicBezTo>
                  <a:pt x="774" y="2581"/>
                  <a:pt x="807" y="2557"/>
                  <a:pt x="828" y="2525"/>
                </a:cubicBezTo>
                <a:cubicBezTo>
                  <a:pt x="848" y="2494"/>
                  <a:pt x="877" y="2465"/>
                  <a:pt x="893" y="2437"/>
                </a:cubicBezTo>
                <a:cubicBezTo>
                  <a:pt x="914" y="2402"/>
                  <a:pt x="947" y="2378"/>
                  <a:pt x="976" y="2350"/>
                </a:cubicBezTo>
                <a:cubicBezTo>
                  <a:pt x="1005" y="2321"/>
                  <a:pt x="1025" y="2293"/>
                  <a:pt x="1054" y="2265"/>
                </a:cubicBezTo>
                <a:cubicBezTo>
                  <a:pt x="1079" y="2237"/>
                  <a:pt x="1108" y="2213"/>
                  <a:pt x="1137" y="2184"/>
                </a:cubicBezTo>
                <a:cubicBezTo>
                  <a:pt x="1161" y="2160"/>
                  <a:pt x="1202" y="2142"/>
                  <a:pt x="1215" y="2104"/>
                </a:cubicBezTo>
                <a:cubicBezTo>
                  <a:pt x="1202" y="2100"/>
                  <a:pt x="1194" y="2100"/>
                  <a:pt x="1186" y="2097"/>
                </a:cubicBezTo>
                <a:lnTo>
                  <a:pt x="1190" y="2097"/>
                </a:lnTo>
                <a:cubicBezTo>
                  <a:pt x="1207" y="2076"/>
                  <a:pt x="1235" y="2054"/>
                  <a:pt x="1190" y="2026"/>
                </a:cubicBezTo>
                <a:cubicBezTo>
                  <a:pt x="1165" y="2040"/>
                  <a:pt x="1137" y="2054"/>
                  <a:pt x="1112" y="2069"/>
                </a:cubicBezTo>
                <a:cubicBezTo>
                  <a:pt x="1099" y="2076"/>
                  <a:pt x="1087" y="2072"/>
                  <a:pt x="1083" y="2062"/>
                </a:cubicBezTo>
                <a:cubicBezTo>
                  <a:pt x="1098" y="2030"/>
                  <a:pt x="1137" y="2008"/>
                  <a:pt x="1152" y="1974"/>
                </a:cubicBezTo>
                <a:lnTo>
                  <a:pt x="1154" y="1959"/>
                </a:lnTo>
                <a:lnTo>
                  <a:pt x="1104" y="1977"/>
                </a:lnTo>
                <a:cubicBezTo>
                  <a:pt x="1082" y="1977"/>
                  <a:pt x="1062" y="1970"/>
                  <a:pt x="1048" y="1958"/>
                </a:cubicBezTo>
                <a:lnTo>
                  <a:pt x="1043" y="1947"/>
                </a:lnTo>
                <a:lnTo>
                  <a:pt x="1038" y="1948"/>
                </a:lnTo>
                <a:cubicBezTo>
                  <a:pt x="1025" y="1949"/>
                  <a:pt x="1011" y="1949"/>
                  <a:pt x="996" y="1946"/>
                </a:cubicBezTo>
                <a:cubicBezTo>
                  <a:pt x="1013" y="1882"/>
                  <a:pt x="1029" y="1819"/>
                  <a:pt x="1046" y="1756"/>
                </a:cubicBezTo>
                <a:cubicBezTo>
                  <a:pt x="1046" y="1753"/>
                  <a:pt x="1054" y="1749"/>
                  <a:pt x="1058" y="1749"/>
                </a:cubicBezTo>
                <a:cubicBezTo>
                  <a:pt x="1067" y="1756"/>
                  <a:pt x="1075" y="1760"/>
                  <a:pt x="1087" y="1767"/>
                </a:cubicBezTo>
                <a:cubicBezTo>
                  <a:pt x="1104" y="1742"/>
                  <a:pt x="1116" y="1710"/>
                  <a:pt x="1137" y="1696"/>
                </a:cubicBezTo>
                <a:cubicBezTo>
                  <a:pt x="1186" y="1661"/>
                  <a:pt x="1207" y="1612"/>
                  <a:pt x="1235" y="1566"/>
                </a:cubicBezTo>
                <a:lnTo>
                  <a:pt x="1262" y="1524"/>
                </a:lnTo>
                <a:lnTo>
                  <a:pt x="1260" y="1521"/>
                </a:lnTo>
                <a:lnTo>
                  <a:pt x="1253" y="1495"/>
                </a:lnTo>
                <a:lnTo>
                  <a:pt x="1242" y="1508"/>
                </a:lnTo>
                <a:cubicBezTo>
                  <a:pt x="1226" y="1522"/>
                  <a:pt x="1207" y="1533"/>
                  <a:pt x="1194" y="1549"/>
                </a:cubicBezTo>
                <a:cubicBezTo>
                  <a:pt x="1207" y="1515"/>
                  <a:pt x="1214" y="1498"/>
                  <a:pt x="1224" y="1486"/>
                </a:cubicBezTo>
                <a:lnTo>
                  <a:pt x="1259" y="1461"/>
                </a:lnTo>
                <a:lnTo>
                  <a:pt x="1260" y="1457"/>
                </a:lnTo>
                <a:cubicBezTo>
                  <a:pt x="1270" y="1436"/>
                  <a:pt x="1289" y="1420"/>
                  <a:pt x="1313" y="1411"/>
                </a:cubicBezTo>
                <a:lnTo>
                  <a:pt x="1347" y="1405"/>
                </a:lnTo>
                <a:lnTo>
                  <a:pt x="1392" y="1352"/>
                </a:lnTo>
                <a:cubicBezTo>
                  <a:pt x="1417" y="1331"/>
                  <a:pt x="1425" y="1306"/>
                  <a:pt x="1417" y="1278"/>
                </a:cubicBezTo>
                <a:cubicBezTo>
                  <a:pt x="1396" y="1271"/>
                  <a:pt x="1380" y="1268"/>
                  <a:pt x="1359" y="1261"/>
                </a:cubicBezTo>
                <a:cubicBezTo>
                  <a:pt x="1367" y="1219"/>
                  <a:pt x="1359" y="1177"/>
                  <a:pt x="1388" y="1134"/>
                </a:cubicBezTo>
                <a:lnTo>
                  <a:pt x="1391" y="1120"/>
                </a:lnTo>
                <a:lnTo>
                  <a:pt x="1351" y="1134"/>
                </a:lnTo>
                <a:cubicBezTo>
                  <a:pt x="1308" y="1134"/>
                  <a:pt x="1273" y="1104"/>
                  <a:pt x="1273" y="1068"/>
                </a:cubicBezTo>
                <a:lnTo>
                  <a:pt x="1277" y="1059"/>
                </a:lnTo>
                <a:lnTo>
                  <a:pt x="1260" y="1043"/>
                </a:lnTo>
                <a:cubicBezTo>
                  <a:pt x="1264" y="1008"/>
                  <a:pt x="1289" y="983"/>
                  <a:pt x="1326" y="969"/>
                </a:cubicBezTo>
                <a:cubicBezTo>
                  <a:pt x="1363" y="952"/>
                  <a:pt x="1392" y="927"/>
                  <a:pt x="1413" y="892"/>
                </a:cubicBezTo>
                <a:cubicBezTo>
                  <a:pt x="1421" y="882"/>
                  <a:pt x="1429" y="871"/>
                  <a:pt x="1437" y="860"/>
                </a:cubicBezTo>
                <a:cubicBezTo>
                  <a:pt x="1446" y="864"/>
                  <a:pt x="1446" y="864"/>
                  <a:pt x="1450" y="867"/>
                </a:cubicBezTo>
                <a:cubicBezTo>
                  <a:pt x="1462" y="882"/>
                  <a:pt x="1437" y="910"/>
                  <a:pt x="1466" y="920"/>
                </a:cubicBezTo>
                <a:cubicBezTo>
                  <a:pt x="1499" y="931"/>
                  <a:pt x="1511" y="906"/>
                  <a:pt x="1528" y="892"/>
                </a:cubicBezTo>
                <a:cubicBezTo>
                  <a:pt x="1536" y="885"/>
                  <a:pt x="1544" y="874"/>
                  <a:pt x="1557" y="860"/>
                </a:cubicBezTo>
                <a:cubicBezTo>
                  <a:pt x="1532" y="850"/>
                  <a:pt x="1520" y="832"/>
                  <a:pt x="1528" y="808"/>
                </a:cubicBezTo>
                <a:cubicBezTo>
                  <a:pt x="1536" y="787"/>
                  <a:pt x="1532" y="766"/>
                  <a:pt x="1536" y="745"/>
                </a:cubicBezTo>
                <a:cubicBezTo>
                  <a:pt x="1536" y="730"/>
                  <a:pt x="1511" y="723"/>
                  <a:pt x="1499" y="730"/>
                </a:cubicBezTo>
                <a:cubicBezTo>
                  <a:pt x="1491" y="737"/>
                  <a:pt x="1479" y="745"/>
                  <a:pt x="1474" y="755"/>
                </a:cubicBezTo>
                <a:cubicBezTo>
                  <a:pt x="1454" y="783"/>
                  <a:pt x="1429" y="797"/>
                  <a:pt x="1388" y="797"/>
                </a:cubicBezTo>
                <a:cubicBezTo>
                  <a:pt x="1371" y="797"/>
                  <a:pt x="1351" y="804"/>
                  <a:pt x="1334" y="811"/>
                </a:cubicBezTo>
                <a:cubicBezTo>
                  <a:pt x="1318" y="815"/>
                  <a:pt x="1297" y="822"/>
                  <a:pt x="1281" y="825"/>
                </a:cubicBezTo>
                <a:cubicBezTo>
                  <a:pt x="1231" y="832"/>
                  <a:pt x="1182" y="829"/>
                  <a:pt x="1128" y="811"/>
                </a:cubicBezTo>
                <a:cubicBezTo>
                  <a:pt x="1145" y="804"/>
                  <a:pt x="1157" y="801"/>
                  <a:pt x="1170" y="794"/>
                </a:cubicBezTo>
                <a:cubicBezTo>
                  <a:pt x="1215" y="766"/>
                  <a:pt x="1260" y="737"/>
                  <a:pt x="1318" y="727"/>
                </a:cubicBezTo>
                <a:cubicBezTo>
                  <a:pt x="1322" y="727"/>
                  <a:pt x="1322" y="716"/>
                  <a:pt x="1326" y="706"/>
                </a:cubicBezTo>
                <a:cubicBezTo>
                  <a:pt x="1289" y="706"/>
                  <a:pt x="1260" y="706"/>
                  <a:pt x="1227" y="706"/>
                </a:cubicBezTo>
                <a:cubicBezTo>
                  <a:pt x="1219" y="706"/>
                  <a:pt x="1202" y="706"/>
                  <a:pt x="1198" y="709"/>
                </a:cubicBezTo>
                <a:cubicBezTo>
                  <a:pt x="1174" y="737"/>
                  <a:pt x="1137" y="734"/>
                  <a:pt x="1104" y="741"/>
                </a:cubicBezTo>
                <a:cubicBezTo>
                  <a:pt x="1054" y="752"/>
                  <a:pt x="1029" y="783"/>
                  <a:pt x="1038" y="843"/>
                </a:cubicBezTo>
                <a:cubicBezTo>
                  <a:pt x="1067" y="867"/>
                  <a:pt x="1046" y="892"/>
                  <a:pt x="1025" y="906"/>
                </a:cubicBezTo>
                <a:cubicBezTo>
                  <a:pt x="980" y="941"/>
                  <a:pt x="955" y="994"/>
                  <a:pt x="889" y="1008"/>
                </a:cubicBezTo>
                <a:cubicBezTo>
                  <a:pt x="881" y="1008"/>
                  <a:pt x="877" y="1018"/>
                  <a:pt x="869" y="1025"/>
                </a:cubicBezTo>
                <a:cubicBezTo>
                  <a:pt x="828" y="1068"/>
                  <a:pt x="757" y="1113"/>
                  <a:pt x="712" y="1127"/>
                </a:cubicBezTo>
                <a:cubicBezTo>
                  <a:pt x="687" y="1138"/>
                  <a:pt x="671" y="1127"/>
                  <a:pt x="654" y="1113"/>
                </a:cubicBezTo>
                <a:cubicBezTo>
                  <a:pt x="642" y="1064"/>
                  <a:pt x="704" y="1033"/>
                  <a:pt x="704" y="983"/>
                </a:cubicBezTo>
                <a:cubicBezTo>
                  <a:pt x="683" y="973"/>
                  <a:pt x="659" y="969"/>
                  <a:pt x="646" y="959"/>
                </a:cubicBezTo>
                <a:cubicBezTo>
                  <a:pt x="613" y="924"/>
                  <a:pt x="572" y="910"/>
                  <a:pt x="518" y="910"/>
                </a:cubicBezTo>
                <a:cubicBezTo>
                  <a:pt x="486" y="910"/>
                  <a:pt x="457" y="899"/>
                  <a:pt x="440" y="871"/>
                </a:cubicBezTo>
                <a:cubicBezTo>
                  <a:pt x="434" y="862"/>
                  <a:pt x="427" y="853"/>
                  <a:pt x="417" y="847"/>
                </a:cubicBezTo>
                <a:lnTo>
                  <a:pt x="400" y="843"/>
                </a:lnTo>
                <a:lnTo>
                  <a:pt x="407" y="857"/>
                </a:lnTo>
                <a:cubicBezTo>
                  <a:pt x="407" y="868"/>
                  <a:pt x="402" y="877"/>
                  <a:pt x="394" y="884"/>
                </a:cubicBezTo>
                <a:lnTo>
                  <a:pt x="371" y="892"/>
                </a:lnTo>
                <a:lnTo>
                  <a:pt x="370" y="899"/>
                </a:lnTo>
                <a:cubicBezTo>
                  <a:pt x="370" y="903"/>
                  <a:pt x="362" y="906"/>
                  <a:pt x="358" y="910"/>
                </a:cubicBezTo>
                <a:cubicBezTo>
                  <a:pt x="345" y="903"/>
                  <a:pt x="329" y="899"/>
                  <a:pt x="308" y="892"/>
                </a:cubicBezTo>
                <a:cubicBezTo>
                  <a:pt x="308" y="853"/>
                  <a:pt x="280" y="818"/>
                  <a:pt x="251" y="787"/>
                </a:cubicBezTo>
                <a:cubicBezTo>
                  <a:pt x="238" y="790"/>
                  <a:pt x="230" y="794"/>
                  <a:pt x="222" y="797"/>
                </a:cubicBezTo>
                <a:cubicBezTo>
                  <a:pt x="205" y="804"/>
                  <a:pt x="193" y="815"/>
                  <a:pt x="177" y="818"/>
                </a:cubicBezTo>
                <a:cubicBezTo>
                  <a:pt x="148" y="825"/>
                  <a:pt x="106" y="797"/>
                  <a:pt x="102" y="773"/>
                </a:cubicBezTo>
                <a:cubicBezTo>
                  <a:pt x="106" y="748"/>
                  <a:pt x="106" y="723"/>
                  <a:pt x="106" y="706"/>
                </a:cubicBezTo>
                <a:cubicBezTo>
                  <a:pt x="53" y="671"/>
                  <a:pt x="57" y="723"/>
                  <a:pt x="32" y="734"/>
                </a:cubicBezTo>
                <a:cubicBezTo>
                  <a:pt x="24" y="723"/>
                  <a:pt x="16" y="716"/>
                  <a:pt x="12" y="706"/>
                </a:cubicBezTo>
                <a:cubicBezTo>
                  <a:pt x="9" y="699"/>
                  <a:pt x="6" y="692"/>
                  <a:pt x="3" y="686"/>
                </a:cubicBezTo>
                <a:lnTo>
                  <a:pt x="0" y="681"/>
                </a:lnTo>
                <a:lnTo>
                  <a:pt x="0" y="487"/>
                </a:lnTo>
                <a:lnTo>
                  <a:pt x="6" y="482"/>
                </a:lnTo>
                <a:cubicBezTo>
                  <a:pt x="18" y="473"/>
                  <a:pt x="32" y="466"/>
                  <a:pt x="49" y="460"/>
                </a:cubicBezTo>
                <a:cubicBezTo>
                  <a:pt x="74" y="453"/>
                  <a:pt x="78" y="432"/>
                  <a:pt x="78" y="411"/>
                </a:cubicBezTo>
                <a:cubicBezTo>
                  <a:pt x="78" y="397"/>
                  <a:pt x="69" y="386"/>
                  <a:pt x="65" y="372"/>
                </a:cubicBezTo>
                <a:cubicBezTo>
                  <a:pt x="31" y="370"/>
                  <a:pt x="14" y="368"/>
                  <a:pt x="3" y="373"/>
                </a:cubicBezTo>
                <a:lnTo>
                  <a:pt x="0" y="374"/>
                </a:lnTo>
                <a:lnTo>
                  <a:pt x="0" y="0"/>
                </a:lnTo>
                <a:close/>
              </a:path>
            </a:pathLst>
          </a:custGeom>
        </p:spPr>
      </p:pic>
      <p:sp>
        <p:nvSpPr>
          <p:cNvPr id="52" name="周小周ppt设计4-1"/>
          <p:cNvSpPr/>
          <p:nvPr/>
        </p:nvSpPr>
        <p:spPr>
          <a:xfrm>
            <a:off x="2296795" y="2273300"/>
            <a:ext cx="5989955" cy="3336290"/>
          </a:xfrm>
          <a:prstGeom prst="roundRect">
            <a:avLst>
              <a:gd name="adj" fmla="val 4092"/>
            </a:avLst>
          </a:prstGeom>
          <a:solidFill>
            <a:schemeClr val="bg1">
              <a:alpha val="92000"/>
            </a:schemeClr>
          </a:solidFill>
          <a:ln w="10795" cap="flat" cmpd="sng" algn="ctr">
            <a:noFill/>
            <a:prstDash val="solid"/>
          </a:ln>
          <a:effectLst>
            <a:outerShdw blurRad="228600" sx="102000" sy="102000" algn="ctr" rotWithShape="0">
              <a:schemeClr val="accent1">
                <a:alpha val="12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文本框 33"/>
          <p:cNvSpPr txBox="1"/>
          <p:nvPr/>
        </p:nvSpPr>
        <p:spPr>
          <a:xfrm>
            <a:off x="2423795" y="3161030"/>
            <a:ext cx="5484495" cy="2182495"/>
          </a:xfrm>
          <a:prstGeom prst="rect">
            <a:avLst/>
          </a:prstGeom>
          <a:noFill/>
        </p:spPr>
        <p:txBody>
          <a:bodyPr wrap="square" rtlCol="0">
            <a:noAutofit/>
          </a:bodyPr>
          <a:lstStyle/>
          <a:p>
            <a:pPr>
              <a:lnSpc>
                <a:spcPct val="170000"/>
              </a:lnSpc>
            </a:pPr>
            <a:r>
              <a:rPr lang="zh-CN" altLang="en-US"/>
              <a:t>未来将扩展框架至多方参与系统，强化隐私保护，融合新型生成模型，优化计算通信成本，推广至不同应用领域，增强处理异构数据能力，深化理论研究，以解决数据孤岛问题。</a:t>
            </a:r>
          </a:p>
        </p:txBody>
      </p:sp>
      <p:sp>
        <p:nvSpPr>
          <p:cNvPr id="7" name="幻云PPT-演示军团3"/>
          <p:cNvSpPr/>
          <p:nvPr>
            <p:custDataLst>
              <p:tags r:id="rId2"/>
            </p:custDataLst>
          </p:nvPr>
        </p:nvSpPr>
        <p:spPr>
          <a:xfrm>
            <a:off x="2520315" y="2428240"/>
            <a:ext cx="2452370" cy="457200"/>
          </a:xfrm>
          <a:prstGeom prst="roundRect">
            <a:avLst>
              <a:gd name="adj" fmla="val 50000"/>
            </a:avLst>
          </a:prstGeom>
          <a:gradFill>
            <a:gsLst>
              <a:gs pos="4000">
                <a:schemeClr val="accent2">
                  <a:lumMod val="60000"/>
                  <a:lumOff val="40000"/>
                </a:schemeClr>
              </a:gs>
              <a:gs pos="63000">
                <a:schemeClr val="accent2"/>
              </a:gs>
            </a:gsLst>
            <a:path path="circle">
              <a:fillToRect l="100000" b="100000"/>
            </a:path>
          </a:gradFill>
          <a:ln w="12700" cap="rnd" cmpd="sng" algn="ctr">
            <a:noFill/>
            <a:prstDash val="solid"/>
            <a:round/>
          </a:ln>
          <a:effectLst>
            <a:outerShdw blurRad="114300" dist="114300" dir="5400000" sx="94000" sy="94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rmAutofit/>
          </a:bodyPr>
          <a:lstStyle/>
          <a:p>
            <a:pPr marL="342900" indent="-342900" algn="ctr" defTabSz="914400">
              <a:buFont typeface="Wingdings" panose="05000000000000000000" charset="0"/>
              <a:buChar char="Ø"/>
            </a:pPr>
            <a:r>
              <a:rPr lang="zh-CN" altLang="en-US" sz="20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未来展望</a:t>
            </a:r>
          </a:p>
        </p:txBody>
      </p:sp>
      <p:sp>
        <p:nvSpPr>
          <p:cNvPr id="16" name="矩形 15">
            <a:extLst>
              <a:ext uri="{FF2B5EF4-FFF2-40B4-BE49-F238E27FC236}">
                <a16:creationId xmlns:a16="http://schemas.microsoft.com/office/drawing/2014/main" id="{A67A428F-80FF-4B43-B551-3FBFB849B2C5}"/>
              </a:ext>
            </a:extLst>
          </p:cNvPr>
          <p:cNvSpPr/>
          <p:nvPr/>
        </p:nvSpPr>
        <p:spPr>
          <a:xfrm>
            <a:off x="0" y="0"/>
            <a:ext cx="14588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pic>
        <p:nvPicPr>
          <p:cNvPr id="17" name="图片 16">
            <a:extLst>
              <a:ext uri="{FF2B5EF4-FFF2-40B4-BE49-F238E27FC236}">
                <a16:creationId xmlns:a16="http://schemas.microsoft.com/office/drawing/2014/main" id="{DF1665E7-39AF-4145-8C24-E83D3C1F727A}"/>
              </a:ext>
            </a:extLst>
          </p:cNvPr>
          <p:cNvPicPr>
            <a:picLocks noChangeAspect="1"/>
          </p:cNvPicPr>
          <p:nvPr/>
        </p:nvPicPr>
        <p:blipFill>
          <a:blip r:embed="rId5">
            <a:clrChange>
              <a:clrFrom>
                <a:srgbClr val="FFFFFF">
                  <a:alpha val="100000"/>
                </a:srgbClr>
              </a:clrFrom>
              <a:clrTo>
                <a:srgbClr val="FFFFFF">
                  <a:alpha val="100000"/>
                  <a:alpha val="0"/>
                </a:srgbClr>
              </a:clrTo>
            </a:clrChange>
          </a:blip>
          <a:srcRect t="662" b="662"/>
          <a:stretch>
            <a:fillRect/>
          </a:stretch>
        </p:blipFill>
        <p:spPr>
          <a:xfrm>
            <a:off x="324835" y="447511"/>
            <a:ext cx="809182" cy="796878"/>
          </a:xfrm>
          <a:prstGeom prst="rect">
            <a:avLst/>
          </a:prstGeom>
        </p:spPr>
      </p:pic>
      <p:sp>
        <p:nvSpPr>
          <p:cNvPr id="18" name="矩形 17">
            <a:extLst>
              <a:ext uri="{FF2B5EF4-FFF2-40B4-BE49-F238E27FC236}">
                <a16:creationId xmlns:a16="http://schemas.microsoft.com/office/drawing/2014/main" id="{2FE45622-F957-45C0-9C3E-2472CADEF322}"/>
              </a:ext>
            </a:extLst>
          </p:cNvPr>
          <p:cNvSpPr/>
          <p:nvPr/>
        </p:nvSpPr>
        <p:spPr>
          <a:xfrm>
            <a:off x="0" y="4644281"/>
            <a:ext cx="1458852" cy="662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19" name="文本框 18">
            <a:extLst>
              <a:ext uri="{FF2B5EF4-FFF2-40B4-BE49-F238E27FC236}">
                <a16:creationId xmlns:a16="http://schemas.microsoft.com/office/drawing/2014/main" id="{4070F47E-041C-47FB-BAA7-211CFB7467CE}"/>
              </a:ext>
            </a:extLst>
          </p:cNvPr>
          <p:cNvSpPr txBox="1"/>
          <p:nvPr/>
        </p:nvSpPr>
        <p:spPr>
          <a:xfrm>
            <a:off x="0" y="1820545"/>
            <a:ext cx="1458595" cy="607695"/>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研究背景及意义</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7" name="文本框 26">
            <a:extLst>
              <a:ext uri="{FF2B5EF4-FFF2-40B4-BE49-F238E27FC236}">
                <a16:creationId xmlns:a16="http://schemas.microsoft.com/office/drawing/2014/main" id="{9233CA3C-D41C-4B3D-8453-17B545E6B817}"/>
              </a:ext>
            </a:extLst>
          </p:cNvPr>
          <p:cNvSpPr txBox="1"/>
          <p:nvPr/>
        </p:nvSpPr>
        <p:spPr>
          <a:xfrm>
            <a:off x="218095" y="3443287"/>
            <a:ext cx="1130238" cy="34925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研究内容</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8" name="文本框 27">
            <a:extLst>
              <a:ext uri="{FF2B5EF4-FFF2-40B4-BE49-F238E27FC236}">
                <a16:creationId xmlns:a16="http://schemas.microsoft.com/office/drawing/2014/main" id="{ABDF17F8-7AED-4906-8EE5-1701FF5EBE2D}"/>
              </a:ext>
            </a:extLst>
          </p:cNvPr>
          <p:cNvSpPr txBox="1"/>
          <p:nvPr/>
        </p:nvSpPr>
        <p:spPr>
          <a:xfrm>
            <a:off x="0" y="4807585"/>
            <a:ext cx="1458595" cy="349250"/>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结论与展望</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线连接符 11"/>
          <p:cNvCxnSpPr/>
          <p:nvPr/>
        </p:nvCxnSpPr>
        <p:spPr>
          <a:xfrm>
            <a:off x="2065866" y="1024256"/>
            <a:ext cx="94318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065866" y="447511"/>
            <a:ext cx="7839467" cy="460375"/>
          </a:xfrm>
          <a:prstGeom prst="rect">
            <a:avLst/>
          </a:prstGeom>
          <a:noFill/>
        </p:spPr>
        <p:txBody>
          <a:bodyPr wrap="square" rtlCol="0">
            <a:spAutoFit/>
          </a:bodyPr>
          <a:lstStyle/>
          <a:p>
            <a:pPr marL="342900" indent="-342900">
              <a:buFont typeface="Wingdings" panose="05000000000000000000" pitchFamily="2" charset="2"/>
              <a:buChar char="n"/>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rPr>
              <a:t>研究成果</a:t>
            </a:r>
          </a:p>
        </p:txBody>
      </p:sp>
      <p:sp>
        <p:nvSpPr>
          <p:cNvPr id="52" name="周小周ppt设计4-1"/>
          <p:cNvSpPr/>
          <p:nvPr/>
        </p:nvSpPr>
        <p:spPr>
          <a:xfrm>
            <a:off x="2171065" y="1459865"/>
            <a:ext cx="9119235" cy="1588135"/>
          </a:xfrm>
          <a:prstGeom prst="roundRect">
            <a:avLst>
              <a:gd name="adj" fmla="val 4092"/>
            </a:avLst>
          </a:prstGeom>
          <a:solidFill>
            <a:schemeClr val="bg1">
              <a:alpha val="92000"/>
            </a:schemeClr>
          </a:solidFill>
          <a:ln w="10795" cap="flat" cmpd="sng" algn="ctr">
            <a:noFill/>
            <a:prstDash val="solid"/>
          </a:ln>
          <a:effectLst>
            <a:outerShdw blurRad="228600" sx="102000" sy="102000" algn="ctr" rotWithShape="0">
              <a:schemeClr val="accent1">
                <a:alpha val="12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文本框 33"/>
          <p:cNvSpPr txBox="1"/>
          <p:nvPr/>
        </p:nvSpPr>
        <p:spPr>
          <a:xfrm>
            <a:off x="2423794" y="2280285"/>
            <a:ext cx="9327603" cy="883284"/>
          </a:xfrm>
          <a:prstGeom prst="rect">
            <a:avLst/>
          </a:prstGeom>
          <a:noFill/>
        </p:spPr>
        <p:txBody>
          <a:bodyPr wrap="square" rtlCol="0">
            <a:noAutofit/>
          </a:bodyPr>
          <a:lstStyle/>
          <a:p>
            <a:pPr>
              <a:lnSpc>
                <a:spcPct val="170000"/>
              </a:lnSpc>
            </a:pPr>
            <a:r>
              <a:rPr lang="en-US" altLang="zh-CN" sz="1400" dirty="0">
                <a:latin typeface="Times Newer Roman" panose="00000500000000000000" charset="0"/>
                <a:cs typeface="Times Newer Roman" panose="00000500000000000000" charset="0"/>
              </a:rPr>
              <a:t>[1] LIU X, LV J, CHEN F, et al. Multi-Party Federated Recommendation Based on Semi-Supervised Learning[J]. IEEE Transactions on Big Data, 2023, 10(4): 356-370.(SCI </a:t>
            </a:r>
            <a:r>
              <a:rPr lang="zh-CN" altLang="en-US" sz="1400" dirty="0">
                <a:latin typeface="Times Newer Roman" panose="00000500000000000000" charset="0"/>
                <a:cs typeface="Times Newer Roman" panose="00000500000000000000" charset="0"/>
              </a:rPr>
              <a:t>二区，已录用</a:t>
            </a:r>
            <a:r>
              <a:rPr lang="en-US" altLang="zh-CN" sz="1400" dirty="0">
                <a:latin typeface="Times Newer Roman" panose="00000500000000000000" charset="0"/>
                <a:cs typeface="Times Newer Roman" panose="00000500000000000000" charset="0"/>
              </a:rPr>
              <a:t>)</a:t>
            </a:r>
          </a:p>
        </p:txBody>
      </p:sp>
      <p:sp>
        <p:nvSpPr>
          <p:cNvPr id="7" name="幻云PPT-演示军团3"/>
          <p:cNvSpPr/>
          <p:nvPr>
            <p:custDataLst>
              <p:tags r:id="rId1"/>
            </p:custDataLst>
          </p:nvPr>
        </p:nvSpPr>
        <p:spPr>
          <a:xfrm>
            <a:off x="2423795" y="1707515"/>
            <a:ext cx="3952875" cy="457200"/>
          </a:xfrm>
          <a:prstGeom prst="roundRect">
            <a:avLst>
              <a:gd name="adj" fmla="val 50000"/>
            </a:avLst>
          </a:prstGeom>
          <a:gradFill>
            <a:gsLst>
              <a:gs pos="4000">
                <a:schemeClr val="accent2">
                  <a:lumMod val="60000"/>
                  <a:lumOff val="40000"/>
                </a:schemeClr>
              </a:gs>
              <a:gs pos="63000">
                <a:schemeClr val="accent2"/>
              </a:gs>
            </a:gsLst>
            <a:path path="circle">
              <a:fillToRect l="100000" b="100000"/>
            </a:path>
          </a:gradFill>
          <a:ln w="12700" cap="rnd" cmpd="sng" algn="ctr">
            <a:noFill/>
            <a:prstDash val="solid"/>
            <a:round/>
          </a:ln>
          <a:effectLst>
            <a:outerShdw blurRad="114300" dist="114300" dir="5400000" sx="94000" sy="94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rmAutofit fontScale="97500"/>
          </a:bodyPr>
          <a:lstStyle/>
          <a:p>
            <a:pPr marL="342900" indent="-342900" algn="ctr" defTabSz="914400">
              <a:buFont typeface="Wingdings" panose="05000000000000000000" charset="0"/>
              <a:buChar char="Ø"/>
            </a:pPr>
            <a:r>
              <a:rPr lang="zh-CN" altLang="en-US" sz="20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发表的学术论文和著作</a:t>
            </a:r>
          </a:p>
        </p:txBody>
      </p:sp>
      <p:sp>
        <p:nvSpPr>
          <p:cNvPr id="2" name="周小周ppt设计4-1"/>
          <p:cNvSpPr/>
          <p:nvPr/>
        </p:nvSpPr>
        <p:spPr>
          <a:xfrm>
            <a:off x="2101850" y="3429000"/>
            <a:ext cx="9119235" cy="3059430"/>
          </a:xfrm>
          <a:prstGeom prst="roundRect">
            <a:avLst>
              <a:gd name="adj" fmla="val 4092"/>
            </a:avLst>
          </a:prstGeom>
          <a:solidFill>
            <a:schemeClr val="bg1">
              <a:alpha val="92000"/>
            </a:schemeClr>
          </a:solidFill>
          <a:ln w="10795" cap="flat" cmpd="sng" algn="ctr">
            <a:noFill/>
            <a:prstDash val="solid"/>
          </a:ln>
          <a:effectLst>
            <a:outerShdw blurRad="228600" sx="102000" sy="102000" algn="ctr" rotWithShape="0">
              <a:schemeClr val="accent1">
                <a:alpha val="12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2354580" y="4249420"/>
            <a:ext cx="8867140" cy="2138680"/>
          </a:xfrm>
          <a:prstGeom prst="rect">
            <a:avLst/>
          </a:prstGeom>
          <a:noFill/>
        </p:spPr>
        <p:txBody>
          <a:bodyPr wrap="square" rtlCol="0">
            <a:noAutofit/>
          </a:bodyPr>
          <a:lstStyle/>
          <a:p>
            <a:pPr>
              <a:lnSpc>
                <a:spcPct val="170000"/>
              </a:lnSpc>
            </a:pPr>
            <a:r>
              <a:rPr lang="en-US" altLang="zh-CN" sz="1600">
                <a:latin typeface="Times Newer Roman" panose="00000500000000000000" charset="0"/>
                <a:cs typeface="Times Newer Roman" panose="00000500000000000000" charset="0"/>
              </a:rPr>
              <a:t>[1]  </a:t>
            </a:r>
            <a:r>
              <a:rPr lang="zh-CN" altLang="en-US" sz="1600">
                <a:latin typeface="Times Newer Roman" panose="00000500000000000000" charset="0"/>
                <a:cs typeface="Times Newer Roman" panose="00000500000000000000" charset="0"/>
              </a:rPr>
              <a:t>硕士研究生学业奖学金</a:t>
            </a:r>
            <a:r>
              <a:rPr lang="en-US" altLang="zh-CN" sz="1600">
                <a:latin typeface="Times Newer Roman" panose="00000500000000000000" charset="0"/>
                <a:cs typeface="Times Newer Roman" panose="00000500000000000000" charset="0"/>
              </a:rPr>
              <a:t> (</a:t>
            </a:r>
            <a:r>
              <a:rPr lang="zh-CN" altLang="en-US" sz="1600">
                <a:latin typeface="Times Newer Roman" panose="00000500000000000000" charset="0"/>
                <a:cs typeface="Times Newer Roman" panose="00000500000000000000" charset="0"/>
              </a:rPr>
              <a:t>一等</a:t>
            </a:r>
            <a:r>
              <a:rPr lang="en-US" altLang="zh-CN" sz="1600">
                <a:latin typeface="Times Newer Roman" panose="00000500000000000000" charset="0"/>
                <a:cs typeface="Times Newer Roman" panose="00000500000000000000" charset="0"/>
              </a:rPr>
              <a:t>), </a:t>
            </a:r>
            <a:r>
              <a:rPr lang="zh-CN" altLang="en-US" sz="1600">
                <a:latin typeface="Times Newer Roman" panose="00000500000000000000" charset="0"/>
                <a:cs typeface="Times Newer Roman" panose="00000500000000000000" charset="0"/>
              </a:rPr>
              <a:t>重庆邮电大学</a:t>
            </a:r>
            <a:r>
              <a:rPr lang="en-US" altLang="zh-CN" sz="1600">
                <a:latin typeface="Times Newer Roman" panose="00000500000000000000" charset="0"/>
                <a:cs typeface="Times Newer Roman" panose="00000500000000000000" charset="0"/>
              </a:rPr>
              <a:t>, 2022.</a:t>
            </a:r>
          </a:p>
          <a:p>
            <a:pPr>
              <a:lnSpc>
                <a:spcPct val="170000"/>
              </a:lnSpc>
            </a:pPr>
            <a:r>
              <a:rPr lang="en-US" altLang="zh-CN" sz="1600">
                <a:latin typeface="Times Newer Roman" panose="00000500000000000000" charset="0"/>
                <a:cs typeface="Times Newer Roman" panose="00000500000000000000" charset="0"/>
              </a:rPr>
              <a:t>[2]  </a:t>
            </a:r>
            <a:r>
              <a:rPr lang="zh-CN" altLang="en-US" sz="1600">
                <a:latin typeface="Times Newer Roman" panose="00000500000000000000" charset="0"/>
                <a:cs typeface="Times Newer Roman" panose="00000500000000000000" charset="0"/>
              </a:rPr>
              <a:t>硕士研究生学业奖学金</a:t>
            </a:r>
            <a:r>
              <a:rPr lang="en-US" altLang="zh-CN" sz="1600">
                <a:latin typeface="Times Newer Roman" panose="00000500000000000000" charset="0"/>
                <a:cs typeface="Times Newer Roman" panose="00000500000000000000" charset="0"/>
              </a:rPr>
              <a:t> (</a:t>
            </a:r>
            <a:r>
              <a:rPr lang="zh-CN" altLang="en-US" sz="1600">
                <a:latin typeface="Times Newer Roman" panose="00000500000000000000" charset="0"/>
                <a:cs typeface="Times Newer Roman" panose="00000500000000000000" charset="0"/>
              </a:rPr>
              <a:t>特等</a:t>
            </a:r>
            <a:r>
              <a:rPr lang="en-US" altLang="zh-CN" sz="1600">
                <a:latin typeface="Times Newer Roman" panose="00000500000000000000" charset="0"/>
                <a:cs typeface="Times Newer Roman" panose="00000500000000000000" charset="0"/>
              </a:rPr>
              <a:t>), </a:t>
            </a:r>
            <a:r>
              <a:rPr lang="zh-CN" altLang="en-US" sz="1600">
                <a:latin typeface="Times Newer Roman" panose="00000500000000000000" charset="0"/>
                <a:cs typeface="Times Newer Roman" panose="00000500000000000000" charset="0"/>
              </a:rPr>
              <a:t>重庆邮电大学</a:t>
            </a:r>
            <a:r>
              <a:rPr lang="en-US" altLang="zh-CN" sz="1600">
                <a:latin typeface="Times Newer Roman" panose="00000500000000000000" charset="0"/>
                <a:cs typeface="Times Newer Roman" panose="00000500000000000000" charset="0"/>
              </a:rPr>
              <a:t>, 2023.</a:t>
            </a:r>
          </a:p>
          <a:p>
            <a:pPr>
              <a:lnSpc>
                <a:spcPct val="170000"/>
              </a:lnSpc>
            </a:pPr>
            <a:r>
              <a:rPr lang="en-US" altLang="zh-CN" sz="1600">
                <a:latin typeface="Times Newer Roman" panose="00000500000000000000" charset="0"/>
                <a:cs typeface="Times Newer Roman" panose="00000500000000000000" charset="0"/>
              </a:rPr>
              <a:t>[3]  </a:t>
            </a:r>
            <a:r>
              <a:rPr lang="zh-CN" altLang="en-US" sz="1600">
                <a:latin typeface="Times Newer Roman" panose="00000500000000000000" charset="0"/>
                <a:cs typeface="Times Newer Roman" panose="00000500000000000000" charset="0"/>
              </a:rPr>
              <a:t>蓝桥杯大赛</a:t>
            </a:r>
            <a:r>
              <a:rPr lang="en-US" altLang="zh-CN" sz="1600">
                <a:latin typeface="Times Newer Roman" panose="00000500000000000000" charset="0"/>
                <a:cs typeface="Times Newer Roman" panose="00000500000000000000" charset="0"/>
              </a:rPr>
              <a:t> python </a:t>
            </a:r>
            <a:r>
              <a:rPr lang="zh-CN" altLang="en-US" sz="1600">
                <a:latin typeface="Times Newer Roman" panose="00000500000000000000" charset="0"/>
                <a:cs typeface="Times Newer Roman" panose="00000500000000000000" charset="0"/>
              </a:rPr>
              <a:t>组</a:t>
            </a:r>
            <a:r>
              <a:rPr lang="en-US" altLang="zh-CN" sz="1600">
                <a:latin typeface="Times Newer Roman" panose="00000500000000000000" charset="0"/>
                <a:cs typeface="Times Newer Roman" panose="00000500000000000000" charset="0"/>
              </a:rPr>
              <a:t>, </a:t>
            </a:r>
            <a:r>
              <a:rPr lang="zh-CN" altLang="en-US" sz="1600">
                <a:latin typeface="Times Newer Roman" panose="00000500000000000000" charset="0"/>
                <a:cs typeface="Times Newer Roman" panose="00000500000000000000" charset="0"/>
              </a:rPr>
              <a:t>省级二等奖</a:t>
            </a:r>
            <a:r>
              <a:rPr lang="en-US" altLang="zh-CN" sz="1600">
                <a:latin typeface="Times Newer Roman" panose="00000500000000000000" charset="0"/>
                <a:cs typeface="Times Newer Roman" panose="00000500000000000000" charset="0"/>
              </a:rPr>
              <a:t>, 2023.</a:t>
            </a:r>
          </a:p>
          <a:p>
            <a:pPr>
              <a:lnSpc>
                <a:spcPct val="170000"/>
              </a:lnSpc>
            </a:pPr>
            <a:r>
              <a:rPr lang="en-US" altLang="zh-CN" sz="1600">
                <a:latin typeface="Times Newer Roman" panose="00000500000000000000" charset="0"/>
                <a:cs typeface="Times Newer Roman" panose="00000500000000000000" charset="0"/>
              </a:rPr>
              <a:t>[4]  </a:t>
            </a:r>
            <a:r>
              <a:rPr lang="zh-CN" altLang="en-US" sz="1600">
                <a:latin typeface="Times Newer Roman" panose="00000500000000000000" charset="0"/>
                <a:cs typeface="Times Newer Roman" panose="00000500000000000000" charset="0"/>
              </a:rPr>
              <a:t>全国大学生软件测试大赛</a:t>
            </a:r>
            <a:r>
              <a:rPr lang="en-US" altLang="zh-CN" sz="1600">
                <a:latin typeface="Times Newer Roman" panose="00000500000000000000" charset="0"/>
                <a:cs typeface="Times Newer Roman" panose="00000500000000000000" charset="0"/>
              </a:rPr>
              <a:t>, </a:t>
            </a:r>
            <a:r>
              <a:rPr lang="zh-CN" altLang="en-US" sz="1600">
                <a:latin typeface="Times Newer Roman" panose="00000500000000000000" charset="0"/>
                <a:cs typeface="Times Newer Roman" panose="00000500000000000000" charset="0"/>
              </a:rPr>
              <a:t>国家级三等奖</a:t>
            </a:r>
            <a:r>
              <a:rPr lang="en-US" altLang="zh-CN" sz="1600">
                <a:latin typeface="Times Newer Roman" panose="00000500000000000000" charset="0"/>
                <a:cs typeface="Times Newer Roman" panose="00000500000000000000" charset="0"/>
              </a:rPr>
              <a:t>, 2023.</a:t>
            </a:r>
          </a:p>
          <a:p>
            <a:pPr>
              <a:lnSpc>
                <a:spcPct val="170000"/>
              </a:lnSpc>
            </a:pPr>
            <a:r>
              <a:rPr lang="en-US" altLang="zh-CN" sz="1600">
                <a:latin typeface="Times Newer Roman" panose="00000500000000000000" charset="0"/>
                <a:cs typeface="Times Newer Roman" panose="00000500000000000000" charset="0"/>
              </a:rPr>
              <a:t>[5]  </a:t>
            </a:r>
            <a:r>
              <a:rPr lang="zh-CN" altLang="en-US" sz="1600">
                <a:latin typeface="Times Newer Roman" panose="00000500000000000000" charset="0"/>
                <a:cs typeface="Times Newer Roman" panose="00000500000000000000" charset="0"/>
              </a:rPr>
              <a:t>国家奖学金</a:t>
            </a:r>
            <a:r>
              <a:rPr lang="en-US" altLang="zh-CN" sz="1600">
                <a:latin typeface="Times Newer Roman" panose="00000500000000000000" charset="0"/>
                <a:cs typeface="Times Newer Roman" panose="00000500000000000000" charset="0"/>
              </a:rPr>
              <a:t>, </a:t>
            </a:r>
            <a:r>
              <a:rPr lang="zh-CN" altLang="en-US" sz="1600">
                <a:latin typeface="Times Newer Roman" panose="00000500000000000000" charset="0"/>
                <a:cs typeface="Times Newer Roman" panose="00000500000000000000" charset="0"/>
              </a:rPr>
              <a:t>重庆邮电大学</a:t>
            </a:r>
            <a:r>
              <a:rPr lang="en-US" altLang="zh-CN" sz="1600">
                <a:latin typeface="Times Newer Roman" panose="00000500000000000000" charset="0"/>
                <a:cs typeface="Times Newer Roman" panose="00000500000000000000" charset="0"/>
              </a:rPr>
              <a:t>, 2024</a:t>
            </a:r>
          </a:p>
        </p:txBody>
      </p:sp>
      <p:sp>
        <p:nvSpPr>
          <p:cNvPr id="4" name="幻云PPT-演示军团3"/>
          <p:cNvSpPr/>
          <p:nvPr>
            <p:custDataLst>
              <p:tags r:id="rId2"/>
            </p:custDataLst>
          </p:nvPr>
        </p:nvSpPr>
        <p:spPr>
          <a:xfrm>
            <a:off x="2354580" y="3676650"/>
            <a:ext cx="3952875" cy="457200"/>
          </a:xfrm>
          <a:prstGeom prst="roundRect">
            <a:avLst>
              <a:gd name="adj" fmla="val 50000"/>
            </a:avLst>
          </a:prstGeom>
          <a:gradFill>
            <a:gsLst>
              <a:gs pos="4000">
                <a:schemeClr val="accent2">
                  <a:lumMod val="60000"/>
                  <a:lumOff val="40000"/>
                </a:schemeClr>
              </a:gs>
              <a:gs pos="63000">
                <a:schemeClr val="accent2"/>
              </a:gs>
            </a:gsLst>
            <a:path path="circle">
              <a:fillToRect l="100000" b="100000"/>
            </a:path>
          </a:gradFill>
          <a:ln w="12700" cap="rnd" cmpd="sng" algn="ctr">
            <a:noFill/>
            <a:prstDash val="solid"/>
            <a:round/>
          </a:ln>
          <a:effectLst>
            <a:outerShdw blurRad="114300" dist="114300" dir="5400000" sx="94000" sy="94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rmAutofit fontScale="97500"/>
          </a:bodyPr>
          <a:lstStyle/>
          <a:p>
            <a:pPr marL="342900" indent="-342900" algn="ctr" defTabSz="914400">
              <a:buFont typeface="Wingdings" panose="05000000000000000000" charset="0"/>
              <a:buChar char="Ø"/>
            </a:pPr>
            <a:r>
              <a:rPr lang="zh-CN" altLang="en-US" sz="20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参与的科研项目及获奖</a:t>
            </a:r>
          </a:p>
        </p:txBody>
      </p:sp>
      <p:pic>
        <p:nvPicPr>
          <p:cNvPr id="5" name="图片 4" descr="花瓣素材_表彰系列写实奖杯+飘带_193747265"/>
          <p:cNvPicPr>
            <a:picLocks noChangeAspect="1"/>
          </p:cNvPicPr>
          <p:nvPr/>
        </p:nvPicPr>
        <p:blipFill>
          <a:blip r:embed="rId4"/>
          <a:stretch>
            <a:fillRect/>
          </a:stretch>
        </p:blipFill>
        <p:spPr>
          <a:xfrm>
            <a:off x="7919085" y="2943860"/>
            <a:ext cx="3302635" cy="3302635"/>
          </a:xfrm>
          <a:prstGeom prst="rect">
            <a:avLst/>
          </a:prstGeom>
        </p:spPr>
      </p:pic>
      <p:sp>
        <p:nvSpPr>
          <p:cNvPr id="18" name="矩形 17">
            <a:extLst>
              <a:ext uri="{FF2B5EF4-FFF2-40B4-BE49-F238E27FC236}">
                <a16:creationId xmlns:a16="http://schemas.microsoft.com/office/drawing/2014/main" id="{E7329D8B-02FD-451B-A1E2-B9980FF9B418}"/>
              </a:ext>
            </a:extLst>
          </p:cNvPr>
          <p:cNvSpPr/>
          <p:nvPr/>
        </p:nvSpPr>
        <p:spPr>
          <a:xfrm>
            <a:off x="0" y="0"/>
            <a:ext cx="14588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pic>
        <p:nvPicPr>
          <p:cNvPr id="19" name="图片 18">
            <a:extLst>
              <a:ext uri="{FF2B5EF4-FFF2-40B4-BE49-F238E27FC236}">
                <a16:creationId xmlns:a16="http://schemas.microsoft.com/office/drawing/2014/main" id="{2B810636-CE6C-4B72-A8DD-ACE56C93A966}"/>
              </a:ext>
            </a:extLst>
          </p:cNvPr>
          <p:cNvPicPr>
            <a:picLocks noChangeAspect="1"/>
          </p:cNvPicPr>
          <p:nvPr/>
        </p:nvPicPr>
        <p:blipFill>
          <a:blip r:embed="rId5">
            <a:clrChange>
              <a:clrFrom>
                <a:srgbClr val="FFFFFF">
                  <a:alpha val="100000"/>
                </a:srgbClr>
              </a:clrFrom>
              <a:clrTo>
                <a:srgbClr val="FFFFFF">
                  <a:alpha val="100000"/>
                  <a:alpha val="0"/>
                </a:srgbClr>
              </a:clrTo>
            </a:clrChange>
          </a:blip>
          <a:srcRect t="662" b="662"/>
          <a:stretch>
            <a:fillRect/>
          </a:stretch>
        </p:blipFill>
        <p:spPr>
          <a:xfrm>
            <a:off x="324835" y="447511"/>
            <a:ext cx="809182" cy="796878"/>
          </a:xfrm>
          <a:prstGeom prst="rect">
            <a:avLst/>
          </a:prstGeom>
        </p:spPr>
      </p:pic>
      <p:sp>
        <p:nvSpPr>
          <p:cNvPr id="27" name="矩形 26">
            <a:extLst>
              <a:ext uri="{FF2B5EF4-FFF2-40B4-BE49-F238E27FC236}">
                <a16:creationId xmlns:a16="http://schemas.microsoft.com/office/drawing/2014/main" id="{FFE86934-1123-4799-B3FA-1481E78D48CA}"/>
              </a:ext>
            </a:extLst>
          </p:cNvPr>
          <p:cNvSpPr/>
          <p:nvPr/>
        </p:nvSpPr>
        <p:spPr>
          <a:xfrm>
            <a:off x="0" y="4644281"/>
            <a:ext cx="1458852" cy="662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28" name="文本框 27">
            <a:extLst>
              <a:ext uri="{FF2B5EF4-FFF2-40B4-BE49-F238E27FC236}">
                <a16:creationId xmlns:a16="http://schemas.microsoft.com/office/drawing/2014/main" id="{DC5FDAD4-2065-4FAE-BE34-41B5664C95B4}"/>
              </a:ext>
            </a:extLst>
          </p:cNvPr>
          <p:cNvSpPr txBox="1"/>
          <p:nvPr/>
        </p:nvSpPr>
        <p:spPr>
          <a:xfrm>
            <a:off x="0" y="1820545"/>
            <a:ext cx="1458595" cy="607695"/>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研究背景及意义</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9" name="文本框 28">
            <a:extLst>
              <a:ext uri="{FF2B5EF4-FFF2-40B4-BE49-F238E27FC236}">
                <a16:creationId xmlns:a16="http://schemas.microsoft.com/office/drawing/2014/main" id="{FA064BB7-7E07-42F4-9E1B-69F9D3B8D5CA}"/>
              </a:ext>
            </a:extLst>
          </p:cNvPr>
          <p:cNvSpPr txBox="1"/>
          <p:nvPr/>
        </p:nvSpPr>
        <p:spPr>
          <a:xfrm>
            <a:off x="218095" y="3443287"/>
            <a:ext cx="1130238" cy="34925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研究内容</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30" name="文本框 29">
            <a:extLst>
              <a:ext uri="{FF2B5EF4-FFF2-40B4-BE49-F238E27FC236}">
                <a16:creationId xmlns:a16="http://schemas.microsoft.com/office/drawing/2014/main" id="{11D82A73-20FB-40EB-AA42-1FDA52D5AE1F}"/>
              </a:ext>
            </a:extLst>
          </p:cNvPr>
          <p:cNvSpPr txBox="1"/>
          <p:nvPr/>
        </p:nvSpPr>
        <p:spPr>
          <a:xfrm>
            <a:off x="0" y="4807585"/>
            <a:ext cx="1458595" cy="349250"/>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结论与展望</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16704" b="13226"/>
          <a:stretch>
            <a:fillRect/>
          </a:stretch>
        </p:blipFill>
        <p:spPr bwMode="auto">
          <a:xfrm>
            <a:off x="6919505" y="2008127"/>
            <a:ext cx="5295407" cy="2469811"/>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p:cNvSpPr/>
          <p:nvPr/>
        </p:nvSpPr>
        <p:spPr>
          <a:xfrm>
            <a:off x="-2" y="2008128"/>
            <a:ext cx="12192001" cy="2469810"/>
          </a:xfrm>
          <a:prstGeom prst="rect">
            <a:avLst/>
          </a:prstGeom>
          <a:gradFill flip="none" rotWithShape="1">
            <a:gsLst>
              <a:gs pos="57000">
                <a:schemeClr val="accent1"/>
              </a:gs>
              <a:gs pos="85000">
                <a:schemeClr val="accent1">
                  <a:alpha val="30690"/>
                </a:schemeClr>
              </a:gs>
              <a:gs pos="0">
                <a:schemeClr val="accent1"/>
              </a:gs>
              <a:gs pos="68000">
                <a:schemeClr val="accent1">
                  <a:alpha val="90000"/>
                </a:schemeClr>
              </a:gs>
              <a:gs pos="100000">
                <a:schemeClr val="accent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文本框 9"/>
          <p:cNvSpPr txBox="1"/>
          <p:nvPr/>
        </p:nvSpPr>
        <p:spPr>
          <a:xfrm>
            <a:off x="1109055" y="2293872"/>
            <a:ext cx="9144002" cy="1767022"/>
          </a:xfrm>
          <a:prstGeom prst="rect">
            <a:avLst/>
          </a:prstGeom>
          <a:noFill/>
        </p:spPr>
        <p:txBody>
          <a:bodyPr wrap="square" rtlCol="0">
            <a:spAutoFit/>
          </a:bodyPr>
          <a:lstStyle/>
          <a:p>
            <a:pPr>
              <a:lnSpc>
                <a:spcPct val="130000"/>
              </a:lnSpc>
            </a:pPr>
            <a:r>
              <a:rPr kumimoji="1" lang="zh-CN" altLang="en-US" sz="4400" b="1" spc="600" dirty="0">
                <a:solidFill>
                  <a:schemeClr val="bg1"/>
                </a:solidFill>
                <a:latin typeface="微软雅黑" panose="020B0503020204020204" pitchFamily="34" charset="-122"/>
                <a:ea typeface="微软雅黑" panose="020B0503020204020204" pitchFamily="34" charset="-122"/>
              </a:rPr>
              <a:t>恳请各位老师批评指正！</a:t>
            </a:r>
          </a:p>
          <a:p>
            <a:pPr>
              <a:lnSpc>
                <a:spcPct val="130000"/>
              </a:lnSpc>
            </a:pPr>
            <a:r>
              <a:rPr kumimoji="1" lang="en-GB" altLang="zh-CN" sz="4400" b="1" spc="600" dirty="0">
                <a:solidFill>
                  <a:schemeClr val="bg1"/>
                </a:solidFill>
                <a:latin typeface="微软雅黑" panose="020B0503020204020204" pitchFamily="34" charset="-122"/>
                <a:ea typeface="微软雅黑" panose="020B0503020204020204" pitchFamily="34" charset="-122"/>
              </a:rPr>
              <a:t>THANKS</a:t>
            </a:r>
          </a:p>
        </p:txBody>
      </p:sp>
      <p:cxnSp>
        <p:nvCxnSpPr>
          <p:cNvPr id="12" name="直线连接符 11"/>
          <p:cNvCxnSpPr/>
          <p:nvPr/>
        </p:nvCxnSpPr>
        <p:spPr>
          <a:xfrm>
            <a:off x="4012144" y="1097856"/>
            <a:ext cx="0" cy="40011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5" name="文本框 14"/>
          <p:cNvSpPr txBox="1"/>
          <p:nvPr/>
        </p:nvSpPr>
        <p:spPr>
          <a:xfrm>
            <a:off x="4172607" y="1194164"/>
            <a:ext cx="3800477" cy="338554"/>
          </a:xfrm>
          <a:prstGeom prst="rect">
            <a:avLst/>
          </a:prstGeom>
          <a:noFill/>
        </p:spPr>
        <p:txBody>
          <a:bodyPr wrap="square">
            <a:spAutoFit/>
          </a:bodyPr>
          <a:lstStyle/>
          <a:p>
            <a:r>
              <a:rPr lang="zh-CN" altLang="en-US" sz="1600" spc="300" dirty="0">
                <a:solidFill>
                  <a:schemeClr val="tx1">
                    <a:lumMod val="75000"/>
                    <a:lumOff val="25000"/>
                  </a:schemeClr>
                </a:solidFill>
                <a:effectLst/>
                <a:latin typeface="微软雅黑" panose="020B0503020204020204" pitchFamily="34" charset="-122"/>
                <a:ea typeface="微软雅黑" panose="020B0503020204020204" pitchFamily="34" charset="-122"/>
              </a:rPr>
              <a:t>修德、博学、求实、创新</a:t>
            </a:r>
            <a:endParaRPr lang="zh-CN" altLang="en-US" sz="1600" spc="3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9" name="文本框 18"/>
          <p:cNvSpPr txBox="1"/>
          <p:nvPr/>
        </p:nvSpPr>
        <p:spPr>
          <a:xfrm>
            <a:off x="1226838" y="4877892"/>
            <a:ext cx="2651923" cy="396583"/>
          </a:xfrm>
          <a:prstGeom prst="rect">
            <a:avLst/>
          </a:prstGeom>
          <a:noFill/>
        </p:spPr>
        <p:txBody>
          <a:bodyPr wrap="square" rtlCol="0">
            <a:spAutoFit/>
          </a:bodyPr>
          <a:lstStyle/>
          <a:p>
            <a:pPr>
              <a:lnSpc>
                <a:spcPct val="120000"/>
              </a:lnSpc>
            </a:pPr>
            <a:r>
              <a:rPr kumimoji="1" lang="zh-CN" altLang="en-US" spc="300" dirty="0">
                <a:solidFill>
                  <a:schemeClr val="tx1">
                    <a:lumMod val="75000"/>
                    <a:lumOff val="25000"/>
                  </a:schemeClr>
                </a:solidFill>
                <a:latin typeface="微软雅黑" panose="020B0503020204020204" pitchFamily="34" charset="-122"/>
                <a:ea typeface="微软雅黑" panose="020B0503020204020204" pitchFamily="34" charset="-122"/>
              </a:rPr>
              <a:t>答 辩 </a:t>
            </a:r>
            <a:r>
              <a:rPr kumimoji="1" lang="zh-CN" altLang="en-US" sz="200" spc="300" dirty="0">
                <a:solidFill>
                  <a:schemeClr val="tx1">
                    <a:lumMod val="75000"/>
                    <a:lumOff val="25000"/>
                  </a:schemeClr>
                </a:solidFill>
                <a:latin typeface="微软雅黑" panose="020B0503020204020204" pitchFamily="34" charset="-122"/>
                <a:ea typeface="微软雅黑" panose="020B0503020204020204" pitchFamily="34" charset="-122"/>
              </a:rPr>
              <a:t> </a:t>
            </a:r>
            <a:r>
              <a:rPr kumimoji="1" lang="zh-CN" altLang="en-US" spc="300" dirty="0">
                <a:solidFill>
                  <a:schemeClr val="tx1">
                    <a:lumMod val="75000"/>
                    <a:lumOff val="25000"/>
                  </a:schemeClr>
                </a:solidFill>
                <a:latin typeface="微软雅黑" panose="020B0503020204020204" pitchFamily="34" charset="-122"/>
                <a:ea typeface="微软雅黑" panose="020B0503020204020204" pitchFamily="34" charset="-122"/>
              </a:rPr>
              <a:t>人：吕九峦</a:t>
            </a:r>
          </a:p>
        </p:txBody>
      </p:sp>
      <p:sp>
        <p:nvSpPr>
          <p:cNvPr id="20" name="文本框 19"/>
          <p:cNvSpPr txBox="1"/>
          <p:nvPr/>
        </p:nvSpPr>
        <p:spPr>
          <a:xfrm>
            <a:off x="5073626" y="4877892"/>
            <a:ext cx="2651923" cy="396583"/>
          </a:xfrm>
          <a:prstGeom prst="rect">
            <a:avLst/>
          </a:prstGeom>
          <a:noFill/>
        </p:spPr>
        <p:txBody>
          <a:bodyPr wrap="square" rtlCol="0">
            <a:spAutoFit/>
          </a:bodyPr>
          <a:lstStyle/>
          <a:p>
            <a:pPr>
              <a:lnSpc>
                <a:spcPct val="120000"/>
              </a:lnSpc>
            </a:pPr>
            <a:r>
              <a:rPr kumimoji="1" lang="zh-CN" altLang="en-US" spc="300" dirty="0">
                <a:solidFill>
                  <a:schemeClr val="tx1">
                    <a:lumMod val="75000"/>
                    <a:lumOff val="25000"/>
                  </a:schemeClr>
                </a:solidFill>
                <a:latin typeface="微软雅黑" panose="020B0503020204020204" pitchFamily="34" charset="-122"/>
                <a:ea typeface="微软雅黑" panose="020B0503020204020204" pitchFamily="34" charset="-122"/>
              </a:rPr>
              <a:t>指导老师：韦庆杰</a:t>
            </a:r>
          </a:p>
        </p:txBody>
      </p:sp>
      <p:sp>
        <p:nvSpPr>
          <p:cNvPr id="21" name="文本框 20"/>
          <p:cNvSpPr txBox="1"/>
          <p:nvPr/>
        </p:nvSpPr>
        <p:spPr>
          <a:xfrm>
            <a:off x="1226839" y="5478317"/>
            <a:ext cx="2945768" cy="396583"/>
          </a:xfrm>
          <a:prstGeom prst="rect">
            <a:avLst/>
          </a:prstGeom>
          <a:noFill/>
        </p:spPr>
        <p:txBody>
          <a:bodyPr wrap="square" rtlCol="0">
            <a:spAutoFit/>
          </a:bodyPr>
          <a:lstStyle/>
          <a:p>
            <a:pPr>
              <a:lnSpc>
                <a:spcPct val="120000"/>
              </a:lnSpc>
            </a:pPr>
            <a:r>
              <a:rPr kumimoji="1" lang="zh-CN" altLang="en-US" spc="300" dirty="0">
                <a:solidFill>
                  <a:schemeClr val="tx1">
                    <a:lumMod val="75000"/>
                    <a:lumOff val="25000"/>
                  </a:schemeClr>
                </a:solidFill>
                <a:latin typeface="微软雅黑" panose="020B0503020204020204" pitchFamily="34" charset="-122"/>
                <a:ea typeface="微软雅黑" panose="020B0503020204020204" pitchFamily="34" charset="-122"/>
              </a:rPr>
              <a:t>学   </a:t>
            </a:r>
            <a:r>
              <a:rPr kumimoji="1" lang="zh-CN" altLang="en-US" sz="1600" spc="300" dirty="0">
                <a:solidFill>
                  <a:schemeClr val="tx1">
                    <a:lumMod val="75000"/>
                    <a:lumOff val="25000"/>
                  </a:schemeClr>
                </a:solidFill>
                <a:latin typeface="微软雅黑" panose="020B0503020204020204" pitchFamily="34" charset="-122"/>
                <a:ea typeface="微软雅黑" panose="020B0503020204020204" pitchFamily="34" charset="-122"/>
              </a:rPr>
              <a:t> </a:t>
            </a:r>
            <a:r>
              <a:rPr kumimoji="1" lang="zh-CN" altLang="en-US" spc="300" dirty="0">
                <a:solidFill>
                  <a:schemeClr val="tx1">
                    <a:lumMod val="75000"/>
                    <a:lumOff val="25000"/>
                  </a:schemeClr>
                </a:solidFill>
                <a:latin typeface="微软雅黑" panose="020B0503020204020204" pitchFamily="34" charset="-122"/>
                <a:ea typeface="微软雅黑" panose="020B0503020204020204" pitchFamily="34" charset="-122"/>
              </a:rPr>
              <a:t> 院：软件工程</a:t>
            </a:r>
          </a:p>
        </p:txBody>
      </p:sp>
      <p:sp>
        <p:nvSpPr>
          <p:cNvPr id="22" name="文本框 21"/>
          <p:cNvSpPr txBox="1"/>
          <p:nvPr/>
        </p:nvSpPr>
        <p:spPr>
          <a:xfrm>
            <a:off x="5073626" y="5478317"/>
            <a:ext cx="2945769" cy="423545"/>
          </a:xfrm>
          <a:prstGeom prst="rect">
            <a:avLst/>
          </a:prstGeom>
          <a:noFill/>
        </p:spPr>
        <p:txBody>
          <a:bodyPr wrap="square" rtlCol="0">
            <a:spAutoFit/>
          </a:bodyPr>
          <a:lstStyle/>
          <a:p>
            <a:pPr>
              <a:lnSpc>
                <a:spcPct val="120000"/>
              </a:lnSpc>
            </a:pPr>
            <a:r>
              <a:rPr kumimoji="1" lang="zh-CN" altLang="en-US" spc="300" dirty="0">
                <a:solidFill>
                  <a:schemeClr val="tx1">
                    <a:lumMod val="75000"/>
                    <a:lumOff val="25000"/>
                  </a:schemeClr>
                </a:solidFill>
                <a:latin typeface="微软雅黑" panose="020B0503020204020204" pitchFamily="34" charset="-122"/>
                <a:ea typeface="微软雅黑" panose="020B0503020204020204" pitchFamily="34" charset="-122"/>
              </a:rPr>
              <a:t>答辩时间：</a:t>
            </a:r>
            <a:r>
              <a:rPr kumimoji="1" lang="en-US" altLang="zh-CN" dirty="0">
                <a:solidFill>
                  <a:schemeClr val="tx1">
                    <a:lumMod val="75000"/>
                    <a:lumOff val="25000"/>
                  </a:schemeClr>
                </a:solidFill>
                <a:latin typeface="微软雅黑" panose="020B0503020204020204" pitchFamily="34" charset="-122"/>
                <a:ea typeface="微软雅黑" panose="020B0503020204020204" pitchFamily="34" charset="-122"/>
              </a:rPr>
              <a:t>2025.5.15</a:t>
            </a:r>
            <a:endParaRPr kumimoji="1"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27" name="图片 26"/>
          <p:cNvPicPr>
            <a:picLocks noChangeAspect="1"/>
          </p:cNvPicPr>
          <p:nvPr/>
        </p:nvPicPr>
        <p:blipFill>
          <a:blip r:embed="rId3"/>
          <a:srcRect/>
          <a:stretch>
            <a:fillRect/>
          </a:stretch>
        </p:blipFill>
        <p:spPr>
          <a:xfrm>
            <a:off x="1109055" y="979257"/>
            <a:ext cx="2621062" cy="567364"/>
          </a:xfrm>
          <a:prstGeom prst="rect">
            <a:avLst/>
          </a:prstGeom>
        </p:spPr>
      </p:pic>
      <p:sp>
        <p:nvSpPr>
          <p:cNvPr id="28" name="椭圆 27"/>
          <p:cNvSpPr/>
          <p:nvPr/>
        </p:nvSpPr>
        <p:spPr>
          <a:xfrm>
            <a:off x="11539426" y="6302230"/>
            <a:ext cx="289344" cy="28934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9" name="灯片编号占位符 18"/>
          <p:cNvSpPr>
            <a:spLocks noGrp="1"/>
          </p:cNvSpPr>
          <p:nvPr>
            <p:ph type="sldNum" sz="quarter" idx="12"/>
          </p:nvPr>
        </p:nvSpPr>
        <p:spPr>
          <a:xfrm>
            <a:off x="11408633" y="6264339"/>
            <a:ext cx="550930" cy="365125"/>
          </a:xfrm>
        </p:spPr>
        <p:txBody>
          <a:bodyPr/>
          <a:lstStyle/>
          <a:p>
            <a:pPr algn="ctr"/>
            <a:fld id="{D290E156-FAFE-5144-A047-A692DE980B3A}" type="slidenum">
              <a:rPr kumimoji="1" lang="zh-CN" altLang="en-US" smtClean="0">
                <a:solidFill>
                  <a:schemeClr val="bg1"/>
                </a:solidFill>
                <a:latin typeface="Arial" panose="020B0604020202020204" pitchFamily="34" charset="0"/>
                <a:cs typeface="Arial" panose="020B0604020202020204" pitchFamily="34" charset="0"/>
              </a:rPr>
              <a:t>36</a:t>
            </a:fld>
            <a:endParaRPr kumimoji="1" lang="zh-CN" altLang="en-US" dirty="0">
              <a:solidFill>
                <a:schemeClr val="bg1"/>
              </a:solidFill>
              <a:latin typeface="Arial" panose="020B0604020202020204" pitchFamily="34" charset="0"/>
              <a:cs typeface="Arial" panose="020B0604020202020204" pitchFamily="34" charset="0"/>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174" name="组合 173">
            <a:extLst>
              <a:ext uri="{FF2B5EF4-FFF2-40B4-BE49-F238E27FC236}">
                <a16:creationId xmlns:a16="http://schemas.microsoft.com/office/drawing/2014/main" id="{6EA1D224-6C1C-4447-91CE-4706BC759F2A}"/>
              </a:ext>
            </a:extLst>
          </p:cNvPr>
          <p:cNvGrpSpPr/>
          <p:nvPr/>
        </p:nvGrpSpPr>
        <p:grpSpPr>
          <a:xfrm>
            <a:off x="598974" y="47985"/>
            <a:ext cx="467833" cy="467833"/>
            <a:chOff x="1996991" y="4706509"/>
            <a:chExt cx="467833" cy="467833"/>
          </a:xfrm>
          <a:effectLst/>
        </p:grpSpPr>
        <p:sp>
          <p:nvSpPr>
            <p:cNvPr id="175" name="Oval 62" descr="e7d195523061f1c03a90ee8e42cb24248e56383cd534985688F9F494128731F165EE95AB4B0C0A38076AAEA07667B1565C446FC45FF01DFB0E885BCDBDF3A284F3DB14DA61DD97F0BAB2E6C668FB4931CD287D4016AA7B206952849508909359D9286F36FCA4AC688B1E52AF2B8A36BD5CFE19290B2965B0C99E30B7F666D708D2581EC333905010FC684C8DCAA14008">
              <a:extLst>
                <a:ext uri="{FF2B5EF4-FFF2-40B4-BE49-F238E27FC236}">
                  <a16:creationId xmlns:a16="http://schemas.microsoft.com/office/drawing/2014/main" id="{CF6DEFE7-4307-564B-9F24-A1A083312152}"/>
                </a:ext>
              </a:extLst>
            </p:cNvPr>
            <p:cNvSpPr/>
            <p:nvPr/>
          </p:nvSpPr>
          <p:spPr>
            <a:xfrm>
              <a:off x="1996991" y="4706509"/>
              <a:ext cx="467833" cy="467833"/>
            </a:xfrm>
            <a:prstGeom prst="ellipse">
              <a:avLst/>
            </a:prstGeom>
            <a:ln/>
          </p:spPr>
          <p:style>
            <a:lnRef idx="3">
              <a:schemeClr val="lt1"/>
            </a:lnRef>
            <a:fillRef idx="1">
              <a:schemeClr val="accent2"/>
            </a:fillRef>
            <a:effectRef idx="1">
              <a:schemeClr val="accent2"/>
            </a:effectRef>
            <a:fontRef idx="minor">
              <a:schemeClr val="lt1"/>
            </a:fontRef>
          </p:style>
          <p:txBody>
            <a:bodyPr rtlCol="0" anchor="ctr"/>
            <a:lstStyle/>
            <a:p>
              <a:pPr algn="ctr"/>
              <a:endParaRPr lang="en-US">
                <a:solidFill>
                  <a:schemeClr val="tx1">
                    <a:lumMod val="75000"/>
                    <a:lumOff val="25000"/>
                  </a:schemeClr>
                </a:solidFill>
                <a:cs typeface="+mn-ea"/>
                <a:sym typeface="+mn-lt"/>
              </a:endParaRPr>
            </a:p>
          </p:txBody>
        </p:sp>
        <p:sp>
          <p:nvSpPr>
            <p:cNvPr id="176" name="Freeform 63" descr="e7d195523061f1c03a90ee8e42cb24248e56383cd534985688F9F494128731F165EE95AB4B0C0A38076AAEA07667B1565C446FC45FF01DFB0E885BCDBDF3A284F3DB14DA61DD97F0BAB2E6C668FB4931CD287D4016AA7B206952849508909359D9286F36FCA4AC688B1E52AF2B8A36BD5CFE19290B2965B0C99E30B7F666D708D2581EC333905010FC684C8DCAA14008">
              <a:extLst>
                <a:ext uri="{FF2B5EF4-FFF2-40B4-BE49-F238E27FC236}">
                  <a16:creationId xmlns:a16="http://schemas.microsoft.com/office/drawing/2014/main" id="{711DA176-ECDC-A54F-A6FD-260687FF4FED}"/>
                </a:ext>
              </a:extLst>
            </p:cNvPr>
            <p:cNvSpPr/>
            <p:nvPr/>
          </p:nvSpPr>
          <p:spPr>
            <a:xfrm>
              <a:off x="2126208" y="4868989"/>
              <a:ext cx="209401" cy="142875"/>
            </a:xfrm>
            <a:custGeom>
              <a:avLst/>
              <a:gdLst/>
              <a:ahLst/>
              <a:cxnLst/>
              <a:rect l="l" t="t" r="r" b="b"/>
              <a:pathLst>
                <a:path w="209401" h="142875">
                  <a:moveTo>
                    <a:pt x="87734" y="125239"/>
                  </a:moveTo>
                  <a:cubicBezTo>
                    <a:pt x="85799" y="125239"/>
                    <a:pt x="84683" y="125500"/>
                    <a:pt x="84385" y="126021"/>
                  </a:cubicBezTo>
                  <a:lnTo>
                    <a:pt x="78134" y="132160"/>
                  </a:lnTo>
                  <a:lnTo>
                    <a:pt x="77911" y="132383"/>
                  </a:lnTo>
                  <a:cubicBezTo>
                    <a:pt x="77911" y="132978"/>
                    <a:pt x="78916" y="133276"/>
                    <a:pt x="80925" y="133276"/>
                  </a:cubicBezTo>
                  <a:lnTo>
                    <a:pt x="128476" y="133276"/>
                  </a:lnTo>
                  <a:cubicBezTo>
                    <a:pt x="130485" y="133276"/>
                    <a:pt x="131489" y="132978"/>
                    <a:pt x="131489" y="132383"/>
                  </a:cubicBezTo>
                  <a:cubicBezTo>
                    <a:pt x="131489" y="132234"/>
                    <a:pt x="131415" y="132160"/>
                    <a:pt x="131266" y="132160"/>
                  </a:cubicBezTo>
                  <a:lnTo>
                    <a:pt x="125239" y="126021"/>
                  </a:lnTo>
                  <a:cubicBezTo>
                    <a:pt x="124718" y="125500"/>
                    <a:pt x="123527" y="125239"/>
                    <a:pt x="121667" y="125239"/>
                  </a:cubicBezTo>
                  <a:close/>
                  <a:moveTo>
                    <a:pt x="28575" y="9600"/>
                  </a:moveTo>
                  <a:lnTo>
                    <a:pt x="28575" y="114300"/>
                  </a:lnTo>
                  <a:lnTo>
                    <a:pt x="180826" y="114300"/>
                  </a:lnTo>
                  <a:lnTo>
                    <a:pt x="180826" y="9600"/>
                  </a:lnTo>
                  <a:close/>
                  <a:moveTo>
                    <a:pt x="28575" y="0"/>
                  </a:moveTo>
                  <a:lnTo>
                    <a:pt x="180826" y="0"/>
                  </a:lnTo>
                  <a:cubicBezTo>
                    <a:pt x="183207" y="0"/>
                    <a:pt x="185402" y="968"/>
                    <a:pt x="187411" y="2902"/>
                  </a:cubicBezTo>
                  <a:cubicBezTo>
                    <a:pt x="189421" y="4837"/>
                    <a:pt x="190425" y="6995"/>
                    <a:pt x="190425" y="9376"/>
                  </a:cubicBezTo>
                  <a:lnTo>
                    <a:pt x="190425" y="114300"/>
                  </a:lnTo>
                  <a:lnTo>
                    <a:pt x="209401" y="133276"/>
                  </a:lnTo>
                  <a:cubicBezTo>
                    <a:pt x="209401" y="135955"/>
                    <a:pt x="208526" y="138224"/>
                    <a:pt x="206778" y="140085"/>
                  </a:cubicBezTo>
                  <a:cubicBezTo>
                    <a:pt x="205029" y="141945"/>
                    <a:pt x="202778" y="142875"/>
                    <a:pt x="200025" y="142875"/>
                  </a:cubicBezTo>
                  <a:lnTo>
                    <a:pt x="9376" y="142875"/>
                  </a:lnTo>
                  <a:cubicBezTo>
                    <a:pt x="6623" y="142875"/>
                    <a:pt x="4371" y="141982"/>
                    <a:pt x="2623" y="140196"/>
                  </a:cubicBezTo>
                  <a:cubicBezTo>
                    <a:pt x="874" y="138410"/>
                    <a:pt x="0" y="136104"/>
                    <a:pt x="0" y="133276"/>
                  </a:cubicBezTo>
                  <a:lnTo>
                    <a:pt x="18975" y="114300"/>
                  </a:lnTo>
                  <a:lnTo>
                    <a:pt x="18975" y="9376"/>
                  </a:lnTo>
                  <a:cubicBezTo>
                    <a:pt x="18975" y="6995"/>
                    <a:pt x="19980" y="4837"/>
                    <a:pt x="21989" y="2902"/>
                  </a:cubicBezTo>
                  <a:cubicBezTo>
                    <a:pt x="23998" y="968"/>
                    <a:pt x="26193" y="0"/>
                    <a:pt x="28575" y="0"/>
                  </a:cubicBezTo>
                  <a:close/>
                </a:path>
              </a:pathLst>
            </a:custGeom>
            <a:ln/>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Autofit/>
            </a:bodyPr>
            <a:lstStyle/>
            <a:p>
              <a:endParaRPr lang="en-US">
                <a:solidFill>
                  <a:schemeClr val="tx1">
                    <a:lumMod val="75000"/>
                    <a:lumOff val="25000"/>
                  </a:schemeClr>
                </a:solidFill>
                <a:cs typeface="+mn-ea"/>
                <a:sym typeface="+mn-lt"/>
              </a:endParaRPr>
            </a:p>
          </p:txBody>
        </p:sp>
      </p:grpSp>
      <p:sp>
        <p:nvSpPr>
          <p:cNvPr id="177" name="文本框 176">
            <a:extLst>
              <a:ext uri="{FF2B5EF4-FFF2-40B4-BE49-F238E27FC236}">
                <a16:creationId xmlns:a16="http://schemas.microsoft.com/office/drawing/2014/main" id="{A277B11B-0B7C-F646-9907-5CB6092BF2AD}"/>
              </a:ext>
            </a:extLst>
          </p:cNvPr>
          <p:cNvSpPr txBox="1"/>
          <p:nvPr/>
        </p:nvSpPr>
        <p:spPr>
          <a:xfrm>
            <a:off x="1196024" y="97235"/>
            <a:ext cx="5410963" cy="369332"/>
          </a:xfrm>
          <a:prstGeom prst="rect">
            <a:avLst/>
          </a:prstGeom>
        </p:spPr>
        <p:style>
          <a:lnRef idx="1">
            <a:schemeClr val="accent1"/>
          </a:lnRef>
          <a:fillRef idx="3">
            <a:schemeClr val="accent1"/>
          </a:fillRef>
          <a:effectRef idx="2">
            <a:schemeClr val="accent1"/>
          </a:effectRef>
          <a:fontRef idx="minor">
            <a:schemeClr val="lt1"/>
          </a:fontRef>
        </p:style>
        <p:txBody>
          <a:bodyPr wrap="square" rtlCol="0">
            <a:spAutoFit/>
          </a:bodyPr>
          <a:lstStyle/>
          <a:p>
            <a:r>
              <a:rPr kumimoji="0" lang="zh-CN" altLang="en-US" sz="1800" i="0" u="none" strike="noStrike" kern="1200" cap="none" spc="0" normalizeH="0" baseline="0" noProof="0" dirty="0">
                <a:ln>
                  <a:noFill/>
                </a:ln>
                <a:solidFill>
                  <a:schemeClr val="bg1"/>
                </a:solidFill>
                <a:effectLst/>
                <a:uLnTx/>
                <a:uFillTx/>
                <a:latin typeface="微软雅黑"/>
                <a:ea typeface="微软雅黑"/>
                <a:cs typeface="+mn-ea"/>
                <a:sym typeface="+mn-lt"/>
              </a:rPr>
              <a:t>评审意见及论文修改</a:t>
            </a:r>
            <a:endParaRPr lang="zh-CN" altLang="en-US" dirty="0">
              <a:solidFill>
                <a:schemeClr val="bg1"/>
              </a:solidFill>
              <a:cs typeface="+mn-ea"/>
              <a:sym typeface="+mn-lt"/>
            </a:endParaRPr>
          </a:p>
        </p:txBody>
      </p:sp>
      <p:grpSp>
        <p:nvGrpSpPr>
          <p:cNvPr id="178" name="组合 11">
            <a:extLst>
              <a:ext uri="{FF2B5EF4-FFF2-40B4-BE49-F238E27FC236}">
                <a16:creationId xmlns:a16="http://schemas.microsoft.com/office/drawing/2014/main" id="{2EEB01AF-E441-1145-A148-EB48AAADFE11}"/>
              </a:ext>
            </a:extLst>
          </p:cNvPr>
          <p:cNvGrpSpPr>
            <a:grpSpLocks noChangeAspect="1"/>
          </p:cNvGrpSpPr>
          <p:nvPr/>
        </p:nvGrpSpPr>
        <p:grpSpPr bwMode="auto">
          <a:xfrm>
            <a:off x="10465291" y="120380"/>
            <a:ext cx="1513904" cy="304422"/>
            <a:chOff x="1322" y="637"/>
            <a:chExt cx="6010" cy="1168"/>
          </a:xfrm>
        </p:grpSpPr>
        <p:pic>
          <p:nvPicPr>
            <p:cNvPr id="179" name="Picture 20" descr="重庆邮电大学校徽">
              <a:extLst>
                <a:ext uri="{FF2B5EF4-FFF2-40B4-BE49-F238E27FC236}">
                  <a16:creationId xmlns:a16="http://schemas.microsoft.com/office/drawing/2014/main" id="{4F5FAA03-9322-EE4F-93BB-33F1C6E9C710}"/>
                </a:ext>
              </a:extLst>
            </p:cNvPr>
            <p:cNvPicPr>
              <a:picLocks noChangeAspect="1" noChangeArrowheads="1"/>
            </p:cNvPicPr>
            <p:nvPr userDrawn="1"/>
          </p:nvPicPr>
          <p:blipFill>
            <a:blip r:embed="rId3">
              <a:clrChange>
                <a:clrFrom>
                  <a:srgbClr val="FFFFFD"/>
                </a:clrFrom>
                <a:clrTo>
                  <a:srgbClr val="FFFFFD">
                    <a:alpha val="0"/>
                  </a:srgbClr>
                </a:clrTo>
              </a:clrChange>
              <a:extLst>
                <a:ext uri="{28A0092B-C50C-407E-A947-70E740481C1C}">
                  <a14:useLocalDpi xmlns:a14="http://schemas.microsoft.com/office/drawing/2010/main" val="0"/>
                </a:ext>
              </a:extLst>
            </a:blip>
            <a:srcRect/>
            <a:stretch>
              <a:fillRect/>
            </a:stretch>
          </p:blipFill>
          <p:spPr bwMode="auto">
            <a:xfrm>
              <a:off x="1322" y="637"/>
              <a:ext cx="1168" cy="1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0" name="Picture 2" descr="C:\Users\rhsteak\Desktop\logo.png">
              <a:extLst>
                <a:ext uri="{FF2B5EF4-FFF2-40B4-BE49-F238E27FC236}">
                  <a16:creationId xmlns:a16="http://schemas.microsoft.com/office/drawing/2014/main" id="{41C4AFBB-1D14-F64B-8510-258CD51DC450}"/>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l="22298" b="19009"/>
            <a:stretch>
              <a:fillRect/>
            </a:stretch>
          </p:blipFill>
          <p:spPr bwMode="auto">
            <a:xfrm>
              <a:off x="2384" y="733"/>
              <a:ext cx="4948" cy="10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9" name="文本框 18">
            <a:extLst>
              <a:ext uri="{FF2B5EF4-FFF2-40B4-BE49-F238E27FC236}">
                <a16:creationId xmlns:a16="http://schemas.microsoft.com/office/drawing/2014/main" id="{F2FD2C96-82AB-5749-A676-49455BB9F50C}"/>
              </a:ext>
            </a:extLst>
          </p:cNvPr>
          <p:cNvSpPr txBox="1"/>
          <p:nvPr/>
        </p:nvSpPr>
        <p:spPr>
          <a:xfrm>
            <a:off x="465227" y="449592"/>
            <a:ext cx="11513968" cy="3895682"/>
          </a:xfrm>
          <a:prstGeom prst="rect">
            <a:avLst/>
          </a:prstGeom>
          <a:noFill/>
        </p:spPr>
        <p:txBody>
          <a:bodyPr wrap="square">
            <a:spAutoFit/>
          </a:bodyPr>
          <a:lstStyle/>
          <a:p>
            <a:pPr>
              <a:lnSpc>
                <a:spcPts val="2300"/>
              </a:lnSpc>
            </a:pPr>
            <a:r>
              <a:rPr lang="zh-CN" altLang="en-US" sz="1400" b="1" dirty="0">
                <a:effectLst/>
                <a:latin typeface="微软雅黑" panose="020B0503020204020204" pitchFamily="34" charset="-122"/>
                <a:ea typeface="微软雅黑" panose="020B0503020204020204" pitchFamily="34" charset="-122"/>
              </a:rPr>
              <a:t>专家一评审结果：良好</a:t>
            </a:r>
          </a:p>
          <a:p>
            <a:pPr>
              <a:lnSpc>
                <a:spcPts val="2300"/>
              </a:lnSpc>
            </a:pPr>
            <a:r>
              <a:rPr lang="en-US" altLang="zh-CN" sz="1400" b="1" dirty="0">
                <a:solidFill>
                  <a:srgbClr val="6264F5"/>
                </a:solidFill>
                <a:effectLst/>
                <a:latin typeface="微软雅黑" panose="020B0503020204020204" pitchFamily="34" charset="-122"/>
                <a:ea typeface="微软雅黑" panose="020B0503020204020204" pitchFamily="34" charset="-122"/>
              </a:rPr>
              <a:t>【</a:t>
            </a:r>
            <a:r>
              <a:rPr lang="zh-CN" altLang="en-US" sz="1400" b="1" dirty="0">
                <a:solidFill>
                  <a:srgbClr val="6264F5"/>
                </a:solidFill>
                <a:effectLst/>
                <a:latin typeface="微软雅黑" panose="020B0503020204020204" pitchFamily="34" charset="-122"/>
                <a:ea typeface="微软雅黑" panose="020B0503020204020204" pitchFamily="34" charset="-122"/>
              </a:rPr>
              <a:t>意见一</a:t>
            </a:r>
            <a:r>
              <a:rPr lang="en-US" altLang="zh-CN" sz="1400" b="1" dirty="0">
                <a:solidFill>
                  <a:srgbClr val="6264F5"/>
                </a:solidFill>
                <a:effectLst/>
                <a:latin typeface="微软雅黑" panose="020B0503020204020204" pitchFamily="34" charset="-122"/>
                <a:ea typeface="微软雅黑" panose="020B0503020204020204" pitchFamily="34" charset="-122"/>
              </a:rPr>
              <a:t>】</a:t>
            </a:r>
            <a:r>
              <a:rPr lang="zh-CN" altLang="en-US" sz="1400" b="1" dirty="0">
                <a:solidFill>
                  <a:srgbClr val="6264F5"/>
                </a:solidFill>
                <a:effectLst/>
                <a:latin typeface="微软雅黑" panose="020B0503020204020204" pitchFamily="34" charset="-122"/>
                <a:ea typeface="微软雅黑" panose="020B0503020204020204" pitchFamily="34" charset="-122"/>
              </a:rPr>
              <a:t>建议图中统一使用中文注释，避免中英文混排，以提升整体排版的一致性与专业性。</a:t>
            </a:r>
          </a:p>
          <a:p>
            <a:pPr>
              <a:lnSpc>
                <a:spcPts val="2300"/>
              </a:lnSpc>
            </a:pPr>
            <a:r>
              <a:rPr lang="zh-CN" altLang="en-US" sz="1400" dirty="0">
                <a:effectLst/>
                <a:latin typeface="微软雅黑" panose="020B0503020204020204" pitchFamily="34" charset="-122"/>
                <a:ea typeface="微软雅黑" panose="020B0503020204020204" pitchFamily="34" charset="-122"/>
              </a:rPr>
              <a:t>已对论文中所有图表进行检查，将一些地方替换为中文注释。</a:t>
            </a:r>
          </a:p>
          <a:p>
            <a:pPr>
              <a:lnSpc>
                <a:spcPts val="2300"/>
              </a:lnSpc>
            </a:pPr>
            <a:r>
              <a:rPr lang="en-US" altLang="zh-CN" sz="1400" b="1" dirty="0">
                <a:solidFill>
                  <a:srgbClr val="6264F5"/>
                </a:solidFill>
                <a:latin typeface="微软雅黑" panose="020B0503020204020204" pitchFamily="34" charset="-122"/>
                <a:ea typeface="微软雅黑" panose="020B0503020204020204" pitchFamily="34" charset="-122"/>
              </a:rPr>
              <a:t>【</a:t>
            </a:r>
            <a:r>
              <a:rPr lang="zh-CN" altLang="en-US" sz="1400" b="1" dirty="0">
                <a:solidFill>
                  <a:srgbClr val="6264F5"/>
                </a:solidFill>
                <a:latin typeface="微软雅黑" panose="020B0503020204020204" pitchFamily="34" charset="-122"/>
                <a:ea typeface="微软雅黑" panose="020B0503020204020204" pitchFamily="34" charset="-122"/>
              </a:rPr>
              <a:t>意见二</a:t>
            </a:r>
            <a:r>
              <a:rPr lang="en-US" altLang="zh-CN" sz="1400" b="1" dirty="0">
                <a:solidFill>
                  <a:srgbClr val="6264F5"/>
                </a:solidFill>
                <a:latin typeface="微软雅黑" panose="020B0503020204020204" pitchFamily="34" charset="-122"/>
                <a:ea typeface="微软雅黑" panose="020B0503020204020204" pitchFamily="34" charset="-122"/>
              </a:rPr>
              <a:t>】</a:t>
            </a:r>
            <a:r>
              <a:rPr lang="zh-CN" altLang="en-US" sz="1400" b="1" dirty="0">
                <a:solidFill>
                  <a:srgbClr val="6264F5"/>
                </a:solidFill>
                <a:latin typeface="微软雅黑" panose="020B0503020204020204" pitchFamily="34" charset="-122"/>
                <a:ea typeface="微软雅黑" panose="020B0503020204020204" pitchFamily="34" charset="-122"/>
              </a:rPr>
              <a:t>请优化正文排版结构，避免出现个别字符或词语单独占据一行的情况，以提升阅读体验和版面美观度。</a:t>
            </a:r>
          </a:p>
          <a:p>
            <a:pPr>
              <a:lnSpc>
                <a:spcPts val="2300"/>
              </a:lnSpc>
            </a:pPr>
            <a:r>
              <a:rPr lang="zh-CN" altLang="en-US" sz="1400" dirty="0">
                <a:effectLst/>
                <a:latin typeface="微软雅黑" panose="020B0503020204020204" pitchFamily="34" charset="-122"/>
                <a:ea typeface="微软雅黑" panose="020B0503020204020204" pitchFamily="34" charset="-122"/>
              </a:rPr>
              <a:t>  已全面检查论文排版，对存在个别字符或词语单独占据一行的情况进行了调整。主要通过重新调整段落格式，确保了排版的美观和阅读流畅性。</a:t>
            </a:r>
          </a:p>
          <a:p>
            <a:pPr>
              <a:lnSpc>
                <a:spcPts val="2300"/>
              </a:lnSpc>
            </a:pPr>
            <a:r>
              <a:rPr lang="en-US" altLang="zh-CN" sz="1400" b="1" dirty="0">
                <a:solidFill>
                  <a:srgbClr val="6264F5"/>
                </a:solidFill>
                <a:latin typeface="微软雅黑" panose="020B0503020204020204" pitchFamily="34" charset="-122"/>
                <a:ea typeface="微软雅黑" panose="020B0503020204020204" pitchFamily="34" charset="-122"/>
              </a:rPr>
              <a:t>【</a:t>
            </a:r>
            <a:r>
              <a:rPr lang="zh-CN" altLang="en-US" sz="1400" b="1" dirty="0">
                <a:solidFill>
                  <a:srgbClr val="6264F5"/>
                </a:solidFill>
                <a:latin typeface="微软雅黑" panose="020B0503020204020204" pitchFamily="34" charset="-122"/>
                <a:ea typeface="微软雅黑" panose="020B0503020204020204" pitchFamily="34" charset="-122"/>
              </a:rPr>
              <a:t>意见三</a:t>
            </a:r>
            <a:r>
              <a:rPr lang="en-US" altLang="zh-CN" sz="1400" b="1" dirty="0">
                <a:solidFill>
                  <a:srgbClr val="6264F5"/>
                </a:solidFill>
                <a:latin typeface="微软雅黑" panose="020B0503020204020204" pitchFamily="34" charset="-122"/>
                <a:ea typeface="微软雅黑" panose="020B0503020204020204" pitchFamily="34" charset="-122"/>
              </a:rPr>
              <a:t>】</a:t>
            </a:r>
            <a:r>
              <a:rPr lang="zh-CN" altLang="en-US" sz="1400" b="1" dirty="0">
                <a:solidFill>
                  <a:srgbClr val="6264F5"/>
                </a:solidFill>
                <a:latin typeface="微软雅黑" panose="020B0503020204020204" pitchFamily="34" charset="-122"/>
                <a:ea typeface="微软雅黑" panose="020B0503020204020204" pitchFamily="34" charset="-122"/>
              </a:rPr>
              <a:t>请仔细检查文章参考文献的引用位置，如正文中的</a:t>
            </a:r>
            <a:r>
              <a:rPr lang="en-US" altLang="zh-CN" sz="1400" b="1" dirty="0">
                <a:solidFill>
                  <a:srgbClr val="6264F5"/>
                </a:solidFill>
                <a:latin typeface="微软雅黑" panose="020B0503020204020204" pitchFamily="34" charset="-122"/>
                <a:ea typeface="微软雅黑" panose="020B0503020204020204" pitchFamily="34" charset="-122"/>
              </a:rPr>
              <a:t>[10],[14]</a:t>
            </a:r>
            <a:r>
              <a:rPr lang="zh-CN" altLang="en-US" sz="1400" b="1" dirty="0">
                <a:solidFill>
                  <a:srgbClr val="6264F5"/>
                </a:solidFill>
                <a:latin typeface="微软雅黑" panose="020B0503020204020204" pitchFamily="34" charset="-122"/>
                <a:ea typeface="微软雅黑" panose="020B0503020204020204" pitchFamily="34" charset="-122"/>
              </a:rPr>
              <a:t>和</a:t>
            </a:r>
            <a:r>
              <a:rPr lang="en-US" altLang="zh-CN" sz="1400" b="1" dirty="0">
                <a:solidFill>
                  <a:srgbClr val="6264F5"/>
                </a:solidFill>
                <a:latin typeface="微软雅黑" panose="020B0503020204020204" pitchFamily="34" charset="-122"/>
                <a:ea typeface="微软雅黑" panose="020B0503020204020204" pitchFamily="34" charset="-122"/>
              </a:rPr>
              <a:t>[22],[23]</a:t>
            </a:r>
            <a:r>
              <a:rPr lang="zh-CN" altLang="en-US" sz="1400" b="1" dirty="0">
                <a:solidFill>
                  <a:srgbClr val="6264F5"/>
                </a:solidFill>
                <a:latin typeface="微软雅黑" panose="020B0503020204020204" pitchFamily="34" charset="-122"/>
                <a:ea typeface="微软雅黑" panose="020B0503020204020204" pitchFamily="34" charset="-122"/>
              </a:rPr>
              <a:t>等。</a:t>
            </a:r>
          </a:p>
          <a:p>
            <a:pPr>
              <a:lnSpc>
                <a:spcPts val="2300"/>
              </a:lnSpc>
            </a:pPr>
            <a:r>
              <a:rPr lang="zh-CN" altLang="en-US" sz="1400" dirty="0">
                <a:effectLst/>
                <a:latin typeface="微软雅黑" panose="020B0503020204020204" pitchFamily="34" charset="-122"/>
                <a:ea typeface="微软雅黑" panose="020B0503020204020204" pitchFamily="34" charset="-122"/>
              </a:rPr>
              <a:t>  已仔细检查并修正了文中所有参考文献的引用位置，特别是</a:t>
            </a:r>
            <a:r>
              <a:rPr lang="en-US" altLang="zh-CN" sz="1400" dirty="0">
                <a:effectLst/>
                <a:latin typeface="微软雅黑" panose="020B0503020204020204" pitchFamily="34" charset="-122"/>
                <a:ea typeface="微软雅黑" panose="020B0503020204020204" pitchFamily="34" charset="-122"/>
              </a:rPr>
              <a:t>[10]</a:t>
            </a:r>
            <a:r>
              <a:rPr lang="zh-CN" altLang="en-US" sz="1400" dirty="0">
                <a:effectLst/>
                <a:latin typeface="微软雅黑" panose="020B0503020204020204" pitchFamily="34" charset="-122"/>
                <a:ea typeface="微软雅黑" panose="020B0503020204020204" pitchFamily="34" charset="-122"/>
              </a:rPr>
              <a:t>、</a:t>
            </a:r>
            <a:r>
              <a:rPr lang="en-US" altLang="zh-CN" sz="1400" dirty="0">
                <a:effectLst/>
                <a:latin typeface="微软雅黑" panose="020B0503020204020204" pitchFamily="34" charset="-122"/>
                <a:ea typeface="微软雅黑" panose="020B0503020204020204" pitchFamily="34" charset="-122"/>
              </a:rPr>
              <a:t>[14]</a:t>
            </a:r>
            <a:r>
              <a:rPr lang="zh-CN" altLang="en-US" sz="1400" dirty="0">
                <a:effectLst/>
                <a:latin typeface="微软雅黑" panose="020B0503020204020204" pitchFamily="34" charset="-122"/>
                <a:ea typeface="微软雅黑" panose="020B0503020204020204" pitchFamily="34" charset="-122"/>
              </a:rPr>
              <a:t>和</a:t>
            </a:r>
            <a:r>
              <a:rPr lang="en-US" altLang="zh-CN" sz="1400" dirty="0">
                <a:effectLst/>
                <a:latin typeface="微软雅黑" panose="020B0503020204020204" pitchFamily="34" charset="-122"/>
                <a:ea typeface="微软雅黑" panose="020B0503020204020204" pitchFamily="34" charset="-122"/>
              </a:rPr>
              <a:t>[22]</a:t>
            </a:r>
            <a:r>
              <a:rPr lang="zh-CN" altLang="en-US" sz="1400" dirty="0">
                <a:effectLst/>
                <a:latin typeface="微软雅黑" panose="020B0503020204020204" pitchFamily="34" charset="-122"/>
                <a:ea typeface="微软雅黑" panose="020B0503020204020204" pitchFamily="34" charset="-122"/>
              </a:rPr>
              <a:t>、</a:t>
            </a:r>
            <a:r>
              <a:rPr lang="en-US" altLang="zh-CN" sz="1400" dirty="0">
                <a:effectLst/>
                <a:latin typeface="微软雅黑" panose="020B0503020204020204" pitchFamily="34" charset="-122"/>
                <a:ea typeface="微软雅黑" panose="020B0503020204020204" pitchFamily="34" charset="-122"/>
              </a:rPr>
              <a:t>[23]</a:t>
            </a:r>
            <a:r>
              <a:rPr lang="zh-CN" altLang="en-US" sz="1400" dirty="0">
                <a:effectLst/>
                <a:latin typeface="微软雅黑" panose="020B0503020204020204" pitchFamily="34" charset="-122"/>
                <a:ea typeface="微软雅黑" panose="020B0503020204020204" pitchFamily="34" charset="-122"/>
              </a:rPr>
              <a:t>等引用在正文中的准确位置，确保引用格式规范统一。</a:t>
            </a:r>
            <a:endParaRPr lang="en-US" altLang="zh-CN" sz="1400" dirty="0">
              <a:effectLst/>
              <a:latin typeface="微软雅黑" panose="020B0503020204020204" pitchFamily="34" charset="-122"/>
              <a:ea typeface="微软雅黑" panose="020B0503020204020204" pitchFamily="34" charset="-122"/>
            </a:endParaRPr>
          </a:p>
          <a:p>
            <a:pPr>
              <a:lnSpc>
                <a:spcPts val="2300"/>
              </a:lnSpc>
            </a:pPr>
            <a:r>
              <a:rPr lang="en-US" altLang="zh-CN" sz="1400" b="1" dirty="0">
                <a:solidFill>
                  <a:srgbClr val="6264F5"/>
                </a:solidFill>
                <a:latin typeface="微软雅黑" panose="020B0503020204020204" pitchFamily="34" charset="-122"/>
                <a:ea typeface="微软雅黑" panose="020B0503020204020204" pitchFamily="34" charset="-122"/>
              </a:rPr>
              <a:t>【</a:t>
            </a:r>
            <a:r>
              <a:rPr lang="zh-CN" altLang="en-US" sz="1400" b="1" dirty="0">
                <a:solidFill>
                  <a:srgbClr val="6264F5"/>
                </a:solidFill>
                <a:latin typeface="微软雅黑" panose="020B0503020204020204" pitchFamily="34" charset="-122"/>
                <a:ea typeface="微软雅黑" panose="020B0503020204020204" pitchFamily="34" charset="-122"/>
              </a:rPr>
              <a:t>意见四</a:t>
            </a:r>
            <a:r>
              <a:rPr lang="en-US" altLang="zh-CN" sz="1400" b="1" dirty="0">
                <a:solidFill>
                  <a:srgbClr val="6264F5"/>
                </a:solidFill>
                <a:latin typeface="微软雅黑" panose="020B0503020204020204" pitchFamily="34" charset="-122"/>
                <a:ea typeface="微软雅黑" panose="020B0503020204020204" pitchFamily="34" charset="-122"/>
              </a:rPr>
              <a:t>】</a:t>
            </a:r>
            <a:r>
              <a:rPr lang="zh-CN" altLang="en-US" sz="1400" b="1" dirty="0">
                <a:solidFill>
                  <a:srgbClr val="6264F5"/>
                </a:solidFill>
                <a:latin typeface="微软雅黑" panose="020B0503020204020204" pitchFamily="34" charset="-122"/>
                <a:ea typeface="微软雅黑" panose="020B0503020204020204" pitchFamily="34" charset="-122"/>
              </a:rPr>
              <a:t> 建议统一全篇公式后的标点符号使用规范。当前第二章的公式后无标点，第三章有标点，第四章则又无标点，存在不一致问题。</a:t>
            </a:r>
            <a:endParaRPr lang="en-US" altLang="zh-CN" sz="1400" b="1" dirty="0">
              <a:solidFill>
                <a:srgbClr val="6264F5"/>
              </a:solidFill>
              <a:latin typeface="微软雅黑" panose="020B0503020204020204" pitchFamily="34" charset="-122"/>
              <a:ea typeface="微软雅黑" panose="020B0503020204020204" pitchFamily="34" charset="-122"/>
            </a:endParaRPr>
          </a:p>
          <a:p>
            <a:pPr>
              <a:lnSpc>
                <a:spcPts val="2300"/>
              </a:lnSpc>
            </a:pPr>
            <a:r>
              <a:rPr lang="zh-CN" altLang="en-US" sz="1400" dirty="0">
                <a:latin typeface="微软雅黑" panose="020B0503020204020204" pitchFamily="34" charset="-122"/>
                <a:ea typeface="微软雅黑" panose="020B0503020204020204" pitchFamily="34" charset="-122"/>
              </a:rPr>
              <a:t>  已对全文公式后的标点符号使用进行了统一规范处理。根据学术规范，选择了在所有章节的公式后统一不添加标点符号（逗号或句号）。</a:t>
            </a:r>
          </a:p>
          <a:p>
            <a:pPr>
              <a:lnSpc>
                <a:spcPts val="2300"/>
              </a:lnSpc>
            </a:pPr>
            <a:r>
              <a:rPr lang="en-US" altLang="zh-CN" sz="1400" b="1" dirty="0">
                <a:solidFill>
                  <a:srgbClr val="6264F5"/>
                </a:solidFill>
                <a:latin typeface="微软雅黑" panose="020B0503020204020204" pitchFamily="34" charset="-122"/>
                <a:ea typeface="微软雅黑" panose="020B0503020204020204" pitchFamily="34" charset="-122"/>
              </a:rPr>
              <a:t>【</a:t>
            </a:r>
            <a:r>
              <a:rPr lang="zh-CN" altLang="en-US" sz="1400" b="1" dirty="0">
                <a:solidFill>
                  <a:srgbClr val="6264F5"/>
                </a:solidFill>
                <a:latin typeface="微软雅黑" panose="020B0503020204020204" pitchFamily="34" charset="-122"/>
                <a:ea typeface="微软雅黑" panose="020B0503020204020204" pitchFamily="34" charset="-122"/>
              </a:rPr>
              <a:t>意见五</a:t>
            </a:r>
            <a:r>
              <a:rPr lang="en-US" altLang="zh-CN" sz="1400" b="1" dirty="0">
                <a:solidFill>
                  <a:srgbClr val="6264F5"/>
                </a:solidFill>
                <a:latin typeface="微软雅黑" panose="020B0503020204020204" pitchFamily="34" charset="-122"/>
                <a:ea typeface="微软雅黑" panose="020B0503020204020204" pitchFamily="34" charset="-122"/>
              </a:rPr>
              <a:t>】</a:t>
            </a:r>
            <a:r>
              <a:rPr lang="zh-CN" altLang="en-US" sz="1400" b="1" dirty="0">
                <a:solidFill>
                  <a:srgbClr val="6264F5"/>
                </a:solidFill>
                <a:latin typeface="微软雅黑" panose="020B0503020204020204" pitchFamily="34" charset="-122"/>
                <a:ea typeface="微软雅黑" panose="020B0503020204020204" pitchFamily="34" charset="-122"/>
              </a:rPr>
              <a:t>请仔细检查全文中英文术语的全称与缩写使用规范。缩写应在首次出现时给出全称与缩写。</a:t>
            </a:r>
            <a:endParaRPr lang="en-US" altLang="zh-CN" sz="1400" b="1" dirty="0">
              <a:solidFill>
                <a:srgbClr val="6264F5"/>
              </a:solidFill>
              <a:latin typeface="微软雅黑" panose="020B0503020204020204" pitchFamily="34" charset="-122"/>
              <a:ea typeface="微软雅黑" panose="020B0503020204020204" pitchFamily="34" charset="-122"/>
            </a:endParaRPr>
          </a:p>
          <a:p>
            <a:pPr>
              <a:lnSpc>
                <a:spcPts val="2300"/>
              </a:lnSpc>
            </a:pPr>
            <a:r>
              <a:rPr lang="zh-CN" altLang="en-US" sz="1400" dirty="0">
                <a:latin typeface="微软雅黑" panose="020B0503020204020204" pitchFamily="34" charset="-122"/>
                <a:ea typeface="微软雅黑" panose="020B0503020204020204" pitchFamily="34" charset="-122"/>
              </a:rPr>
              <a:t>  已全面检查英文术语的使用规范，确保每个专业术语缩写在首次出现时给出全称与缩写。</a:t>
            </a:r>
          </a:p>
          <a:p>
            <a:pPr>
              <a:lnSpc>
                <a:spcPts val="2300"/>
              </a:lnSpc>
            </a:pPr>
            <a:r>
              <a:rPr lang="en-US" altLang="zh-CN" sz="1400" b="1" dirty="0">
                <a:solidFill>
                  <a:srgbClr val="6264F5"/>
                </a:solidFill>
                <a:latin typeface="微软雅黑" panose="020B0503020204020204" pitchFamily="34" charset="-122"/>
                <a:ea typeface="微软雅黑" panose="020B0503020204020204" pitchFamily="34" charset="-122"/>
              </a:rPr>
              <a:t>【</a:t>
            </a:r>
            <a:r>
              <a:rPr lang="zh-CN" altLang="en-US" sz="1400" b="1" dirty="0">
                <a:solidFill>
                  <a:srgbClr val="6264F5"/>
                </a:solidFill>
                <a:latin typeface="微软雅黑" panose="020B0503020204020204" pitchFamily="34" charset="-122"/>
                <a:ea typeface="微软雅黑" panose="020B0503020204020204" pitchFamily="34" charset="-122"/>
              </a:rPr>
              <a:t>意见六</a:t>
            </a:r>
            <a:r>
              <a:rPr lang="en-US" altLang="zh-CN" sz="1400" b="1" dirty="0">
                <a:solidFill>
                  <a:srgbClr val="6264F5"/>
                </a:solidFill>
                <a:latin typeface="微软雅黑" panose="020B0503020204020204" pitchFamily="34" charset="-122"/>
                <a:ea typeface="微软雅黑" panose="020B0503020204020204" pitchFamily="34" charset="-122"/>
              </a:rPr>
              <a:t>】</a:t>
            </a:r>
            <a:r>
              <a:rPr lang="zh-CN" altLang="en-US" sz="1400" b="1" dirty="0">
                <a:solidFill>
                  <a:srgbClr val="6264F5"/>
                </a:solidFill>
                <a:latin typeface="微软雅黑" panose="020B0503020204020204" pitchFamily="34" charset="-122"/>
                <a:ea typeface="微软雅黑" panose="020B0503020204020204" pitchFamily="34" charset="-122"/>
              </a:rPr>
              <a:t>请注意中英文括号使用的一致性规范。例如，第</a:t>
            </a:r>
            <a:r>
              <a:rPr lang="en-US" altLang="zh-CN" sz="1400" b="1" dirty="0">
                <a:solidFill>
                  <a:srgbClr val="6264F5"/>
                </a:solidFill>
                <a:latin typeface="微软雅黑" panose="020B0503020204020204" pitchFamily="34" charset="-122"/>
                <a:ea typeface="微软雅黑" panose="020B0503020204020204" pitchFamily="34" charset="-122"/>
              </a:rPr>
              <a:t>57</a:t>
            </a:r>
            <a:r>
              <a:rPr lang="zh-CN" altLang="en-US" sz="1400" b="1" dirty="0">
                <a:solidFill>
                  <a:srgbClr val="6264F5"/>
                </a:solidFill>
                <a:latin typeface="微软雅黑" panose="020B0503020204020204" pitchFamily="34" charset="-122"/>
                <a:ea typeface="微软雅黑" panose="020B0503020204020204" pitchFamily="34" charset="-122"/>
              </a:rPr>
              <a:t>页中“</a:t>
            </a:r>
            <a:r>
              <a:rPr lang="en-US" altLang="zh-CN" sz="1400" b="1" dirty="0">
                <a:solidFill>
                  <a:srgbClr val="6264F5"/>
                </a:solidFill>
                <a:latin typeface="微软雅黑" panose="020B0503020204020204" pitchFamily="34" charset="-122"/>
                <a:ea typeface="微软雅黑" panose="020B0503020204020204" pitchFamily="34" charset="-122"/>
              </a:rPr>
              <a:t>RMSE”</a:t>
            </a:r>
            <a:r>
              <a:rPr lang="zh-CN" altLang="en-US" sz="1400" b="1" dirty="0">
                <a:solidFill>
                  <a:srgbClr val="6264F5"/>
                </a:solidFill>
                <a:latin typeface="微软雅黑" panose="020B0503020204020204" pitchFamily="34" charset="-122"/>
                <a:ea typeface="微软雅黑" panose="020B0503020204020204" pitchFamily="34" charset="-122"/>
              </a:rPr>
              <a:t>等使用了英文括号，而其他部分使用中文括号，建议全文统一。</a:t>
            </a:r>
          </a:p>
          <a:p>
            <a:pPr>
              <a:lnSpc>
                <a:spcPts val="2300"/>
              </a:lnSpc>
            </a:pPr>
            <a:r>
              <a:rPr lang="en-US" altLang="zh-CN" sz="1400" dirty="0">
                <a:latin typeface="微软雅黑" panose="020B0503020204020204" pitchFamily="34" charset="-122"/>
                <a:ea typeface="微软雅黑" panose="020B0503020204020204" pitchFamily="34" charset="-122"/>
              </a:rPr>
              <a:t>  </a:t>
            </a:r>
            <a:r>
              <a:rPr lang="zh-CN" altLang="zh-CN" sz="1400" dirty="0">
                <a:latin typeface="微软雅黑" panose="020B0503020204020204" pitchFamily="34" charset="-122"/>
                <a:ea typeface="微软雅黑" panose="020B0503020204020204" pitchFamily="34" charset="-122"/>
              </a:rPr>
              <a:t>已统一全文中英文括号的使用规范，包括第</a:t>
            </a:r>
            <a:r>
              <a:rPr lang="en-US" altLang="zh-CN" sz="1400" dirty="0">
                <a:latin typeface="微软雅黑" panose="020B0503020204020204" pitchFamily="34" charset="-122"/>
                <a:ea typeface="微软雅黑" panose="020B0503020204020204" pitchFamily="34" charset="-122"/>
              </a:rPr>
              <a:t>57</a:t>
            </a:r>
            <a:r>
              <a:rPr lang="zh-CN" altLang="zh-CN" sz="1400" dirty="0">
                <a:latin typeface="微软雅黑" panose="020B0503020204020204" pitchFamily="34" charset="-122"/>
                <a:ea typeface="微软雅黑" panose="020B0503020204020204" pitchFamily="34" charset="-122"/>
              </a:rPr>
              <a:t>页中</a:t>
            </a:r>
            <a:r>
              <a:rPr lang="en-US" altLang="zh-CN" sz="1400" dirty="0">
                <a:latin typeface="微软雅黑" panose="020B0503020204020204" pitchFamily="34" charset="-122"/>
                <a:ea typeface="微软雅黑" panose="020B0503020204020204" pitchFamily="34" charset="-122"/>
              </a:rPr>
              <a:t>“RMSE”</a:t>
            </a:r>
            <a:r>
              <a:rPr lang="zh-CN" altLang="zh-CN" sz="1400" dirty="0">
                <a:latin typeface="微软雅黑" panose="020B0503020204020204" pitchFamily="34" charset="-122"/>
                <a:ea typeface="微软雅黑" panose="020B0503020204020204" pitchFamily="34" charset="-122"/>
              </a:rPr>
              <a:t>等技术指标的标注，将所有括号统一为中文括号，确保了全文格式的一致性</a:t>
            </a:r>
            <a:r>
              <a:rPr lang="zh-CN" altLang="en-US" sz="1400" dirty="0">
                <a:latin typeface="微软雅黑" panose="020B0503020204020204" pitchFamily="34" charset="-122"/>
                <a:ea typeface="微软雅黑" panose="020B0503020204020204" pitchFamily="34" charset="-122"/>
              </a:rPr>
              <a:t>。</a:t>
            </a:r>
          </a:p>
        </p:txBody>
      </p:sp>
      <p:sp>
        <p:nvSpPr>
          <p:cNvPr id="10" name="文本框 9">
            <a:extLst>
              <a:ext uri="{FF2B5EF4-FFF2-40B4-BE49-F238E27FC236}">
                <a16:creationId xmlns:a16="http://schemas.microsoft.com/office/drawing/2014/main" id="{BA084DF9-ECCF-4D58-909C-4030BC21D2BA}"/>
              </a:ext>
            </a:extLst>
          </p:cNvPr>
          <p:cNvSpPr txBox="1"/>
          <p:nvPr/>
        </p:nvSpPr>
        <p:spPr>
          <a:xfrm>
            <a:off x="465227" y="4206558"/>
            <a:ext cx="11513968" cy="2715872"/>
          </a:xfrm>
          <a:prstGeom prst="rect">
            <a:avLst/>
          </a:prstGeom>
          <a:noFill/>
        </p:spPr>
        <p:txBody>
          <a:bodyPr wrap="square">
            <a:spAutoFit/>
          </a:bodyPr>
          <a:lstStyle/>
          <a:p>
            <a:pPr>
              <a:lnSpc>
                <a:spcPts val="2300"/>
              </a:lnSpc>
            </a:pPr>
            <a:r>
              <a:rPr lang="zh-CN" altLang="en-US" sz="1400" b="1" dirty="0">
                <a:effectLst/>
                <a:latin typeface="微软雅黑" panose="020B0503020204020204" pitchFamily="34" charset="-122"/>
                <a:ea typeface="微软雅黑" panose="020B0503020204020204" pitchFamily="34" charset="-122"/>
              </a:rPr>
              <a:t>专家二评审结果：优秀</a:t>
            </a:r>
          </a:p>
          <a:p>
            <a:pPr>
              <a:lnSpc>
                <a:spcPts val="2300"/>
              </a:lnSpc>
            </a:pPr>
            <a:r>
              <a:rPr lang="en-US" altLang="zh-CN" sz="1400" b="1" dirty="0">
                <a:solidFill>
                  <a:srgbClr val="6264F5"/>
                </a:solidFill>
                <a:effectLst/>
                <a:latin typeface="微软雅黑" panose="020B0503020204020204" pitchFamily="34" charset="-122"/>
                <a:ea typeface="微软雅黑" panose="020B0503020204020204" pitchFamily="34" charset="-122"/>
              </a:rPr>
              <a:t>【</a:t>
            </a:r>
            <a:r>
              <a:rPr lang="zh-CN" altLang="en-US" sz="1400" b="1" dirty="0">
                <a:solidFill>
                  <a:srgbClr val="6264F5"/>
                </a:solidFill>
                <a:effectLst/>
                <a:latin typeface="微软雅黑" panose="020B0503020204020204" pitchFamily="34" charset="-122"/>
                <a:ea typeface="微软雅黑" panose="020B0503020204020204" pitchFamily="34" charset="-122"/>
              </a:rPr>
              <a:t>意见一</a:t>
            </a:r>
            <a:r>
              <a:rPr lang="en-US" altLang="zh-CN" sz="1400" b="1" dirty="0">
                <a:solidFill>
                  <a:srgbClr val="6264F5"/>
                </a:solidFill>
                <a:effectLst/>
                <a:latin typeface="微软雅黑" panose="020B0503020204020204" pitchFamily="34" charset="-122"/>
                <a:ea typeface="微软雅黑" panose="020B0503020204020204" pitchFamily="34" charset="-122"/>
              </a:rPr>
              <a:t>】</a:t>
            </a:r>
            <a:r>
              <a:rPr lang="zh-CN" altLang="en-US" sz="1400" b="1" dirty="0">
                <a:solidFill>
                  <a:srgbClr val="6264F5"/>
                </a:solidFill>
                <a:effectLst/>
                <a:latin typeface="微软雅黑" panose="020B0503020204020204" pitchFamily="34" charset="-122"/>
                <a:ea typeface="微软雅黑" panose="020B0503020204020204" pitchFamily="34" charset="-122"/>
              </a:rPr>
              <a:t> 补充</a:t>
            </a:r>
            <a:r>
              <a:rPr lang="en-US" altLang="zh-CN" sz="1400" b="1" dirty="0">
                <a:solidFill>
                  <a:srgbClr val="6264F5"/>
                </a:solidFill>
                <a:effectLst/>
                <a:latin typeface="微软雅黑" panose="020B0503020204020204" pitchFamily="34" charset="-122"/>
                <a:ea typeface="微软雅黑" panose="020B0503020204020204" pitchFamily="34" charset="-122"/>
              </a:rPr>
              <a:t>PU</a:t>
            </a:r>
            <a:r>
              <a:rPr lang="zh-CN" altLang="en-US" sz="1400" b="1" dirty="0">
                <a:solidFill>
                  <a:srgbClr val="6264F5"/>
                </a:solidFill>
                <a:effectLst/>
                <a:latin typeface="微软雅黑" panose="020B0503020204020204" pitchFamily="34" charset="-122"/>
                <a:ea typeface="微软雅黑" panose="020B0503020204020204" pitchFamily="34" charset="-122"/>
              </a:rPr>
              <a:t>学习场景的具体实例</a:t>
            </a:r>
            <a:endParaRPr lang="en-US" altLang="zh-CN" sz="1400" b="1" dirty="0">
              <a:solidFill>
                <a:srgbClr val="6264F5"/>
              </a:solidFill>
              <a:effectLst/>
              <a:latin typeface="微软雅黑" panose="020B0503020204020204" pitchFamily="34" charset="-122"/>
              <a:ea typeface="微软雅黑" panose="020B0503020204020204" pitchFamily="34" charset="-122"/>
            </a:endParaRPr>
          </a:p>
          <a:p>
            <a:pPr>
              <a:lnSpc>
                <a:spcPts val="2300"/>
              </a:lnSpc>
            </a:pPr>
            <a:r>
              <a:rPr lang="zh-CN" altLang="en-US" sz="1400" dirty="0">
                <a:effectLst/>
                <a:latin typeface="微软雅黑" panose="020B0503020204020204" pitchFamily="34" charset="-122"/>
                <a:ea typeface="微软雅黑" panose="020B0503020204020204" pitchFamily="34" charset="-122"/>
              </a:rPr>
              <a:t>  补充了纵向联邦学习中</a:t>
            </a:r>
            <a:r>
              <a:rPr lang="en-US" altLang="zh-CN" sz="1400" dirty="0">
                <a:effectLst/>
                <a:latin typeface="微软雅黑" panose="020B0503020204020204" pitchFamily="34" charset="-122"/>
                <a:ea typeface="微软雅黑" panose="020B0503020204020204" pitchFamily="34" charset="-122"/>
              </a:rPr>
              <a:t>PU</a:t>
            </a:r>
            <a:r>
              <a:rPr lang="zh-CN" altLang="en-US" sz="1400" dirty="0">
                <a:effectLst/>
                <a:latin typeface="微软雅黑" panose="020B0503020204020204" pitchFamily="34" charset="-122"/>
                <a:ea typeface="微软雅黑" panose="020B0503020204020204" pitchFamily="34" charset="-122"/>
              </a:rPr>
              <a:t>学习场景的具体实例，这些具体实例有力论证了该问题设定的现实存在性和研究价值。</a:t>
            </a:r>
          </a:p>
          <a:p>
            <a:pPr>
              <a:lnSpc>
                <a:spcPts val="2300"/>
              </a:lnSpc>
            </a:pPr>
            <a:r>
              <a:rPr lang="en-US" altLang="zh-CN" sz="1400" b="1" dirty="0">
                <a:solidFill>
                  <a:srgbClr val="6264F5"/>
                </a:solidFill>
                <a:latin typeface="微软雅黑" panose="020B0503020204020204" pitchFamily="34" charset="-122"/>
                <a:ea typeface="微软雅黑" panose="020B0503020204020204" pitchFamily="34" charset="-122"/>
              </a:rPr>
              <a:t>【</a:t>
            </a:r>
            <a:r>
              <a:rPr lang="zh-CN" altLang="en-US" sz="1400" b="1" dirty="0">
                <a:solidFill>
                  <a:srgbClr val="6264F5"/>
                </a:solidFill>
                <a:latin typeface="微软雅黑" panose="020B0503020204020204" pitchFamily="34" charset="-122"/>
                <a:ea typeface="微软雅黑" panose="020B0503020204020204" pitchFamily="34" charset="-122"/>
              </a:rPr>
              <a:t>意见二</a:t>
            </a:r>
            <a:r>
              <a:rPr lang="en-US" altLang="zh-CN" sz="1400" b="1" dirty="0">
                <a:solidFill>
                  <a:srgbClr val="6264F5"/>
                </a:solidFill>
                <a:latin typeface="微软雅黑" panose="020B0503020204020204" pitchFamily="34" charset="-122"/>
                <a:ea typeface="微软雅黑" panose="020B0503020204020204" pitchFamily="34" charset="-122"/>
              </a:rPr>
              <a:t>】</a:t>
            </a:r>
            <a:r>
              <a:rPr lang="zh-CN" altLang="en-US" sz="1400" b="1" dirty="0">
                <a:solidFill>
                  <a:srgbClr val="6264F5"/>
                </a:solidFill>
                <a:latin typeface="微软雅黑" panose="020B0503020204020204" pitchFamily="34" charset="-122"/>
                <a:ea typeface="微软雅黑" panose="020B0503020204020204" pitchFamily="34" charset="-122"/>
              </a:rPr>
              <a:t>调整研究背景与意义章节内容。</a:t>
            </a:r>
          </a:p>
          <a:p>
            <a:pPr>
              <a:lnSpc>
                <a:spcPts val="2300"/>
              </a:lnSpc>
            </a:pPr>
            <a:r>
              <a:rPr lang="zh-CN" altLang="en-US" sz="1400" dirty="0">
                <a:effectLst/>
                <a:latin typeface="微软雅黑" panose="020B0503020204020204" pitchFamily="34" charset="-122"/>
                <a:ea typeface="微软雅黑" panose="020B0503020204020204" pitchFamily="34" charset="-122"/>
              </a:rPr>
              <a:t>  已调整</a:t>
            </a:r>
            <a:r>
              <a:rPr lang="en-US" altLang="zh-CN" sz="1400" dirty="0">
                <a:effectLst/>
                <a:latin typeface="微软雅黑" panose="020B0503020204020204" pitchFamily="34" charset="-122"/>
                <a:ea typeface="微软雅黑" panose="020B0503020204020204" pitchFamily="34" charset="-122"/>
              </a:rPr>
              <a:t>"</a:t>
            </a:r>
            <a:r>
              <a:rPr lang="zh-CN" altLang="en-US" sz="1400" dirty="0">
                <a:effectLst/>
                <a:latin typeface="微软雅黑" panose="020B0503020204020204" pitchFamily="34" charset="-122"/>
                <a:ea typeface="微软雅黑" panose="020B0503020204020204" pitchFamily="34" charset="-122"/>
              </a:rPr>
              <a:t>研究背景与意义</a:t>
            </a:r>
            <a:r>
              <a:rPr lang="en-US" altLang="zh-CN" sz="1400" dirty="0">
                <a:effectLst/>
                <a:latin typeface="微软雅黑" panose="020B0503020204020204" pitchFamily="34" charset="-122"/>
                <a:ea typeface="微软雅黑" panose="020B0503020204020204" pitchFamily="34" charset="-122"/>
              </a:rPr>
              <a:t>"</a:t>
            </a:r>
            <a:r>
              <a:rPr lang="zh-CN" altLang="en-US" sz="1400" dirty="0">
                <a:effectLst/>
                <a:latin typeface="微软雅黑" panose="020B0503020204020204" pitchFamily="34" charset="-122"/>
                <a:ea typeface="微软雅黑" panose="020B0503020204020204" pitchFamily="34" charset="-122"/>
              </a:rPr>
              <a:t>内容，聚焦于研究问题的背景、挑战与现实意义的阐述</a:t>
            </a:r>
            <a:r>
              <a:rPr lang="en-US" altLang="zh-CN" sz="1400" dirty="0">
                <a:effectLst/>
                <a:latin typeface="微软雅黑" panose="020B0503020204020204" pitchFamily="34" charset="-122"/>
                <a:ea typeface="微软雅黑" panose="020B0503020204020204" pitchFamily="34" charset="-122"/>
              </a:rPr>
              <a:t>.</a:t>
            </a:r>
            <a:endParaRPr lang="zh-CN" altLang="en-US" sz="1400" dirty="0">
              <a:effectLst/>
              <a:latin typeface="微软雅黑" panose="020B0503020204020204" pitchFamily="34" charset="-122"/>
              <a:ea typeface="微软雅黑" panose="020B0503020204020204" pitchFamily="34" charset="-122"/>
            </a:endParaRPr>
          </a:p>
          <a:p>
            <a:pPr>
              <a:lnSpc>
                <a:spcPts val="2300"/>
              </a:lnSpc>
            </a:pPr>
            <a:r>
              <a:rPr lang="en-US" altLang="zh-CN" sz="1400" b="1" dirty="0">
                <a:solidFill>
                  <a:srgbClr val="6264F5"/>
                </a:solidFill>
                <a:latin typeface="微软雅黑" panose="020B0503020204020204" pitchFamily="34" charset="-122"/>
                <a:ea typeface="微软雅黑" panose="020B0503020204020204" pitchFamily="34" charset="-122"/>
              </a:rPr>
              <a:t>【</a:t>
            </a:r>
            <a:r>
              <a:rPr lang="zh-CN" altLang="en-US" sz="1400" b="1" dirty="0">
                <a:solidFill>
                  <a:srgbClr val="6264F5"/>
                </a:solidFill>
                <a:latin typeface="微软雅黑" panose="020B0503020204020204" pitchFamily="34" charset="-122"/>
                <a:ea typeface="微软雅黑" panose="020B0503020204020204" pitchFamily="34" charset="-122"/>
              </a:rPr>
              <a:t>意见三</a:t>
            </a:r>
            <a:r>
              <a:rPr lang="en-US" altLang="zh-CN" sz="1400" b="1" dirty="0">
                <a:solidFill>
                  <a:srgbClr val="6264F5"/>
                </a:solidFill>
                <a:latin typeface="微软雅黑" panose="020B0503020204020204" pitchFamily="34" charset="-122"/>
                <a:ea typeface="微软雅黑" panose="020B0503020204020204" pitchFamily="34" charset="-122"/>
              </a:rPr>
              <a:t>】</a:t>
            </a:r>
            <a:r>
              <a:rPr lang="zh-CN" altLang="en-US" sz="1400" b="1" dirty="0">
                <a:solidFill>
                  <a:srgbClr val="6264F5"/>
                </a:solidFill>
                <a:latin typeface="微软雅黑" panose="020B0503020204020204" pitchFamily="34" charset="-122"/>
                <a:ea typeface="微软雅黑" panose="020B0503020204020204" pitchFamily="34" charset="-122"/>
              </a:rPr>
              <a:t>明确生成模型技术细节。</a:t>
            </a:r>
          </a:p>
          <a:p>
            <a:pPr>
              <a:lnSpc>
                <a:spcPts val="2300"/>
              </a:lnSpc>
            </a:pPr>
            <a:r>
              <a:rPr lang="zh-CN" altLang="en-US" sz="1400" dirty="0">
                <a:effectLst/>
                <a:latin typeface="微软雅黑" panose="020B0503020204020204" pitchFamily="34" charset="-122"/>
                <a:ea typeface="微软雅黑" panose="020B0503020204020204" pitchFamily="34" charset="-122"/>
              </a:rPr>
              <a:t>已大幅增强了对</a:t>
            </a:r>
            <a:r>
              <a:rPr lang="en-US" altLang="zh-CN" sz="1400" dirty="0" err="1">
                <a:effectLst/>
                <a:latin typeface="微软雅黑" panose="020B0503020204020204" pitchFamily="34" charset="-122"/>
                <a:ea typeface="微软雅黑" panose="020B0503020204020204" pitchFamily="34" charset="-122"/>
              </a:rPr>
              <a:t>FedPSG</a:t>
            </a:r>
            <a:r>
              <a:rPr lang="en-US" altLang="zh-CN" sz="1400" dirty="0">
                <a:effectLst/>
                <a:latin typeface="微软雅黑" panose="020B0503020204020204" pitchFamily="34" charset="-122"/>
                <a:ea typeface="微软雅黑" panose="020B0503020204020204" pitchFamily="34" charset="-122"/>
              </a:rPr>
              <a:t>-PUM</a:t>
            </a:r>
            <a:r>
              <a:rPr lang="zh-CN" altLang="en-US" sz="1400" dirty="0">
                <a:effectLst/>
                <a:latin typeface="微软雅黑" panose="020B0503020204020204" pitchFamily="34" charset="-122"/>
                <a:ea typeface="微软雅黑" panose="020B0503020204020204" pitchFamily="34" charset="-122"/>
              </a:rPr>
              <a:t>方法中生成模型技术的描述：详细阐述了其适用于表格数据的优势；补充了低相关性特征建模的具体过程。</a:t>
            </a:r>
            <a:endParaRPr lang="en-US" altLang="zh-CN" sz="1400" dirty="0">
              <a:effectLst/>
              <a:latin typeface="微软雅黑" panose="020B0503020204020204" pitchFamily="34" charset="-122"/>
              <a:ea typeface="微软雅黑" panose="020B0503020204020204" pitchFamily="34" charset="-122"/>
            </a:endParaRPr>
          </a:p>
          <a:p>
            <a:pPr>
              <a:lnSpc>
                <a:spcPts val="2300"/>
              </a:lnSpc>
            </a:pPr>
            <a:r>
              <a:rPr lang="en-US" altLang="zh-CN" sz="1400" b="1" dirty="0">
                <a:solidFill>
                  <a:srgbClr val="6264F5"/>
                </a:solidFill>
                <a:latin typeface="微软雅黑" panose="020B0503020204020204" pitchFamily="34" charset="-122"/>
                <a:ea typeface="微软雅黑" panose="020B0503020204020204" pitchFamily="34" charset="-122"/>
              </a:rPr>
              <a:t>【</a:t>
            </a:r>
            <a:r>
              <a:rPr lang="zh-CN" altLang="en-US" sz="1400" b="1" dirty="0">
                <a:solidFill>
                  <a:srgbClr val="6264F5"/>
                </a:solidFill>
                <a:latin typeface="微软雅黑" panose="020B0503020204020204" pitchFamily="34" charset="-122"/>
                <a:ea typeface="微软雅黑" panose="020B0503020204020204" pitchFamily="34" charset="-122"/>
              </a:rPr>
              <a:t>意见四</a:t>
            </a:r>
            <a:r>
              <a:rPr lang="en-US" altLang="zh-CN" sz="1400" b="1" dirty="0">
                <a:solidFill>
                  <a:srgbClr val="6264F5"/>
                </a:solidFill>
                <a:latin typeface="微软雅黑" panose="020B0503020204020204" pitchFamily="34" charset="-122"/>
                <a:ea typeface="微软雅黑" panose="020B0503020204020204" pitchFamily="34" charset="-122"/>
              </a:rPr>
              <a:t>】</a:t>
            </a:r>
            <a:r>
              <a:rPr lang="zh-CN" altLang="en-US" sz="1400" b="1" dirty="0">
                <a:solidFill>
                  <a:srgbClr val="6264F5"/>
                </a:solidFill>
                <a:latin typeface="微软雅黑" panose="020B0503020204020204" pitchFamily="34" charset="-122"/>
                <a:ea typeface="微软雅黑" panose="020B0503020204020204" pitchFamily="34" charset="-122"/>
              </a:rPr>
              <a:t> 加强章节间的逻辑关联。</a:t>
            </a:r>
            <a:endParaRPr lang="en-US" altLang="zh-CN" sz="1400" b="1" dirty="0">
              <a:solidFill>
                <a:srgbClr val="6264F5"/>
              </a:solidFill>
              <a:latin typeface="微软雅黑" panose="020B0503020204020204" pitchFamily="34" charset="-122"/>
              <a:ea typeface="微软雅黑" panose="020B0503020204020204" pitchFamily="34" charset="-122"/>
            </a:endParaRPr>
          </a:p>
          <a:p>
            <a:pPr>
              <a:lnSpc>
                <a:spcPts val="2300"/>
              </a:lnSpc>
            </a:pPr>
            <a:r>
              <a:rPr lang="zh-CN" altLang="en-US" sz="1400" dirty="0">
                <a:latin typeface="微软雅黑" panose="020B0503020204020204" pitchFamily="34" charset="-122"/>
                <a:ea typeface="微软雅黑" panose="020B0503020204020204" pitchFamily="34" charset="-122"/>
              </a:rPr>
              <a:t>  明确阐述了第</a:t>
            </a:r>
            <a:r>
              <a:rPr lang="en-US" altLang="zh-CN" sz="1400" dirty="0">
                <a:latin typeface="微软雅黑" panose="020B0503020204020204" pitchFamily="34" charset="-122"/>
                <a:ea typeface="微软雅黑" panose="020B0503020204020204" pitchFamily="34" charset="-122"/>
              </a:rPr>
              <a:t>4</a:t>
            </a:r>
            <a:r>
              <a:rPr lang="zh-CN" altLang="en-US" sz="1400" dirty="0">
                <a:latin typeface="微软雅黑" panose="020B0503020204020204" pitchFamily="34" charset="-122"/>
                <a:ea typeface="微软雅黑" panose="020B0503020204020204" pitchFamily="34" charset="-122"/>
              </a:rPr>
              <a:t>章工作与第</a:t>
            </a:r>
            <a:r>
              <a:rPr lang="en-US" altLang="zh-CN" sz="1400" dirty="0">
                <a:latin typeface="微软雅黑" panose="020B0503020204020204" pitchFamily="34" charset="-122"/>
                <a:ea typeface="微软雅黑" panose="020B0503020204020204" pitchFamily="34" charset="-122"/>
              </a:rPr>
              <a:t>3</a:t>
            </a:r>
            <a:r>
              <a:rPr lang="zh-CN" altLang="en-US" sz="1400" dirty="0">
                <a:latin typeface="微软雅黑" panose="020B0503020204020204" pitchFamily="34" charset="-122"/>
                <a:ea typeface="微软雅黑" panose="020B0503020204020204" pitchFamily="34" charset="-122"/>
              </a:rPr>
              <a:t>章的承接关系：第</a:t>
            </a:r>
            <a:r>
              <a:rPr lang="en-US" altLang="zh-CN" sz="1400" dirty="0">
                <a:latin typeface="微软雅黑" panose="020B0503020204020204" pitchFamily="34" charset="-122"/>
                <a:ea typeface="微软雅黑" panose="020B0503020204020204" pitchFamily="34" charset="-122"/>
              </a:rPr>
              <a:t>3</a:t>
            </a:r>
            <a:r>
              <a:rPr lang="zh-CN" altLang="en-US" sz="1400" dirty="0">
                <a:latin typeface="微软雅黑" panose="020B0503020204020204" pitchFamily="34" charset="-122"/>
                <a:ea typeface="微软雅黑" panose="020B0503020204020204" pitchFamily="34" charset="-122"/>
              </a:rPr>
              <a:t>章解决了未标记数据有效利用问题，而第</a:t>
            </a:r>
            <a:r>
              <a:rPr lang="en-US" altLang="zh-CN" sz="1400" dirty="0">
                <a:latin typeface="微软雅黑" panose="020B0503020204020204" pitchFamily="34" charset="-122"/>
                <a:ea typeface="微软雅黑" panose="020B0503020204020204" pitchFamily="34" charset="-122"/>
              </a:rPr>
              <a:t>4</a:t>
            </a:r>
            <a:r>
              <a:rPr lang="zh-CN" altLang="en-US" sz="1400" dirty="0">
                <a:latin typeface="微软雅黑" panose="020B0503020204020204" pitchFamily="34" charset="-122"/>
                <a:ea typeface="微软雅黑" panose="020B0503020204020204" pitchFamily="34" charset="-122"/>
              </a:rPr>
              <a:t>章进一步解决了参与方对齐样本不足的挑战。</a:t>
            </a:r>
          </a:p>
        </p:txBody>
      </p:sp>
    </p:spTree>
    <p:extLst>
      <p:ext uri="{BB962C8B-B14F-4D97-AF65-F5344CB8AC3E}">
        <p14:creationId xmlns:p14="http://schemas.microsoft.com/office/powerpoint/2010/main" val="13785175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线连接符 11"/>
          <p:cNvCxnSpPr/>
          <p:nvPr/>
        </p:nvCxnSpPr>
        <p:spPr>
          <a:xfrm>
            <a:off x="2065866" y="1024256"/>
            <a:ext cx="94318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065866" y="447511"/>
            <a:ext cx="7839467" cy="460375"/>
          </a:xfrm>
          <a:prstGeom prst="rect">
            <a:avLst/>
          </a:prstGeom>
          <a:noFill/>
        </p:spPr>
        <p:txBody>
          <a:bodyPr wrap="square" rtlCol="0">
            <a:spAutoFit/>
          </a:bodyPr>
          <a:lstStyle/>
          <a:p>
            <a:pPr marL="342900" indent="-342900">
              <a:buFont typeface="Wingdings" panose="05000000000000000000" pitchFamily="2" charset="2"/>
              <a:buChar char="n"/>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rPr>
              <a:t>研究背景</a:t>
            </a:r>
          </a:p>
        </p:txBody>
      </p:sp>
      <p:sp>
        <p:nvSpPr>
          <p:cNvPr id="20" name="矩形 19"/>
          <p:cNvSpPr/>
          <p:nvPr/>
        </p:nvSpPr>
        <p:spPr>
          <a:xfrm>
            <a:off x="0" y="0"/>
            <a:ext cx="14588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pic>
        <p:nvPicPr>
          <p:cNvPr id="21" name="图片 20"/>
          <p:cNvPicPr>
            <a:picLocks noChangeAspect="1"/>
          </p:cNvPicPr>
          <p:nvPr/>
        </p:nvPicPr>
        <p:blipFill>
          <a:blip r:embed="rId2">
            <a:clrChange>
              <a:clrFrom>
                <a:srgbClr val="FFFFFF">
                  <a:alpha val="100000"/>
                </a:srgbClr>
              </a:clrFrom>
              <a:clrTo>
                <a:srgbClr val="FFFFFF">
                  <a:alpha val="100000"/>
                  <a:alpha val="0"/>
                </a:srgbClr>
              </a:clrTo>
            </a:clrChange>
          </a:blip>
          <a:srcRect t="662" b="662"/>
          <a:stretch>
            <a:fillRect/>
          </a:stretch>
        </p:blipFill>
        <p:spPr>
          <a:xfrm>
            <a:off x="324835" y="447511"/>
            <a:ext cx="809182" cy="796878"/>
          </a:xfrm>
          <a:prstGeom prst="rect">
            <a:avLst/>
          </a:prstGeom>
        </p:spPr>
      </p:pic>
      <p:sp>
        <p:nvSpPr>
          <p:cNvPr id="22" name="矩形 21"/>
          <p:cNvSpPr/>
          <p:nvPr/>
        </p:nvSpPr>
        <p:spPr>
          <a:xfrm>
            <a:off x="0" y="1775351"/>
            <a:ext cx="1458852" cy="662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23" name="文本框 22"/>
          <p:cNvSpPr txBox="1"/>
          <p:nvPr/>
        </p:nvSpPr>
        <p:spPr>
          <a:xfrm>
            <a:off x="0" y="1811020"/>
            <a:ext cx="1458595" cy="607695"/>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研究背景及意义</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218095" y="3438525"/>
            <a:ext cx="1130238" cy="34925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研究内容</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0" y="4807585"/>
            <a:ext cx="1458595" cy="349250"/>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结论与展望</a:t>
            </a:r>
            <a:endParaRPr lang="zh-CN" altLang="en-US" sz="1400" dirty="0">
              <a:solidFill>
                <a:schemeClr val="bg1"/>
              </a:solidFill>
              <a:latin typeface="微软雅黑" panose="020B0503020204020204" pitchFamily="34" charset="-122"/>
              <a:ea typeface="微软雅黑" panose="020B0503020204020204" pitchFamily="34" charset="-122"/>
            </a:endParaRPr>
          </a:p>
        </p:txBody>
      </p:sp>
      <p:grpSp>
        <p:nvGrpSpPr>
          <p:cNvPr id="13" name="组合 12"/>
          <p:cNvGrpSpPr/>
          <p:nvPr/>
        </p:nvGrpSpPr>
        <p:grpSpPr>
          <a:xfrm>
            <a:off x="2018030" y="1390015"/>
            <a:ext cx="9480550" cy="4305300"/>
            <a:chOff x="1637" y="2568"/>
            <a:chExt cx="15926" cy="6780"/>
          </a:xfrm>
        </p:grpSpPr>
        <p:sp>
          <p:nvSpPr>
            <p:cNvPr id="2" name="矩形 1"/>
            <p:cNvSpPr/>
            <p:nvPr/>
          </p:nvSpPr>
          <p:spPr>
            <a:xfrm>
              <a:off x="1637" y="2568"/>
              <a:ext cx="15926" cy="2063"/>
            </a:xfrm>
            <a:prstGeom prst="rect">
              <a:avLst/>
            </a:prstGeom>
            <a:ln>
              <a:noFill/>
            </a:ln>
            <a:effectLst>
              <a:outerShdw blurRad="127000" dist="38100" dir="402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12814" y="4068"/>
              <a:ext cx="4615" cy="5280"/>
            </a:xfrm>
            <a:prstGeom prst="rect">
              <a:avLst/>
            </a:prstGeom>
            <a:solidFill>
              <a:schemeClr val="bg1"/>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1771" y="4068"/>
              <a:ext cx="4615" cy="5280"/>
            </a:xfrm>
            <a:prstGeom prst="rect">
              <a:avLst/>
            </a:prstGeom>
            <a:solidFill>
              <a:schemeClr val="bg1"/>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7292" y="4068"/>
              <a:ext cx="4615" cy="5280"/>
            </a:xfrm>
            <a:prstGeom prst="rect">
              <a:avLst/>
            </a:prstGeom>
            <a:solidFill>
              <a:schemeClr val="bg1"/>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p:cNvSpPr txBox="1"/>
            <p:nvPr/>
          </p:nvSpPr>
          <p:spPr>
            <a:xfrm>
              <a:off x="2060" y="4366"/>
              <a:ext cx="3888" cy="580"/>
            </a:xfrm>
            <a:prstGeom prst="rect">
              <a:avLst/>
            </a:prstGeom>
            <a:noFill/>
          </p:spPr>
          <p:txBody>
            <a:bodyPr wrap="square" rtlCol="0">
              <a:spAutoFit/>
            </a:bodyPr>
            <a:lstStyle/>
            <a:p>
              <a:pPr algn="ctr"/>
              <a:r>
                <a:rPr lang="zh-CN" altLang="en-US" b="1" dirty="0">
                  <a:latin typeface="微软雅黑" panose="020B0503020204020204" pitchFamily="34" charset="-122"/>
                  <a:ea typeface="微软雅黑" panose="020B0503020204020204" pitchFamily="34" charset="-122"/>
                </a:rPr>
                <a:t>数据时代背景</a:t>
              </a:r>
            </a:p>
          </p:txBody>
        </p:sp>
        <p:sp>
          <p:nvSpPr>
            <p:cNvPr id="6" name="文本框 5"/>
            <p:cNvSpPr txBox="1"/>
            <p:nvPr/>
          </p:nvSpPr>
          <p:spPr>
            <a:xfrm>
              <a:off x="13604" y="4366"/>
              <a:ext cx="3168" cy="580"/>
            </a:xfrm>
            <a:prstGeom prst="rect">
              <a:avLst/>
            </a:prstGeom>
            <a:noFill/>
          </p:spPr>
          <p:txBody>
            <a:bodyPr wrap="square" rtlCol="0">
              <a:spAutoFit/>
            </a:bodyPr>
            <a:lstStyle/>
            <a:p>
              <a:pPr algn="ctr"/>
              <a:r>
                <a:rPr lang="zh-CN" altLang="en-US" b="1" dirty="0">
                  <a:latin typeface="微软雅黑" panose="020B0503020204020204" pitchFamily="34" charset="-122"/>
                  <a:ea typeface="微软雅黑" panose="020B0503020204020204" pitchFamily="34" charset="-122"/>
                </a:rPr>
                <a:t>待解决问题</a:t>
              </a:r>
            </a:p>
          </p:txBody>
        </p:sp>
        <p:sp>
          <p:nvSpPr>
            <p:cNvPr id="7" name="文本框 6"/>
            <p:cNvSpPr txBox="1"/>
            <p:nvPr/>
          </p:nvSpPr>
          <p:spPr>
            <a:xfrm>
              <a:off x="8016" y="4366"/>
              <a:ext cx="3168" cy="580"/>
            </a:xfrm>
            <a:prstGeom prst="rect">
              <a:avLst/>
            </a:prstGeom>
            <a:noFill/>
          </p:spPr>
          <p:txBody>
            <a:bodyPr wrap="square" rtlCol="0">
              <a:spAutoFit/>
            </a:bodyPr>
            <a:lstStyle/>
            <a:p>
              <a:pPr algn="ctr"/>
              <a:r>
                <a:rPr lang="zh-CN" altLang="en-US" b="1" dirty="0">
                  <a:latin typeface="微软雅黑" panose="020B0503020204020204" pitchFamily="34" charset="-122"/>
                  <a:ea typeface="微软雅黑" panose="020B0503020204020204" pitchFamily="34" charset="-122"/>
                </a:rPr>
                <a:t>联邦学习现状</a:t>
              </a:r>
            </a:p>
          </p:txBody>
        </p:sp>
        <p:sp>
          <p:nvSpPr>
            <p:cNvPr id="8" name="文本框 7"/>
            <p:cNvSpPr txBox="1"/>
            <p:nvPr/>
          </p:nvSpPr>
          <p:spPr>
            <a:xfrm>
              <a:off x="1637" y="2817"/>
              <a:ext cx="15926" cy="822"/>
            </a:xfrm>
            <a:prstGeom prst="rect">
              <a:avLst/>
            </a:prstGeom>
            <a:noFill/>
          </p:spPr>
          <p:txBody>
            <a:bodyPr wrap="square" rtlCol="0">
              <a:spAutoFit/>
            </a:bodyPr>
            <a:lstStyle/>
            <a:p>
              <a:pPr algn="ctr"/>
              <a:r>
                <a:rPr lang="zh-CN" altLang="en-US" sz="2800" b="1" dirty="0">
                  <a:solidFill>
                    <a:schemeClr val="bg1"/>
                  </a:solidFill>
                  <a:latin typeface="微软雅黑" panose="020B0503020204020204" pitchFamily="34" charset="-122"/>
                  <a:ea typeface="微软雅黑" panose="020B0503020204020204" pitchFamily="34" charset="-122"/>
                </a:rPr>
                <a:t>研究背景</a:t>
              </a:r>
            </a:p>
          </p:txBody>
        </p:sp>
        <p:sp>
          <p:nvSpPr>
            <p:cNvPr id="9" name="文本框 8"/>
            <p:cNvSpPr txBox="1"/>
            <p:nvPr/>
          </p:nvSpPr>
          <p:spPr>
            <a:xfrm>
              <a:off x="1771" y="5207"/>
              <a:ext cx="4615" cy="3052"/>
            </a:xfrm>
            <a:prstGeom prst="rect">
              <a:avLst/>
            </a:prstGeom>
            <a:noFill/>
          </p:spPr>
          <p:txBody>
            <a:bodyPr wrap="square" rtlCol="0">
              <a:spAutoFit/>
            </a:bodyPr>
            <a:lstStyle/>
            <a:p>
              <a:pPr algn="just">
                <a:lnSpc>
                  <a:spcPct val="150000"/>
                </a:lnSpc>
              </a:pPr>
              <a:r>
                <a:rPr lang="zh-CN" altLang="en-US" sz="1600" dirty="0">
                  <a:solidFill>
                    <a:schemeClr val="tx1"/>
                  </a:solidFill>
                  <a:latin typeface="微软雅黑" panose="020B0503020204020204" pitchFamily="34" charset="-122"/>
                  <a:ea typeface="微软雅黑" panose="020B0503020204020204" pitchFamily="34" charset="-122"/>
                </a:rPr>
                <a:t>随着大数据时代和人工智能技术发展，</a:t>
              </a:r>
              <a:r>
                <a:rPr lang="zh-CN" altLang="en-US" sz="1600" b="1" dirty="0">
                  <a:solidFill>
                    <a:schemeClr val="tx1"/>
                  </a:solidFill>
                  <a:latin typeface="微软雅黑" panose="020B0503020204020204" pitchFamily="34" charset="-122"/>
                  <a:ea typeface="微软雅黑" panose="020B0503020204020204" pitchFamily="34" charset="-122"/>
                </a:rPr>
                <a:t>数据资源成为战略要素</a:t>
              </a:r>
              <a:r>
                <a:rPr lang="zh-CN" altLang="en-US" sz="1600" dirty="0">
                  <a:solidFill>
                    <a:schemeClr val="tx1"/>
                  </a:solidFill>
                  <a:latin typeface="微软雅黑" panose="020B0503020204020204" pitchFamily="34" charset="-122"/>
                  <a:ea typeface="微软雅黑" panose="020B0503020204020204" pitchFamily="34" charset="-122"/>
                </a:rPr>
                <a:t>，但日益严格的隐私保护法规限制了机构间数据协作和价值挖掘。</a:t>
              </a:r>
            </a:p>
          </p:txBody>
        </p:sp>
        <p:sp>
          <p:nvSpPr>
            <p:cNvPr id="10" name="文本框 9"/>
            <p:cNvSpPr txBox="1"/>
            <p:nvPr/>
          </p:nvSpPr>
          <p:spPr>
            <a:xfrm>
              <a:off x="12881" y="5098"/>
              <a:ext cx="4615" cy="3633"/>
            </a:xfrm>
            <a:prstGeom prst="rect">
              <a:avLst/>
            </a:prstGeom>
            <a:noFill/>
          </p:spPr>
          <p:txBody>
            <a:bodyPr wrap="square" rtlCol="0">
              <a:spAutoFit/>
            </a:bodyPr>
            <a:lstStyle/>
            <a:p>
              <a:pPr algn="just">
                <a:lnSpc>
                  <a:spcPct val="150000"/>
                </a:lnSpc>
              </a:pPr>
              <a:r>
                <a:rPr lang="zh-CN" altLang="en-US" sz="1600" dirty="0">
                  <a:solidFill>
                    <a:schemeClr val="tx1"/>
                  </a:solidFill>
                  <a:latin typeface="微软雅黑" panose="020B0503020204020204" pitchFamily="34" charset="-122"/>
                  <a:ea typeface="微软雅黑" panose="020B0503020204020204" pitchFamily="34" charset="-122"/>
                </a:rPr>
                <a:t>在实际应用中常只有一方拥有标签信息，且</a:t>
              </a:r>
              <a:r>
                <a:rPr lang="zh-CN" altLang="en-US" sz="1600" b="1" dirty="0">
                  <a:solidFill>
                    <a:schemeClr val="tx1"/>
                  </a:solidFill>
                  <a:latin typeface="微软雅黑" panose="020B0503020204020204" pitchFamily="34" charset="-122"/>
                  <a:ea typeface="微软雅黑" panose="020B0503020204020204" pitchFamily="34" charset="-122"/>
                </a:rPr>
                <a:t>面临标注成本高、专家稀缺、资源受限等挑战</a:t>
              </a:r>
              <a:r>
                <a:rPr lang="zh-CN" altLang="en-US" sz="1600" dirty="0">
                  <a:solidFill>
                    <a:schemeClr val="tx1"/>
                  </a:solidFill>
                  <a:latin typeface="微软雅黑" panose="020B0503020204020204" pitchFamily="34" charset="-122"/>
                  <a:ea typeface="微软雅黑" panose="020B0503020204020204" pitchFamily="34" charset="-122"/>
                </a:rPr>
                <a:t>，需解决未完全标记数据和未对齐样本的高效利用问题。</a:t>
              </a:r>
            </a:p>
          </p:txBody>
        </p:sp>
        <p:sp>
          <p:nvSpPr>
            <p:cNvPr id="11" name="文本框 10"/>
            <p:cNvSpPr txBox="1"/>
            <p:nvPr/>
          </p:nvSpPr>
          <p:spPr>
            <a:xfrm>
              <a:off x="7322" y="5117"/>
              <a:ext cx="4615" cy="3633"/>
            </a:xfrm>
            <a:prstGeom prst="rect">
              <a:avLst/>
            </a:prstGeom>
            <a:noFill/>
          </p:spPr>
          <p:txBody>
            <a:bodyPr wrap="square" rtlCol="0">
              <a:spAutoFit/>
            </a:bodyPr>
            <a:lstStyle/>
            <a:p>
              <a:pPr algn="just">
                <a:lnSpc>
                  <a:spcPct val="150000"/>
                </a:lnSpc>
              </a:pPr>
              <a:r>
                <a:rPr lang="zh-CN" altLang="en-US" sz="1600" dirty="0">
                  <a:solidFill>
                    <a:schemeClr val="tx1"/>
                  </a:solidFill>
                  <a:latin typeface="微软雅黑" panose="020B0503020204020204" pitchFamily="34" charset="-122"/>
                  <a:ea typeface="微软雅黑" panose="020B0503020204020204" pitchFamily="34" charset="-122"/>
                </a:rPr>
                <a:t>纵向联邦学习</a:t>
              </a:r>
              <a:r>
                <a:rPr lang="en-US" altLang="zh-CN" sz="1600" dirty="0">
                  <a:solidFill>
                    <a:schemeClr val="tx1"/>
                  </a:solidFill>
                  <a:latin typeface="微软雅黑" panose="020B0503020204020204" pitchFamily="34" charset="-122"/>
                  <a:ea typeface="微软雅黑" panose="020B0503020204020204" pitchFamily="34" charset="-122"/>
                </a:rPr>
                <a:t>(VFL)</a:t>
              </a:r>
              <a:r>
                <a:rPr lang="zh-CN" altLang="en-US" sz="1600" dirty="0">
                  <a:solidFill>
                    <a:schemeClr val="tx1"/>
                  </a:solidFill>
                  <a:latin typeface="微软雅黑" panose="020B0503020204020204" pitchFamily="34" charset="-122"/>
                  <a:ea typeface="微软雅黑" panose="020B0503020204020204" pitchFamily="34" charset="-122"/>
                </a:rPr>
                <a:t>虽能整合不同机构的互补特征数据用于多领域应用，但</a:t>
              </a:r>
              <a:r>
                <a:rPr lang="zh-CN" altLang="en-US" sz="1600" b="1" dirty="0">
                  <a:solidFill>
                    <a:schemeClr val="tx1"/>
                  </a:solidFill>
                  <a:latin typeface="微软雅黑" panose="020B0503020204020204" pitchFamily="34" charset="-122"/>
                  <a:ea typeface="微软雅黑" panose="020B0503020204020204" pitchFamily="34" charset="-122"/>
                </a:rPr>
                <a:t>严重依赖大量标记和对齐数据，难以充分利用未标记和未对齐样本。</a:t>
              </a: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线连接符 11"/>
          <p:cNvCxnSpPr/>
          <p:nvPr/>
        </p:nvCxnSpPr>
        <p:spPr>
          <a:xfrm>
            <a:off x="2065866" y="1024256"/>
            <a:ext cx="94318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065866" y="447511"/>
            <a:ext cx="7839467" cy="460375"/>
          </a:xfrm>
          <a:prstGeom prst="rect">
            <a:avLst/>
          </a:prstGeom>
          <a:noFill/>
        </p:spPr>
        <p:txBody>
          <a:bodyPr wrap="square" rtlCol="0">
            <a:spAutoFit/>
          </a:bodyPr>
          <a:lstStyle/>
          <a:p>
            <a:pPr marL="342900" indent="-342900">
              <a:buFont typeface="Wingdings" panose="05000000000000000000" pitchFamily="2" charset="2"/>
              <a:buChar char="n"/>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rPr>
              <a:t>研究意义</a:t>
            </a:r>
          </a:p>
        </p:txBody>
      </p:sp>
      <p:sp>
        <p:nvSpPr>
          <p:cNvPr id="20" name="矩形 19"/>
          <p:cNvSpPr/>
          <p:nvPr/>
        </p:nvSpPr>
        <p:spPr>
          <a:xfrm>
            <a:off x="0" y="0"/>
            <a:ext cx="14588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pic>
        <p:nvPicPr>
          <p:cNvPr id="21" name="图片 20"/>
          <p:cNvPicPr>
            <a:picLocks noChangeAspect="1"/>
          </p:cNvPicPr>
          <p:nvPr/>
        </p:nvPicPr>
        <p:blipFill>
          <a:blip r:embed="rId2">
            <a:clrChange>
              <a:clrFrom>
                <a:srgbClr val="FFFFFF">
                  <a:alpha val="100000"/>
                </a:srgbClr>
              </a:clrFrom>
              <a:clrTo>
                <a:srgbClr val="FFFFFF">
                  <a:alpha val="100000"/>
                  <a:alpha val="0"/>
                </a:srgbClr>
              </a:clrTo>
            </a:clrChange>
          </a:blip>
          <a:srcRect t="662" b="662"/>
          <a:stretch>
            <a:fillRect/>
          </a:stretch>
        </p:blipFill>
        <p:spPr>
          <a:xfrm>
            <a:off x="324835" y="447511"/>
            <a:ext cx="809182" cy="796878"/>
          </a:xfrm>
          <a:prstGeom prst="rect">
            <a:avLst/>
          </a:prstGeom>
        </p:spPr>
      </p:pic>
      <p:sp>
        <p:nvSpPr>
          <p:cNvPr id="22" name="矩形 21"/>
          <p:cNvSpPr/>
          <p:nvPr/>
        </p:nvSpPr>
        <p:spPr>
          <a:xfrm>
            <a:off x="0" y="1775351"/>
            <a:ext cx="1458852" cy="662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23" name="文本框 22"/>
          <p:cNvSpPr txBox="1"/>
          <p:nvPr/>
        </p:nvSpPr>
        <p:spPr>
          <a:xfrm>
            <a:off x="0" y="1811020"/>
            <a:ext cx="1458595" cy="607695"/>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研究背景及意义</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218095" y="3438525"/>
            <a:ext cx="1130238" cy="34925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研究内容</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0" y="4807585"/>
            <a:ext cx="1458595" cy="349250"/>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结论与展望</a:t>
            </a:r>
            <a:endParaRPr lang="zh-CN" altLang="en-US" sz="1400" dirty="0">
              <a:solidFill>
                <a:schemeClr val="bg1"/>
              </a:solidFill>
              <a:latin typeface="微软雅黑" panose="020B0503020204020204" pitchFamily="34" charset="-122"/>
              <a:ea typeface="微软雅黑" panose="020B0503020204020204" pitchFamily="34" charset="-122"/>
            </a:endParaRPr>
          </a:p>
        </p:txBody>
      </p:sp>
      <p:grpSp>
        <p:nvGrpSpPr>
          <p:cNvPr id="5" name="组合 4"/>
          <p:cNvGrpSpPr/>
          <p:nvPr/>
        </p:nvGrpSpPr>
        <p:grpSpPr>
          <a:xfrm>
            <a:off x="1925320" y="1707515"/>
            <a:ext cx="9572625" cy="3546475"/>
            <a:chOff x="1119" y="2385"/>
            <a:chExt cx="17433" cy="6459"/>
          </a:xfrm>
        </p:grpSpPr>
        <p:sp>
          <p:nvSpPr>
            <p:cNvPr id="16" name="椭圆 15"/>
            <p:cNvSpPr/>
            <p:nvPr/>
          </p:nvSpPr>
          <p:spPr>
            <a:xfrm>
              <a:off x="1119" y="2385"/>
              <a:ext cx="2940" cy="2940"/>
            </a:xfrm>
            <a:prstGeom prst="ellipse">
              <a:avLst/>
            </a:prstGeom>
            <a:no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圆角 36"/>
            <p:cNvSpPr/>
            <p:nvPr/>
          </p:nvSpPr>
          <p:spPr>
            <a:xfrm>
              <a:off x="4926" y="2549"/>
              <a:ext cx="13626" cy="2676"/>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文本框 47"/>
            <p:cNvSpPr txBox="1"/>
            <p:nvPr/>
          </p:nvSpPr>
          <p:spPr>
            <a:xfrm>
              <a:off x="5400" y="2911"/>
              <a:ext cx="12720" cy="1512"/>
            </a:xfrm>
            <a:prstGeom prst="rect">
              <a:avLst/>
            </a:prstGeom>
            <a:noFill/>
          </p:spPr>
          <p:txBody>
            <a:bodyPr wrap="square" rtlCol="0">
              <a:spAutoFit/>
            </a:bodyPr>
            <a:lstStyle/>
            <a:p>
              <a:pPr algn="just">
                <a:lnSpc>
                  <a:spcPct val="150000"/>
                </a:lnSpc>
              </a:pPr>
              <a:r>
                <a:rPr lang="zh-CN" altLang="en-US" sz="1600" dirty="0">
                  <a:latin typeface="微软雅黑" panose="020B0503020204020204" pitchFamily="34" charset="-122"/>
                  <a:ea typeface="微软雅黑" panose="020B0503020204020204" pitchFamily="34" charset="-122"/>
                </a:rPr>
                <a:t>提出的</a:t>
              </a:r>
              <a:r>
                <a:rPr lang="en-US" altLang="zh-CN" sz="1600" dirty="0">
                  <a:latin typeface="微软雅黑" panose="020B0503020204020204" pitchFamily="34" charset="-122"/>
                  <a:ea typeface="微软雅黑" panose="020B0503020204020204" pitchFamily="34" charset="-122"/>
                </a:rPr>
                <a:t>VFPU</a:t>
              </a:r>
              <a:r>
                <a:rPr lang="zh-CN" altLang="en-US" sz="1600" dirty="0">
                  <a:latin typeface="微软雅黑" panose="020B0503020204020204" pitchFamily="34" charset="-122"/>
                  <a:ea typeface="微软雅黑" panose="020B0503020204020204" pitchFamily="34" charset="-122"/>
                </a:rPr>
                <a:t>和</a:t>
              </a:r>
              <a:r>
                <a:rPr lang="en-US" altLang="zh-CN" sz="1600" dirty="0">
                  <a:latin typeface="微软雅黑" panose="020B0503020204020204" pitchFamily="34" charset="-122"/>
                  <a:ea typeface="微软雅黑" panose="020B0503020204020204" pitchFamily="34" charset="-122"/>
                </a:rPr>
                <a:t>FedPSG-PUM</a:t>
              </a:r>
              <a:r>
                <a:rPr lang="zh-CN" altLang="en-US" sz="1600" dirty="0">
                  <a:latin typeface="微软雅黑" panose="020B0503020204020204" pitchFamily="34" charset="-122"/>
                  <a:ea typeface="微软雅黑" panose="020B0503020204020204" pitchFamily="34" charset="-122"/>
                </a:rPr>
                <a:t>方法拓展了联邦学习与半监督学习的研究范畴，有效解决了未标记数据缺失的</a:t>
              </a:r>
              <a:r>
                <a:rPr lang="en-US" altLang="zh-CN" sz="1600" dirty="0">
                  <a:latin typeface="微软雅黑" panose="020B0503020204020204" pitchFamily="34" charset="-122"/>
                  <a:ea typeface="微软雅黑" panose="020B0503020204020204" pitchFamily="34" charset="-122"/>
                </a:rPr>
                <a:t>PU</a:t>
              </a:r>
              <a:r>
                <a:rPr lang="zh-CN" altLang="en-US" sz="1600" dirty="0">
                  <a:latin typeface="微软雅黑" panose="020B0503020204020204" pitchFamily="34" charset="-122"/>
                  <a:ea typeface="微软雅黑" panose="020B0503020204020204" pitchFamily="34" charset="-122"/>
                </a:rPr>
                <a:t>学习挑战和样本对齐不足的难题。</a:t>
              </a:r>
            </a:p>
          </p:txBody>
        </p:sp>
        <p:sp>
          <p:nvSpPr>
            <p:cNvPr id="18" name="椭圆 17"/>
            <p:cNvSpPr/>
            <p:nvPr/>
          </p:nvSpPr>
          <p:spPr>
            <a:xfrm>
              <a:off x="1524" y="2790"/>
              <a:ext cx="2130" cy="2130"/>
            </a:xfrm>
            <a:prstGeom prst="ellipse">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tx1"/>
                  </a:solidFill>
                  <a:latin typeface="微软雅黑" panose="020B0503020204020204" pitchFamily="34" charset="-122"/>
                  <a:ea typeface="微软雅黑" panose="020B0503020204020204" pitchFamily="34" charset="-122"/>
                </a:rPr>
                <a:t>理论意义</a:t>
              </a:r>
            </a:p>
          </p:txBody>
        </p:sp>
        <p:sp>
          <p:nvSpPr>
            <p:cNvPr id="19" name="椭圆 18"/>
            <p:cNvSpPr/>
            <p:nvPr/>
          </p:nvSpPr>
          <p:spPr>
            <a:xfrm>
              <a:off x="3776" y="3399"/>
              <a:ext cx="912" cy="912"/>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圆角 4"/>
            <p:cNvSpPr/>
            <p:nvPr/>
          </p:nvSpPr>
          <p:spPr>
            <a:xfrm>
              <a:off x="1119" y="6132"/>
              <a:ext cx="13626" cy="2676"/>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a:off x="15612" y="5904"/>
              <a:ext cx="2940" cy="2940"/>
            </a:xfrm>
            <a:prstGeom prst="ellipse">
              <a:avLst/>
            </a:prstGeom>
            <a:no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p:cNvSpPr/>
            <p:nvPr/>
          </p:nvSpPr>
          <p:spPr>
            <a:xfrm>
              <a:off x="16017" y="6309"/>
              <a:ext cx="2130" cy="2130"/>
            </a:xfrm>
            <a:prstGeom prst="ellipse">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tx1"/>
                  </a:solidFill>
                  <a:latin typeface="微软雅黑" panose="020B0503020204020204" pitchFamily="34" charset="-122"/>
                  <a:ea typeface="微软雅黑" panose="020B0503020204020204" pitchFamily="34" charset="-122"/>
                </a:rPr>
                <a:t>实践意义</a:t>
              </a:r>
            </a:p>
          </p:txBody>
        </p:sp>
        <p:sp>
          <p:nvSpPr>
            <p:cNvPr id="30" name="椭圆 29"/>
            <p:cNvSpPr/>
            <p:nvPr/>
          </p:nvSpPr>
          <p:spPr>
            <a:xfrm>
              <a:off x="14903" y="6918"/>
              <a:ext cx="912" cy="912"/>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文本框 30"/>
            <p:cNvSpPr txBox="1"/>
            <p:nvPr/>
          </p:nvSpPr>
          <p:spPr>
            <a:xfrm>
              <a:off x="1580" y="6405"/>
              <a:ext cx="12720" cy="2183"/>
            </a:xfrm>
            <a:prstGeom prst="rect">
              <a:avLst/>
            </a:prstGeom>
            <a:noFill/>
          </p:spPr>
          <p:txBody>
            <a:bodyPr wrap="square" rtlCol="0">
              <a:spAutoFit/>
            </a:bodyPr>
            <a:lstStyle/>
            <a:p>
              <a:pPr algn="just">
                <a:lnSpc>
                  <a:spcPct val="150000"/>
                </a:lnSpc>
              </a:pPr>
              <a:r>
                <a:rPr lang="zh-CN" altLang="en-US" sz="1600" dirty="0">
                  <a:latin typeface="微软雅黑" panose="020B0503020204020204" pitchFamily="34" charset="-122"/>
                  <a:ea typeface="微软雅黑" panose="020B0503020204020204" pitchFamily="34" charset="-122"/>
                </a:rPr>
                <a:t>为金融风控、医疗诊断、智能制造和推荐系统等领域的数据孤岛问题提供了切实可行的解决方案，实现了在保护数据隐私前提下对未标记和未对齐数据的高效利用。</a:t>
              </a:r>
            </a:p>
          </p:txBody>
        </p:sp>
        <p:sp>
          <p:nvSpPr>
            <p:cNvPr id="32" name="Rectangle 9"/>
            <p:cNvSpPr/>
            <p:nvPr/>
          </p:nvSpPr>
          <p:spPr>
            <a:xfrm>
              <a:off x="3974" y="3627"/>
              <a:ext cx="518" cy="518"/>
            </a:xfrm>
            <a:prstGeom prst="rect">
              <a:avLst/>
            </a:prstGeom>
            <a:blipFill>
              <a:blip r:embed="rId3">
                <a:lum bright="100000"/>
                <a:extLst>
                  <a:ext uri="{96DAC541-7B7A-43D3-8B79-37D633B846F1}">
                    <asvg:svgBlip xmlns:asvg="http://schemas.microsoft.com/office/drawing/2016/SVG/main" r:embed="rId4"/>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图形 17" descr="单级齿轮 纯色填充"/>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4947" y="6963"/>
              <a:ext cx="822" cy="822"/>
            </a:xfrm>
            <a:prstGeom prst="rect">
              <a:avLst/>
            </a:prstGeom>
          </p:spPr>
        </p:pic>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flipV="1">
            <a:off x="2043767" y="4422098"/>
            <a:ext cx="8104466" cy="45719"/>
          </a:xfrm>
          <a:prstGeom prst="rect">
            <a:avLst/>
          </a:prstGeom>
          <a:solidFill>
            <a:schemeClr val="accent1">
              <a:alpha val="39918"/>
            </a:schemeClr>
          </a:solidFill>
          <a:ln>
            <a:noFill/>
          </a:ln>
          <a:effectLst>
            <a:outerShdw blurRad="387740" dist="38100" algn="l" rotWithShape="0">
              <a:schemeClr val="accent1">
                <a:lumMod val="75000"/>
                <a:alpha val="14476"/>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框 4"/>
          <p:cNvSpPr txBox="1"/>
          <p:nvPr/>
        </p:nvSpPr>
        <p:spPr>
          <a:xfrm>
            <a:off x="2176267" y="3149211"/>
            <a:ext cx="7839467" cy="768350"/>
          </a:xfrm>
          <a:prstGeom prst="rect">
            <a:avLst/>
          </a:prstGeom>
          <a:noFill/>
        </p:spPr>
        <p:txBody>
          <a:bodyPr wrap="square" rtlCol="0">
            <a:spAutoFit/>
          </a:bodyPr>
          <a:lstStyle/>
          <a:p>
            <a:pPr algn="ctr"/>
            <a:r>
              <a:rPr kumimoji="1" lang="zh-CN" altLang="en-US" sz="4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rPr>
              <a:t>研究内容</a:t>
            </a:r>
            <a:endParaRPr kumimoji="1" lang="en-US" altLang="zh-CN" sz="4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6" name="文本框 5"/>
          <p:cNvSpPr txBox="1"/>
          <p:nvPr/>
        </p:nvSpPr>
        <p:spPr>
          <a:xfrm>
            <a:off x="5033045" y="2128047"/>
            <a:ext cx="2125909" cy="768350"/>
          </a:xfrm>
          <a:prstGeom prst="rect">
            <a:avLst/>
          </a:prstGeom>
          <a:noFill/>
        </p:spPr>
        <p:txBody>
          <a:bodyPr wrap="square" rtlCol="0">
            <a:spAutoFit/>
          </a:bodyPr>
          <a:lstStyle/>
          <a:p>
            <a:pPr algn="ctr"/>
            <a:r>
              <a:rPr kumimoji="1" lang="en-US" altLang="zh-CN" sz="4400" b="1" dirty="0">
                <a:solidFill>
                  <a:schemeClr val="accent3"/>
                </a:solidFill>
                <a:latin typeface="Arial" panose="020B0604020202020204" pitchFamily="34" charset="0"/>
                <a:cs typeface="Arial" panose="020B0604020202020204" pitchFamily="34" charset="0"/>
              </a:rPr>
              <a:t>02</a:t>
            </a:r>
            <a:endParaRPr kumimoji="1" lang="zh-CN" altLang="en-US" sz="4400" b="1" dirty="0">
              <a:solidFill>
                <a:schemeClr val="accent3"/>
              </a:solidFill>
              <a:latin typeface="Arial" panose="020B0604020202020204" pitchFamily="34" charset="0"/>
              <a:cs typeface="Arial" panose="020B0604020202020204" pitchFamily="34" charset="0"/>
            </a:endParaRPr>
          </a:p>
        </p:txBody>
      </p:sp>
      <p:pic>
        <p:nvPicPr>
          <p:cNvPr id="2" name="图片 1"/>
          <p:cNvPicPr>
            <a:picLocks noChangeAspect="1"/>
          </p:cNvPicPr>
          <p:nvPr/>
        </p:nvPicPr>
        <p:blipFill>
          <a:blip r:embed="rId2"/>
          <a:srcRect/>
          <a:stretch>
            <a:fillRect/>
          </a:stretch>
        </p:blipFill>
        <p:spPr>
          <a:xfrm>
            <a:off x="9732161" y="512103"/>
            <a:ext cx="1962511" cy="424811"/>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线连接符 11"/>
          <p:cNvCxnSpPr/>
          <p:nvPr/>
        </p:nvCxnSpPr>
        <p:spPr>
          <a:xfrm>
            <a:off x="2065866" y="1024256"/>
            <a:ext cx="94318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065866" y="447511"/>
            <a:ext cx="8155496" cy="461665"/>
          </a:xfrm>
          <a:prstGeom prst="rect">
            <a:avLst/>
          </a:prstGeom>
          <a:noFill/>
        </p:spPr>
        <p:txBody>
          <a:bodyPr wrap="square" rtlCol="0">
            <a:spAutoFit/>
          </a:bodyPr>
          <a:lstStyle/>
          <a:p>
            <a:pPr marL="342900" indent="-342900">
              <a:buFont typeface="Wingdings" panose="05000000000000000000" pitchFamily="2" charset="2"/>
              <a:buChar char="n"/>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rPr>
              <a:t>联邦半监督学习方法及其在样本生成中的应用研究</a:t>
            </a:r>
          </a:p>
        </p:txBody>
      </p:sp>
      <p:sp>
        <p:nvSpPr>
          <p:cNvPr id="13" name="圆角矩形 95">
            <a:extLst>
              <a:ext uri="{FF2B5EF4-FFF2-40B4-BE49-F238E27FC236}">
                <a16:creationId xmlns:a16="http://schemas.microsoft.com/office/drawing/2014/main" id="{64F28208-5B97-4969-AA0F-81FB6F66B041}"/>
              </a:ext>
            </a:extLst>
          </p:cNvPr>
          <p:cNvSpPr/>
          <p:nvPr/>
        </p:nvSpPr>
        <p:spPr>
          <a:xfrm>
            <a:off x="6309718" y="1139337"/>
            <a:ext cx="5557447" cy="468000"/>
          </a:xfrm>
          <a:prstGeom prst="roundRect">
            <a:avLst>
              <a:gd name="adj" fmla="val 34035"/>
            </a:avLst>
          </a:prstGeom>
          <a:ln/>
        </p:spPr>
        <p:style>
          <a:lnRef idx="3">
            <a:schemeClr val="lt1"/>
          </a:lnRef>
          <a:fillRef idx="1">
            <a:schemeClr val="accent1"/>
          </a:fillRef>
          <a:effectRef idx="1">
            <a:schemeClr val="accent1"/>
          </a:effectRef>
          <a:fontRef idx="minor">
            <a:schemeClr val="lt1"/>
          </a:fontRef>
        </p:style>
        <p:txBody>
          <a:bodyPr rtlCol="0" anchor="ctr"/>
          <a:lstStyle/>
          <a:p>
            <a:pPr algn="ctr"/>
            <a:r>
              <a:rPr lang="zh-CN" altLang="en-US" dirty="0">
                <a:solidFill>
                  <a:srgbClr val="FFFFFF"/>
                </a:solidFill>
                <a:latin typeface="微软雅黑" panose="020B0503020204020204" pitchFamily="34" charset="-122"/>
                <a:ea typeface="微软雅黑" panose="020B0503020204020204" pitchFamily="34" charset="-122"/>
                <a:cs typeface="+mn-ea"/>
                <a:sym typeface="+mn-lt"/>
              </a:rPr>
              <a:t>基于联邦半监督学习的参与方样本生成方法</a:t>
            </a:r>
            <a:r>
              <a:rPr lang="zh-CN" altLang="en-US" sz="1800" dirty="0">
                <a:solidFill>
                  <a:srgbClr val="FFFFFF"/>
                </a:solidFill>
                <a:latin typeface="微软雅黑" panose="020B0503020204020204" pitchFamily="34" charset="-122"/>
                <a:ea typeface="微软雅黑" panose="020B0503020204020204" pitchFamily="34" charset="-122"/>
                <a:cs typeface="+mn-ea"/>
                <a:sym typeface="+mn-lt"/>
              </a:rPr>
              <a:t>（</a:t>
            </a:r>
            <a:r>
              <a:rPr lang="zh-CN" altLang="en-US" sz="1800" dirty="0">
                <a:solidFill>
                  <a:srgbClr val="FFD700"/>
                </a:solidFill>
                <a:latin typeface="微软雅黑" panose="020B0503020204020204" pitchFamily="34" charset="-122"/>
                <a:ea typeface="微软雅黑" panose="020B0503020204020204" pitchFamily="34" charset="-122"/>
                <a:cs typeface="+mn-ea"/>
                <a:sym typeface="+mn-lt"/>
              </a:rPr>
              <a:t>第</a:t>
            </a:r>
            <a:r>
              <a:rPr lang="en-US" altLang="zh-CN" dirty="0">
                <a:solidFill>
                  <a:srgbClr val="FFD700"/>
                </a:solidFill>
                <a:latin typeface="微软雅黑" panose="020B0503020204020204" pitchFamily="34" charset="-122"/>
                <a:ea typeface="微软雅黑" panose="020B0503020204020204" pitchFamily="34" charset="-122"/>
                <a:cs typeface="+mn-ea"/>
                <a:sym typeface="+mn-lt"/>
              </a:rPr>
              <a:t>4</a:t>
            </a:r>
            <a:r>
              <a:rPr lang="zh-CN" altLang="en-US" sz="1800" dirty="0">
                <a:solidFill>
                  <a:srgbClr val="FFD700"/>
                </a:solidFill>
                <a:latin typeface="微软雅黑" panose="020B0503020204020204" pitchFamily="34" charset="-122"/>
                <a:ea typeface="微软雅黑" panose="020B0503020204020204" pitchFamily="34" charset="-122"/>
                <a:cs typeface="+mn-ea"/>
                <a:sym typeface="+mn-lt"/>
              </a:rPr>
              <a:t>章</a:t>
            </a:r>
            <a:r>
              <a:rPr lang="zh-CN" altLang="en-US" sz="1800" dirty="0">
                <a:solidFill>
                  <a:srgbClr val="FFFFFF"/>
                </a:solidFill>
                <a:latin typeface="微软雅黑" panose="020B0503020204020204" pitchFamily="34" charset="-122"/>
                <a:ea typeface="微软雅黑" panose="020B0503020204020204" pitchFamily="34" charset="-122"/>
                <a:cs typeface="+mn-ea"/>
                <a:sym typeface="+mn-lt"/>
              </a:rPr>
              <a:t>）</a:t>
            </a:r>
            <a:endParaRPr lang="zh-CN" altLang="en-US" dirty="0">
              <a:solidFill>
                <a:srgbClr val="FFFFFF"/>
              </a:solidFill>
              <a:latin typeface="微软雅黑" panose="020B0503020204020204" pitchFamily="34" charset="-122"/>
              <a:ea typeface="微软雅黑" panose="020B0503020204020204" pitchFamily="34" charset="-122"/>
              <a:cs typeface="+mn-ea"/>
              <a:sym typeface="+mn-lt"/>
            </a:endParaRPr>
          </a:p>
        </p:txBody>
      </p:sp>
      <p:sp>
        <p:nvSpPr>
          <p:cNvPr id="15" name="圆角矩形 96">
            <a:extLst>
              <a:ext uri="{FF2B5EF4-FFF2-40B4-BE49-F238E27FC236}">
                <a16:creationId xmlns:a16="http://schemas.microsoft.com/office/drawing/2014/main" id="{F64CAD64-2205-468A-8E61-EF1B465B930B}"/>
              </a:ext>
            </a:extLst>
          </p:cNvPr>
          <p:cNvSpPr/>
          <p:nvPr/>
        </p:nvSpPr>
        <p:spPr>
          <a:xfrm>
            <a:off x="1783431" y="1139337"/>
            <a:ext cx="4356000" cy="468000"/>
          </a:xfrm>
          <a:prstGeom prst="roundRect">
            <a:avLst>
              <a:gd name="adj" fmla="val 34035"/>
            </a:avLst>
          </a:prstGeom>
          <a:ln/>
        </p:spPr>
        <p:style>
          <a:lnRef idx="3">
            <a:schemeClr val="lt1"/>
          </a:lnRef>
          <a:fillRef idx="1">
            <a:schemeClr val="accent1"/>
          </a:fillRef>
          <a:effectRef idx="1">
            <a:schemeClr val="accent1"/>
          </a:effectRef>
          <a:fontRef idx="minor">
            <a:schemeClr val="lt1"/>
          </a:fontRef>
        </p:style>
        <p:txBody>
          <a:bodyPr rtlCol="0" anchor="ctr"/>
          <a:lstStyle/>
          <a:p>
            <a:pPr algn="ctr"/>
            <a:r>
              <a:rPr lang="zh-CN" altLang="en-US" sz="1800" dirty="0">
                <a:solidFill>
                  <a:srgbClr val="FFFFFF"/>
                </a:solidFill>
                <a:latin typeface="微软雅黑" panose="020B0503020204020204" pitchFamily="34" charset="-122"/>
                <a:ea typeface="微软雅黑" panose="020B0503020204020204" pitchFamily="34" charset="-122"/>
                <a:cs typeface="+mn-ea"/>
                <a:sym typeface="+mn-lt"/>
              </a:rPr>
              <a:t>基于多方联邦的半监督学习方法（</a:t>
            </a:r>
            <a:r>
              <a:rPr lang="zh-CN" altLang="en-US" sz="1800" dirty="0">
                <a:solidFill>
                  <a:srgbClr val="FFD700"/>
                </a:solidFill>
                <a:latin typeface="微软雅黑" panose="020B0503020204020204" pitchFamily="34" charset="-122"/>
                <a:ea typeface="微软雅黑" panose="020B0503020204020204" pitchFamily="34" charset="-122"/>
                <a:cs typeface="+mn-ea"/>
                <a:sym typeface="+mn-lt"/>
              </a:rPr>
              <a:t>第</a:t>
            </a:r>
            <a:r>
              <a:rPr lang="en-US" altLang="zh-CN" sz="1800" dirty="0">
                <a:solidFill>
                  <a:srgbClr val="FFD700"/>
                </a:solidFill>
                <a:latin typeface="微软雅黑" panose="020B0503020204020204" pitchFamily="34" charset="-122"/>
                <a:ea typeface="微软雅黑" panose="020B0503020204020204" pitchFamily="34" charset="-122"/>
                <a:cs typeface="+mn-ea"/>
                <a:sym typeface="+mn-lt"/>
              </a:rPr>
              <a:t>3</a:t>
            </a:r>
            <a:r>
              <a:rPr lang="zh-CN" altLang="en-US" sz="1800" dirty="0">
                <a:solidFill>
                  <a:srgbClr val="FFD700"/>
                </a:solidFill>
                <a:latin typeface="微软雅黑" panose="020B0503020204020204" pitchFamily="34" charset="-122"/>
                <a:ea typeface="微软雅黑" panose="020B0503020204020204" pitchFamily="34" charset="-122"/>
                <a:cs typeface="+mn-ea"/>
                <a:sym typeface="+mn-lt"/>
              </a:rPr>
              <a:t>章</a:t>
            </a:r>
            <a:r>
              <a:rPr lang="zh-CN" altLang="en-US" sz="1800" dirty="0">
                <a:solidFill>
                  <a:srgbClr val="FFFFFF"/>
                </a:solidFill>
                <a:latin typeface="微软雅黑" panose="020B0503020204020204" pitchFamily="34" charset="-122"/>
                <a:ea typeface="微软雅黑" panose="020B0503020204020204" pitchFamily="34" charset="-122"/>
                <a:cs typeface="+mn-ea"/>
                <a:sym typeface="+mn-lt"/>
              </a:rPr>
              <a:t>）</a:t>
            </a:r>
            <a:endParaRPr kumimoji="1" lang="zh-CN" altLang="en-US" dirty="0">
              <a:latin typeface="微软雅黑" panose="020B0503020204020204" pitchFamily="34" charset="-122"/>
              <a:ea typeface="微软雅黑" panose="020B0503020204020204" pitchFamily="34" charset="-122"/>
            </a:endParaRPr>
          </a:p>
        </p:txBody>
      </p:sp>
      <p:sp>
        <p:nvSpPr>
          <p:cNvPr id="49" name="圆角矩形 42">
            <a:extLst>
              <a:ext uri="{FF2B5EF4-FFF2-40B4-BE49-F238E27FC236}">
                <a16:creationId xmlns:a16="http://schemas.microsoft.com/office/drawing/2014/main" id="{48E2D48E-0110-4E9D-AA6A-BD60AEC833CE}"/>
              </a:ext>
            </a:extLst>
          </p:cNvPr>
          <p:cNvSpPr/>
          <p:nvPr/>
        </p:nvSpPr>
        <p:spPr>
          <a:xfrm>
            <a:off x="1783431" y="1884514"/>
            <a:ext cx="2160000" cy="4742970"/>
          </a:xfrm>
          <a:prstGeom prst="roundRect">
            <a:avLst>
              <a:gd name="adj" fmla="val 13569"/>
            </a:avLst>
          </a:prstGeom>
          <a:noFill/>
          <a:ln w="25400">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1" name="圆角矩形 42">
            <a:extLst>
              <a:ext uri="{FF2B5EF4-FFF2-40B4-BE49-F238E27FC236}">
                <a16:creationId xmlns:a16="http://schemas.microsoft.com/office/drawing/2014/main" id="{233A7A30-71BE-4FB4-9E95-DCCFD4C07ADF}"/>
              </a:ext>
            </a:extLst>
          </p:cNvPr>
          <p:cNvSpPr/>
          <p:nvPr/>
        </p:nvSpPr>
        <p:spPr>
          <a:xfrm>
            <a:off x="9666956" y="1884514"/>
            <a:ext cx="2160000" cy="4742970"/>
          </a:xfrm>
          <a:prstGeom prst="roundRect">
            <a:avLst>
              <a:gd name="adj" fmla="val 13569"/>
            </a:avLst>
          </a:prstGeom>
          <a:noFill/>
          <a:ln w="25400">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2" name="文本框 51">
            <a:extLst>
              <a:ext uri="{FF2B5EF4-FFF2-40B4-BE49-F238E27FC236}">
                <a16:creationId xmlns:a16="http://schemas.microsoft.com/office/drawing/2014/main" id="{F4819057-A445-4BEA-AE1D-41DD317D0EDB}"/>
              </a:ext>
            </a:extLst>
          </p:cNvPr>
          <p:cNvSpPr txBox="1"/>
          <p:nvPr/>
        </p:nvSpPr>
        <p:spPr>
          <a:xfrm>
            <a:off x="1930093" y="1990832"/>
            <a:ext cx="1718496" cy="369332"/>
          </a:xfrm>
          <a:prstGeom prst="rect">
            <a:avLst/>
          </a:prstGeom>
          <a:noFill/>
        </p:spPr>
        <p:txBody>
          <a:bodyPr wrap="square" rtlCol="0">
            <a:spAutoFit/>
          </a:bodyPr>
          <a:lstStyle/>
          <a:p>
            <a:pPr algn="ctr"/>
            <a:r>
              <a:rPr kumimoji="1" lang="zh-CN" altLang="en-US" dirty="0">
                <a:solidFill>
                  <a:schemeClr val="tx1">
                    <a:lumMod val="65000"/>
                    <a:lumOff val="35000"/>
                  </a:schemeClr>
                </a:solidFill>
                <a:latin typeface="微软雅黑" panose="020B0503020204020204" pitchFamily="34" charset="-122"/>
                <a:ea typeface="微软雅黑" panose="020B0503020204020204" pitchFamily="34" charset="-122"/>
              </a:rPr>
              <a:t>问题</a:t>
            </a:r>
          </a:p>
        </p:txBody>
      </p:sp>
      <p:sp>
        <p:nvSpPr>
          <p:cNvPr id="53" name="文本框 52">
            <a:extLst>
              <a:ext uri="{FF2B5EF4-FFF2-40B4-BE49-F238E27FC236}">
                <a16:creationId xmlns:a16="http://schemas.microsoft.com/office/drawing/2014/main" id="{68311AC7-29BF-4A38-AB04-A8B0B0ECD33A}"/>
              </a:ext>
            </a:extLst>
          </p:cNvPr>
          <p:cNvSpPr txBox="1"/>
          <p:nvPr/>
        </p:nvSpPr>
        <p:spPr>
          <a:xfrm>
            <a:off x="9905333" y="1990832"/>
            <a:ext cx="1718496" cy="369332"/>
          </a:xfrm>
          <a:prstGeom prst="rect">
            <a:avLst/>
          </a:prstGeom>
          <a:noFill/>
        </p:spPr>
        <p:txBody>
          <a:bodyPr wrap="square" rtlCol="0">
            <a:spAutoFit/>
          </a:bodyPr>
          <a:lstStyle/>
          <a:p>
            <a:pPr algn="ctr"/>
            <a:r>
              <a:rPr kumimoji="1" lang="zh-CN" altLang="en-US" dirty="0">
                <a:solidFill>
                  <a:schemeClr val="tx1">
                    <a:lumMod val="65000"/>
                    <a:lumOff val="35000"/>
                  </a:schemeClr>
                </a:solidFill>
                <a:latin typeface="微软雅黑" panose="020B0503020204020204" pitchFamily="34" charset="-122"/>
                <a:ea typeface="微软雅黑" panose="020B0503020204020204" pitchFamily="34" charset="-122"/>
              </a:rPr>
              <a:t>目的</a:t>
            </a:r>
          </a:p>
        </p:txBody>
      </p:sp>
      <p:sp>
        <p:nvSpPr>
          <p:cNvPr id="55" name="圆角矩形 60">
            <a:extLst>
              <a:ext uri="{FF2B5EF4-FFF2-40B4-BE49-F238E27FC236}">
                <a16:creationId xmlns:a16="http://schemas.microsoft.com/office/drawing/2014/main" id="{813EF266-D6E6-484B-8AC2-382FFF09514C}"/>
              </a:ext>
            </a:extLst>
          </p:cNvPr>
          <p:cNvSpPr/>
          <p:nvPr/>
        </p:nvSpPr>
        <p:spPr>
          <a:xfrm>
            <a:off x="10295951" y="2404441"/>
            <a:ext cx="937260" cy="4126403"/>
          </a:xfrm>
          <a:prstGeom prst="roundRect">
            <a:avLst>
              <a:gd name="adj" fmla="val 18662"/>
            </a:avLst>
          </a:prstGeom>
          <a:solidFill>
            <a:srgbClr val="DEECE8"/>
          </a:solidFill>
          <a:ln>
            <a:solidFill>
              <a:srgbClr val="DEECE8"/>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lumMod val="65000"/>
                    <a:lumOff val="35000"/>
                  </a:schemeClr>
                </a:solidFill>
                <a:latin typeface="SimSun" panose="02010600030101010101" pitchFamily="2" charset="-122"/>
                <a:ea typeface="SimSun" panose="02010600030101010101" pitchFamily="2" charset="-122"/>
                <a:cs typeface="+mn-ea"/>
                <a:sym typeface="+mn-lt"/>
              </a:rPr>
              <a:t>针</a:t>
            </a:r>
            <a:endParaRPr lang="en-US" altLang="zh-CN" sz="1600" dirty="0">
              <a:solidFill>
                <a:schemeClr val="tx1">
                  <a:lumMod val="65000"/>
                  <a:lumOff val="35000"/>
                </a:schemeClr>
              </a:solidFill>
              <a:latin typeface="SimSun" panose="02010600030101010101" pitchFamily="2" charset="-122"/>
              <a:ea typeface="SimSun" panose="02010600030101010101" pitchFamily="2" charset="-122"/>
              <a:cs typeface="+mn-ea"/>
              <a:sym typeface="+mn-lt"/>
            </a:endParaRPr>
          </a:p>
          <a:p>
            <a:pPr algn="ctr"/>
            <a:r>
              <a:rPr lang="zh-CN" altLang="en-US" sz="1600" dirty="0">
                <a:solidFill>
                  <a:schemeClr val="tx1">
                    <a:lumMod val="65000"/>
                    <a:lumOff val="35000"/>
                  </a:schemeClr>
                </a:solidFill>
                <a:latin typeface="SimSun" panose="02010600030101010101" pitchFamily="2" charset="-122"/>
                <a:ea typeface="SimSun" panose="02010600030101010101" pitchFamily="2" charset="-122"/>
                <a:cs typeface="+mn-ea"/>
                <a:sym typeface="+mn-lt"/>
              </a:rPr>
              <a:t>对</a:t>
            </a:r>
            <a:endParaRPr lang="en-US" altLang="zh-CN" sz="1600" dirty="0">
              <a:solidFill>
                <a:schemeClr val="tx1">
                  <a:lumMod val="65000"/>
                  <a:lumOff val="35000"/>
                </a:schemeClr>
              </a:solidFill>
              <a:latin typeface="SimSun" panose="02010600030101010101" pitchFamily="2" charset="-122"/>
              <a:ea typeface="SimSun" panose="02010600030101010101" pitchFamily="2" charset="-122"/>
              <a:cs typeface="+mn-ea"/>
              <a:sym typeface="+mn-lt"/>
            </a:endParaRPr>
          </a:p>
          <a:p>
            <a:pPr algn="ctr"/>
            <a:r>
              <a:rPr lang="zh-CN" altLang="en-US" sz="1600" dirty="0">
                <a:solidFill>
                  <a:schemeClr val="tx1">
                    <a:lumMod val="65000"/>
                    <a:lumOff val="35000"/>
                  </a:schemeClr>
                </a:solidFill>
                <a:latin typeface="SimSun" panose="02010600030101010101" pitchFamily="2" charset="-122"/>
                <a:ea typeface="SimSun" panose="02010600030101010101" pitchFamily="2" charset="-122"/>
                <a:cs typeface="+mn-ea"/>
                <a:sym typeface="+mn-lt"/>
              </a:rPr>
              <a:t>联</a:t>
            </a:r>
            <a:endParaRPr lang="en-US" altLang="zh-CN" sz="1600" dirty="0">
              <a:solidFill>
                <a:schemeClr val="tx1">
                  <a:lumMod val="65000"/>
                  <a:lumOff val="35000"/>
                </a:schemeClr>
              </a:solidFill>
              <a:latin typeface="SimSun" panose="02010600030101010101" pitchFamily="2" charset="-122"/>
              <a:ea typeface="SimSun" panose="02010600030101010101" pitchFamily="2" charset="-122"/>
              <a:cs typeface="+mn-ea"/>
              <a:sym typeface="+mn-lt"/>
            </a:endParaRPr>
          </a:p>
          <a:p>
            <a:pPr algn="ctr"/>
            <a:r>
              <a:rPr lang="zh-CN" altLang="en-US" sz="1600" dirty="0">
                <a:solidFill>
                  <a:schemeClr val="tx1">
                    <a:lumMod val="65000"/>
                    <a:lumOff val="35000"/>
                  </a:schemeClr>
                </a:solidFill>
                <a:latin typeface="SimSun" panose="02010600030101010101" pitchFamily="2" charset="-122"/>
                <a:ea typeface="SimSun" panose="02010600030101010101" pitchFamily="2" charset="-122"/>
                <a:cs typeface="+mn-ea"/>
                <a:sym typeface="+mn-lt"/>
              </a:rPr>
              <a:t>邦</a:t>
            </a:r>
            <a:endParaRPr lang="en-US" altLang="zh-CN" sz="1600" dirty="0">
              <a:solidFill>
                <a:schemeClr val="tx1">
                  <a:lumMod val="65000"/>
                  <a:lumOff val="35000"/>
                </a:schemeClr>
              </a:solidFill>
              <a:latin typeface="SimSun" panose="02010600030101010101" pitchFamily="2" charset="-122"/>
              <a:ea typeface="SimSun" panose="02010600030101010101" pitchFamily="2" charset="-122"/>
              <a:cs typeface="+mn-ea"/>
              <a:sym typeface="+mn-lt"/>
            </a:endParaRPr>
          </a:p>
          <a:p>
            <a:pPr algn="ctr"/>
            <a:r>
              <a:rPr lang="zh-CN" altLang="en-US" sz="1600" dirty="0">
                <a:solidFill>
                  <a:schemeClr val="tx1">
                    <a:lumMod val="65000"/>
                    <a:lumOff val="35000"/>
                  </a:schemeClr>
                </a:solidFill>
                <a:latin typeface="SimSun" panose="02010600030101010101" pitchFamily="2" charset="-122"/>
                <a:ea typeface="SimSun" panose="02010600030101010101" pitchFamily="2" charset="-122"/>
                <a:cs typeface="+mn-ea"/>
                <a:sym typeface="+mn-lt"/>
              </a:rPr>
              <a:t>学</a:t>
            </a:r>
            <a:endParaRPr lang="en-US" altLang="zh-CN" sz="1600" dirty="0">
              <a:solidFill>
                <a:schemeClr val="tx1">
                  <a:lumMod val="65000"/>
                  <a:lumOff val="35000"/>
                </a:schemeClr>
              </a:solidFill>
              <a:latin typeface="SimSun" panose="02010600030101010101" pitchFamily="2" charset="-122"/>
              <a:ea typeface="SimSun" panose="02010600030101010101" pitchFamily="2" charset="-122"/>
              <a:cs typeface="+mn-ea"/>
              <a:sym typeface="+mn-lt"/>
            </a:endParaRPr>
          </a:p>
          <a:p>
            <a:pPr algn="ctr"/>
            <a:r>
              <a:rPr lang="zh-CN" altLang="en-US" sz="1600" dirty="0">
                <a:solidFill>
                  <a:schemeClr val="tx1">
                    <a:lumMod val="65000"/>
                    <a:lumOff val="35000"/>
                  </a:schemeClr>
                </a:solidFill>
                <a:latin typeface="SimSun" panose="02010600030101010101" pitchFamily="2" charset="-122"/>
                <a:ea typeface="SimSun" panose="02010600030101010101" pitchFamily="2" charset="-122"/>
                <a:cs typeface="+mn-ea"/>
                <a:sym typeface="+mn-lt"/>
              </a:rPr>
              <a:t>习</a:t>
            </a:r>
            <a:endParaRPr lang="en-US" altLang="zh-CN" sz="1600" dirty="0">
              <a:solidFill>
                <a:schemeClr val="tx1">
                  <a:lumMod val="65000"/>
                  <a:lumOff val="35000"/>
                </a:schemeClr>
              </a:solidFill>
              <a:latin typeface="SimSun" panose="02010600030101010101" pitchFamily="2" charset="-122"/>
              <a:ea typeface="SimSun" panose="02010600030101010101" pitchFamily="2" charset="-122"/>
              <a:cs typeface="+mn-ea"/>
              <a:sym typeface="+mn-lt"/>
            </a:endParaRPr>
          </a:p>
          <a:p>
            <a:pPr algn="ctr"/>
            <a:r>
              <a:rPr lang="zh-CN" altLang="en-US" sz="1600" dirty="0">
                <a:solidFill>
                  <a:schemeClr val="tx1">
                    <a:lumMod val="65000"/>
                    <a:lumOff val="35000"/>
                  </a:schemeClr>
                </a:solidFill>
                <a:latin typeface="SimSun" panose="02010600030101010101" pitchFamily="2" charset="-122"/>
                <a:ea typeface="SimSun" panose="02010600030101010101" pitchFamily="2" charset="-122"/>
                <a:cs typeface="+mn-ea"/>
                <a:sym typeface="+mn-lt"/>
              </a:rPr>
              <a:t>中</a:t>
            </a:r>
            <a:endParaRPr lang="en-US" altLang="zh-CN" sz="1600" dirty="0">
              <a:solidFill>
                <a:schemeClr val="tx1">
                  <a:lumMod val="65000"/>
                  <a:lumOff val="35000"/>
                </a:schemeClr>
              </a:solidFill>
              <a:latin typeface="SimSun" panose="02010600030101010101" pitchFamily="2" charset="-122"/>
              <a:ea typeface="SimSun" panose="02010600030101010101" pitchFamily="2" charset="-122"/>
              <a:cs typeface="+mn-ea"/>
              <a:sym typeface="+mn-lt"/>
            </a:endParaRPr>
          </a:p>
          <a:p>
            <a:pPr algn="ctr"/>
            <a:r>
              <a:rPr lang="zh-CN" altLang="en-US" sz="1600" dirty="0">
                <a:solidFill>
                  <a:schemeClr val="tx1">
                    <a:lumMod val="65000"/>
                    <a:lumOff val="35000"/>
                  </a:schemeClr>
                </a:solidFill>
                <a:latin typeface="SimSun" panose="02010600030101010101" pitchFamily="2" charset="-122"/>
                <a:ea typeface="SimSun" panose="02010600030101010101" pitchFamily="2" charset="-122"/>
                <a:cs typeface="+mn-ea"/>
                <a:sym typeface="+mn-lt"/>
              </a:rPr>
              <a:t>数</a:t>
            </a:r>
            <a:endParaRPr lang="en-US" altLang="zh-CN" sz="1600" dirty="0">
              <a:solidFill>
                <a:schemeClr val="tx1">
                  <a:lumMod val="65000"/>
                  <a:lumOff val="35000"/>
                </a:schemeClr>
              </a:solidFill>
              <a:latin typeface="SimSun" panose="02010600030101010101" pitchFamily="2" charset="-122"/>
              <a:ea typeface="SimSun" panose="02010600030101010101" pitchFamily="2" charset="-122"/>
              <a:cs typeface="+mn-ea"/>
              <a:sym typeface="+mn-lt"/>
            </a:endParaRPr>
          </a:p>
          <a:p>
            <a:pPr algn="ctr"/>
            <a:r>
              <a:rPr lang="zh-CN" altLang="en-US" sz="1600" dirty="0">
                <a:solidFill>
                  <a:schemeClr val="tx1">
                    <a:lumMod val="65000"/>
                    <a:lumOff val="35000"/>
                  </a:schemeClr>
                </a:solidFill>
                <a:latin typeface="SimSun" panose="02010600030101010101" pitchFamily="2" charset="-122"/>
                <a:ea typeface="SimSun" panose="02010600030101010101" pitchFamily="2" charset="-122"/>
                <a:cs typeface="+mn-ea"/>
                <a:sym typeface="+mn-lt"/>
              </a:rPr>
              <a:t>据</a:t>
            </a:r>
            <a:endParaRPr lang="en-US" altLang="zh-CN" sz="1600" dirty="0">
              <a:solidFill>
                <a:schemeClr val="tx1">
                  <a:lumMod val="65000"/>
                  <a:lumOff val="35000"/>
                </a:schemeClr>
              </a:solidFill>
              <a:latin typeface="SimSun" panose="02010600030101010101" pitchFamily="2" charset="-122"/>
              <a:ea typeface="SimSun" panose="02010600030101010101" pitchFamily="2" charset="-122"/>
              <a:cs typeface="+mn-ea"/>
              <a:sym typeface="+mn-lt"/>
            </a:endParaRPr>
          </a:p>
          <a:p>
            <a:pPr algn="ctr"/>
            <a:r>
              <a:rPr lang="zh-CN" altLang="en-US" sz="1600" dirty="0">
                <a:solidFill>
                  <a:schemeClr val="tx1">
                    <a:lumMod val="65000"/>
                    <a:lumOff val="35000"/>
                  </a:schemeClr>
                </a:solidFill>
                <a:latin typeface="SimSun" panose="02010600030101010101" pitchFamily="2" charset="-122"/>
                <a:ea typeface="SimSun" panose="02010600030101010101" pitchFamily="2" charset="-122"/>
                <a:cs typeface="+mn-ea"/>
                <a:sym typeface="+mn-lt"/>
              </a:rPr>
              <a:t>不</a:t>
            </a:r>
            <a:endParaRPr lang="en-US" altLang="zh-CN" sz="1600" dirty="0">
              <a:solidFill>
                <a:schemeClr val="tx1">
                  <a:lumMod val="65000"/>
                  <a:lumOff val="35000"/>
                </a:schemeClr>
              </a:solidFill>
              <a:latin typeface="SimSun" panose="02010600030101010101" pitchFamily="2" charset="-122"/>
              <a:ea typeface="SimSun" panose="02010600030101010101" pitchFamily="2" charset="-122"/>
              <a:cs typeface="+mn-ea"/>
              <a:sym typeface="+mn-lt"/>
            </a:endParaRPr>
          </a:p>
          <a:p>
            <a:pPr algn="ctr"/>
            <a:r>
              <a:rPr lang="zh-CN" altLang="en-US" sz="1600" dirty="0">
                <a:solidFill>
                  <a:schemeClr val="tx1">
                    <a:lumMod val="65000"/>
                    <a:lumOff val="35000"/>
                  </a:schemeClr>
                </a:solidFill>
                <a:latin typeface="SimSun" panose="02010600030101010101" pitchFamily="2" charset="-122"/>
                <a:ea typeface="SimSun" panose="02010600030101010101" pitchFamily="2" charset="-122"/>
                <a:cs typeface="+mn-ea"/>
                <a:sym typeface="+mn-lt"/>
              </a:rPr>
              <a:t>完</a:t>
            </a:r>
            <a:endParaRPr lang="en-US" altLang="zh-CN" sz="1600" dirty="0">
              <a:solidFill>
                <a:schemeClr val="tx1">
                  <a:lumMod val="65000"/>
                  <a:lumOff val="35000"/>
                </a:schemeClr>
              </a:solidFill>
              <a:latin typeface="SimSun" panose="02010600030101010101" pitchFamily="2" charset="-122"/>
              <a:ea typeface="SimSun" panose="02010600030101010101" pitchFamily="2" charset="-122"/>
              <a:cs typeface="+mn-ea"/>
              <a:sym typeface="+mn-lt"/>
            </a:endParaRPr>
          </a:p>
          <a:p>
            <a:pPr algn="ctr"/>
            <a:r>
              <a:rPr lang="zh-CN" altLang="en-US" sz="1600" dirty="0">
                <a:solidFill>
                  <a:schemeClr val="tx1">
                    <a:lumMod val="65000"/>
                    <a:lumOff val="35000"/>
                  </a:schemeClr>
                </a:solidFill>
                <a:latin typeface="SimSun" panose="02010600030101010101" pitchFamily="2" charset="-122"/>
                <a:ea typeface="SimSun" panose="02010600030101010101" pitchFamily="2" charset="-122"/>
                <a:cs typeface="+mn-ea"/>
                <a:sym typeface="+mn-lt"/>
              </a:rPr>
              <a:t>整</a:t>
            </a:r>
            <a:endParaRPr lang="en-US" altLang="zh-CN" sz="1600" dirty="0">
              <a:solidFill>
                <a:schemeClr val="tx1">
                  <a:lumMod val="65000"/>
                  <a:lumOff val="35000"/>
                </a:schemeClr>
              </a:solidFill>
              <a:latin typeface="SimSun" panose="02010600030101010101" pitchFamily="2" charset="-122"/>
              <a:ea typeface="SimSun" panose="02010600030101010101" pitchFamily="2" charset="-122"/>
              <a:cs typeface="+mn-ea"/>
              <a:sym typeface="+mn-lt"/>
            </a:endParaRPr>
          </a:p>
          <a:p>
            <a:pPr algn="ctr"/>
            <a:r>
              <a:rPr lang="zh-CN" altLang="en-US" sz="1600" dirty="0">
                <a:solidFill>
                  <a:schemeClr val="tx1">
                    <a:lumMod val="65000"/>
                    <a:lumOff val="35000"/>
                  </a:schemeClr>
                </a:solidFill>
                <a:latin typeface="SimSun" panose="02010600030101010101" pitchFamily="2" charset="-122"/>
                <a:ea typeface="SimSun" panose="02010600030101010101" pitchFamily="2" charset="-122"/>
                <a:cs typeface="+mn-ea"/>
                <a:sym typeface="+mn-lt"/>
              </a:rPr>
              <a:t>的</a:t>
            </a:r>
            <a:endParaRPr lang="en-US" altLang="zh-CN" sz="1600" dirty="0">
              <a:solidFill>
                <a:schemeClr val="tx1">
                  <a:lumMod val="65000"/>
                  <a:lumOff val="35000"/>
                </a:schemeClr>
              </a:solidFill>
              <a:latin typeface="SimSun" panose="02010600030101010101" pitchFamily="2" charset="-122"/>
              <a:ea typeface="SimSun" panose="02010600030101010101" pitchFamily="2" charset="-122"/>
              <a:cs typeface="+mn-ea"/>
              <a:sym typeface="+mn-lt"/>
            </a:endParaRPr>
          </a:p>
          <a:p>
            <a:pPr algn="ctr"/>
            <a:r>
              <a:rPr lang="zh-CN" altLang="en-US" sz="1600" dirty="0">
                <a:solidFill>
                  <a:schemeClr val="tx1">
                    <a:lumMod val="65000"/>
                    <a:lumOff val="35000"/>
                  </a:schemeClr>
                </a:solidFill>
                <a:latin typeface="SimSun" panose="02010600030101010101" pitchFamily="2" charset="-122"/>
                <a:ea typeface="SimSun" panose="02010600030101010101" pitchFamily="2" charset="-122"/>
                <a:cs typeface="+mn-ea"/>
                <a:sym typeface="+mn-lt"/>
              </a:rPr>
              <a:t>挑</a:t>
            </a:r>
            <a:endParaRPr lang="en-US" altLang="zh-CN" sz="1600" dirty="0">
              <a:solidFill>
                <a:schemeClr val="tx1">
                  <a:lumMod val="65000"/>
                  <a:lumOff val="35000"/>
                </a:schemeClr>
              </a:solidFill>
              <a:latin typeface="SimSun" panose="02010600030101010101" pitchFamily="2" charset="-122"/>
              <a:ea typeface="SimSun" panose="02010600030101010101" pitchFamily="2" charset="-122"/>
              <a:cs typeface="+mn-ea"/>
              <a:sym typeface="+mn-lt"/>
            </a:endParaRPr>
          </a:p>
          <a:p>
            <a:pPr algn="ctr"/>
            <a:r>
              <a:rPr lang="zh-CN" altLang="en-US" sz="1600" dirty="0">
                <a:solidFill>
                  <a:schemeClr val="tx1">
                    <a:lumMod val="65000"/>
                    <a:lumOff val="35000"/>
                  </a:schemeClr>
                </a:solidFill>
                <a:latin typeface="SimSun" panose="02010600030101010101" pitchFamily="2" charset="-122"/>
                <a:ea typeface="SimSun" panose="02010600030101010101" pitchFamily="2" charset="-122"/>
                <a:cs typeface="+mn-ea"/>
                <a:sym typeface="+mn-lt"/>
              </a:rPr>
              <a:t>战</a:t>
            </a:r>
            <a:endParaRPr lang="en-US" altLang="zh-CN" sz="1600" dirty="0">
              <a:solidFill>
                <a:schemeClr val="tx1">
                  <a:lumMod val="65000"/>
                  <a:lumOff val="35000"/>
                </a:schemeClr>
              </a:solidFill>
              <a:latin typeface="SimSun" panose="02010600030101010101" pitchFamily="2" charset="-122"/>
              <a:ea typeface="SimSun" panose="02010600030101010101" pitchFamily="2" charset="-122"/>
              <a:cs typeface="+mn-ea"/>
              <a:sym typeface="+mn-lt"/>
            </a:endParaRPr>
          </a:p>
        </p:txBody>
      </p:sp>
      <p:sp>
        <p:nvSpPr>
          <p:cNvPr id="56" name="圆角矩形 48">
            <a:extLst>
              <a:ext uri="{FF2B5EF4-FFF2-40B4-BE49-F238E27FC236}">
                <a16:creationId xmlns:a16="http://schemas.microsoft.com/office/drawing/2014/main" id="{7D877A69-EECC-47FC-B4DC-C69581DFE50B}"/>
              </a:ext>
            </a:extLst>
          </p:cNvPr>
          <p:cNvSpPr/>
          <p:nvPr/>
        </p:nvSpPr>
        <p:spPr>
          <a:xfrm>
            <a:off x="4572426" y="1884514"/>
            <a:ext cx="4500000" cy="2013304"/>
          </a:xfrm>
          <a:prstGeom prst="roundRect">
            <a:avLst>
              <a:gd name="adj" fmla="val 13569"/>
            </a:avLst>
          </a:prstGeom>
          <a:noFill/>
          <a:ln w="25400">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7" name="圆角矩形 48">
            <a:extLst>
              <a:ext uri="{FF2B5EF4-FFF2-40B4-BE49-F238E27FC236}">
                <a16:creationId xmlns:a16="http://schemas.microsoft.com/office/drawing/2014/main" id="{8DED8A26-DDE4-4C04-AAC3-B26C0CA09719}"/>
              </a:ext>
            </a:extLst>
          </p:cNvPr>
          <p:cNvSpPr/>
          <p:nvPr/>
        </p:nvSpPr>
        <p:spPr>
          <a:xfrm>
            <a:off x="4572426" y="4490481"/>
            <a:ext cx="4500000" cy="2013304"/>
          </a:xfrm>
          <a:prstGeom prst="roundRect">
            <a:avLst>
              <a:gd name="adj" fmla="val 13569"/>
            </a:avLst>
          </a:prstGeom>
          <a:noFill/>
          <a:ln w="25400">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8" name="右箭头 63">
            <a:extLst>
              <a:ext uri="{FF2B5EF4-FFF2-40B4-BE49-F238E27FC236}">
                <a16:creationId xmlns:a16="http://schemas.microsoft.com/office/drawing/2014/main" id="{A8895F71-EAC7-49EA-B044-978143DDBCB8}"/>
              </a:ext>
            </a:extLst>
          </p:cNvPr>
          <p:cNvSpPr/>
          <p:nvPr/>
        </p:nvSpPr>
        <p:spPr>
          <a:xfrm>
            <a:off x="4021134" y="2648850"/>
            <a:ext cx="473588" cy="484632"/>
          </a:xfrm>
          <a:prstGeom prst="rightArrow">
            <a:avLst/>
          </a:prstGeom>
          <a:solidFill>
            <a:schemeClr val="bg1"/>
          </a:solidFill>
          <a:ln w="28575">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SimSun" panose="02010600030101010101" pitchFamily="2" charset="-122"/>
              <a:ea typeface="SimSun" panose="02010600030101010101" pitchFamily="2" charset="-122"/>
            </a:endParaRPr>
          </a:p>
        </p:txBody>
      </p:sp>
      <p:sp>
        <p:nvSpPr>
          <p:cNvPr id="59" name="右箭头 63">
            <a:extLst>
              <a:ext uri="{FF2B5EF4-FFF2-40B4-BE49-F238E27FC236}">
                <a16:creationId xmlns:a16="http://schemas.microsoft.com/office/drawing/2014/main" id="{EB489BBF-E483-45BC-8571-183497CEB3A0}"/>
              </a:ext>
            </a:extLst>
          </p:cNvPr>
          <p:cNvSpPr/>
          <p:nvPr/>
        </p:nvSpPr>
        <p:spPr>
          <a:xfrm>
            <a:off x="4053936" y="5349112"/>
            <a:ext cx="473588" cy="484632"/>
          </a:xfrm>
          <a:prstGeom prst="rightArrow">
            <a:avLst/>
          </a:prstGeom>
          <a:solidFill>
            <a:schemeClr val="bg1"/>
          </a:solidFill>
          <a:ln w="28575">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SimSun" panose="02010600030101010101" pitchFamily="2" charset="-122"/>
              <a:ea typeface="SimSun" panose="02010600030101010101" pitchFamily="2" charset="-122"/>
            </a:endParaRPr>
          </a:p>
        </p:txBody>
      </p:sp>
      <p:sp>
        <p:nvSpPr>
          <p:cNvPr id="60" name="右箭头 63">
            <a:extLst>
              <a:ext uri="{FF2B5EF4-FFF2-40B4-BE49-F238E27FC236}">
                <a16:creationId xmlns:a16="http://schemas.microsoft.com/office/drawing/2014/main" id="{CAAD5E41-0D38-4C0D-8EE2-1E83EE85B366}"/>
              </a:ext>
            </a:extLst>
          </p:cNvPr>
          <p:cNvSpPr/>
          <p:nvPr/>
        </p:nvSpPr>
        <p:spPr>
          <a:xfrm>
            <a:off x="9149287" y="2648850"/>
            <a:ext cx="473588" cy="484632"/>
          </a:xfrm>
          <a:prstGeom prst="rightArrow">
            <a:avLst/>
          </a:prstGeom>
          <a:solidFill>
            <a:schemeClr val="bg1"/>
          </a:solidFill>
          <a:ln w="28575">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SimSun" panose="02010600030101010101" pitchFamily="2" charset="-122"/>
              <a:ea typeface="SimSun" panose="02010600030101010101" pitchFamily="2" charset="-122"/>
            </a:endParaRPr>
          </a:p>
        </p:txBody>
      </p:sp>
      <p:sp>
        <p:nvSpPr>
          <p:cNvPr id="61" name="右箭头 63">
            <a:extLst>
              <a:ext uri="{FF2B5EF4-FFF2-40B4-BE49-F238E27FC236}">
                <a16:creationId xmlns:a16="http://schemas.microsoft.com/office/drawing/2014/main" id="{5C30C687-4C02-404F-8FDC-D216B5692A95}"/>
              </a:ext>
            </a:extLst>
          </p:cNvPr>
          <p:cNvSpPr/>
          <p:nvPr/>
        </p:nvSpPr>
        <p:spPr>
          <a:xfrm>
            <a:off x="9138654" y="5349112"/>
            <a:ext cx="473588" cy="484632"/>
          </a:xfrm>
          <a:prstGeom prst="rightArrow">
            <a:avLst/>
          </a:prstGeom>
          <a:solidFill>
            <a:schemeClr val="bg1"/>
          </a:solidFill>
          <a:ln w="28575">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SimSun" panose="02010600030101010101" pitchFamily="2" charset="-122"/>
              <a:ea typeface="SimSun" panose="02010600030101010101" pitchFamily="2" charset="-122"/>
            </a:endParaRPr>
          </a:p>
        </p:txBody>
      </p:sp>
      <p:sp>
        <p:nvSpPr>
          <p:cNvPr id="62" name="矩形: 圆角 34">
            <a:extLst>
              <a:ext uri="{FF2B5EF4-FFF2-40B4-BE49-F238E27FC236}">
                <a16:creationId xmlns:a16="http://schemas.microsoft.com/office/drawing/2014/main" id="{5992DF93-1045-4CC0-B0A5-22290C41AFDF}"/>
              </a:ext>
            </a:extLst>
          </p:cNvPr>
          <p:cNvSpPr/>
          <p:nvPr/>
        </p:nvSpPr>
        <p:spPr>
          <a:xfrm>
            <a:off x="1916420" y="2334901"/>
            <a:ext cx="1882783" cy="2012880"/>
          </a:xfrm>
          <a:prstGeom prst="roundRect">
            <a:avLst>
              <a:gd name="adj" fmla="val 14933"/>
            </a:avLst>
          </a:prstGeom>
          <a:solidFill>
            <a:srgbClr val="7EC9CA"/>
          </a:solidFill>
          <a:ln>
            <a:solidFill>
              <a:srgbClr val="7EC9CA"/>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50000"/>
              </a:lnSpc>
              <a:spcBef>
                <a:spcPts val="0"/>
              </a:spcBef>
              <a:spcAft>
                <a:spcPts val="0"/>
              </a:spcAft>
              <a:buClrTx/>
              <a:buSzTx/>
              <a:buFontTx/>
              <a:buNone/>
              <a:tabLst/>
              <a:defRPr/>
            </a:pPr>
            <a:endParaRPr kumimoji="1" lang="en-US" altLang="zh-CN" sz="1400" b="0" i="0" u="none" strike="noStrike" kern="1200" cap="none" spc="0" normalizeH="0" baseline="0" noProof="0" dirty="0">
              <a:ln>
                <a:noFill/>
              </a:ln>
              <a:solidFill>
                <a:prstClr val="black">
                  <a:lumMod val="65000"/>
                  <a:lumOff val="35000"/>
                </a:prstClr>
              </a:solidFill>
              <a:effectLst/>
              <a:uLnTx/>
              <a:uFillTx/>
              <a:latin typeface="Times New Roman" panose="02020603050405020304" pitchFamily="18" charset="0"/>
              <a:ea typeface="SimSun" panose="02010600030101010101" pitchFamily="2" charset="-122"/>
              <a:cs typeface="Times New Roman" panose="02020603050405020304" pitchFamily="18" charset="0"/>
            </a:endParaRPr>
          </a:p>
          <a:p>
            <a:pPr marL="0" marR="0" lvl="0" indent="0" algn="l" defTabSz="457200" rtl="0" eaLnBrk="1" fontAlgn="auto" latinLnBrk="0" hangingPunct="1">
              <a:lnSpc>
                <a:spcPct val="150000"/>
              </a:lnSpc>
              <a:spcBef>
                <a:spcPts val="0"/>
              </a:spcBef>
              <a:spcAft>
                <a:spcPts val="0"/>
              </a:spcAft>
              <a:buClrTx/>
              <a:buSzTx/>
              <a:buFontTx/>
              <a:buNone/>
              <a:tabLst/>
              <a:defRPr/>
            </a:pPr>
            <a:r>
              <a:rPr kumimoji="1" lang="en-US" altLang="zh-CN" sz="1400" b="0" i="0" u="none" strike="noStrike" kern="1200" cap="none" spc="0" normalizeH="0" baseline="0" noProof="0" dirty="0">
                <a:ln>
                  <a:noFill/>
                </a:ln>
                <a:solidFill>
                  <a:prstClr val="black">
                    <a:lumMod val="65000"/>
                    <a:lumOff val="35000"/>
                  </a:prstClr>
                </a:solidFill>
                <a:effectLst/>
                <a:uLnTx/>
                <a:uFillTx/>
                <a:latin typeface="Times New Roman" panose="02020603050405020304" pitchFamily="18" charset="0"/>
                <a:ea typeface="SimSun" panose="02010600030101010101" pitchFamily="2" charset="-122"/>
                <a:cs typeface="Times New Roman" panose="02020603050405020304" pitchFamily="18" charset="0"/>
              </a:rPr>
              <a:t>1.</a:t>
            </a:r>
            <a:r>
              <a:rPr kumimoji="1" lang="en-US" altLang="zh-CN" sz="1400" dirty="0">
                <a:solidFill>
                  <a:prstClr val="black">
                    <a:lumMod val="65000"/>
                    <a:lumOff val="35000"/>
                  </a:prstClr>
                </a:solidFill>
                <a:latin typeface="Times New Roman" panose="02020603050405020304" pitchFamily="18" charset="0"/>
                <a:ea typeface="SimSun" panose="02010600030101010101" pitchFamily="2" charset="-122"/>
                <a:cs typeface="Times New Roman" panose="02020603050405020304" pitchFamily="18" charset="0"/>
              </a:rPr>
              <a:t> </a:t>
            </a:r>
            <a:r>
              <a:rPr kumimoji="1" lang="en-US" altLang="zh-CN" sz="1400" b="1" dirty="0">
                <a:solidFill>
                  <a:prstClr val="black">
                    <a:lumMod val="65000"/>
                    <a:lumOff val="35000"/>
                  </a:prstClr>
                </a:solidFill>
                <a:latin typeface="SimSun" panose="02010600030101010101" pitchFamily="2" charset="-122"/>
                <a:ea typeface="SimSun" panose="02010600030101010101" pitchFamily="2" charset="-122"/>
                <a:cs typeface="Times New Roman" panose="02020603050405020304" pitchFamily="18" charset="0"/>
              </a:rPr>
              <a:t>VFL</a:t>
            </a:r>
            <a:r>
              <a:rPr kumimoji="1" lang="zh-CN" altLang="en-US" sz="1400" b="1" dirty="0">
                <a:solidFill>
                  <a:prstClr val="black">
                    <a:lumMod val="65000"/>
                    <a:lumOff val="35000"/>
                  </a:prstClr>
                </a:solidFill>
                <a:latin typeface="SimSun" panose="02010600030101010101" pitchFamily="2" charset="-122"/>
                <a:ea typeface="SimSun" panose="02010600030101010101" pitchFamily="2" charset="-122"/>
                <a:cs typeface="Times New Roman" panose="02020603050405020304" pitchFamily="18" charset="0"/>
              </a:rPr>
              <a:t>环境中未标记数据缺失的</a:t>
            </a:r>
            <a:r>
              <a:rPr kumimoji="1" lang="en-US" altLang="zh-CN" sz="1400" b="1" dirty="0">
                <a:solidFill>
                  <a:prstClr val="black">
                    <a:lumMod val="65000"/>
                    <a:lumOff val="35000"/>
                  </a:prstClr>
                </a:solidFill>
                <a:latin typeface="SimSun" panose="02010600030101010101" pitchFamily="2" charset="-122"/>
                <a:ea typeface="SimSun" panose="02010600030101010101" pitchFamily="2" charset="-122"/>
                <a:cs typeface="Times New Roman" panose="02020603050405020304" pitchFamily="18" charset="0"/>
              </a:rPr>
              <a:t>PU</a:t>
            </a:r>
            <a:r>
              <a:rPr kumimoji="1" lang="zh-CN" altLang="en-US" sz="1400" b="1" dirty="0">
                <a:solidFill>
                  <a:prstClr val="black">
                    <a:lumMod val="65000"/>
                    <a:lumOff val="35000"/>
                  </a:prstClr>
                </a:solidFill>
                <a:latin typeface="SimSun" panose="02010600030101010101" pitchFamily="2" charset="-122"/>
                <a:ea typeface="SimSun" panose="02010600030101010101" pitchFamily="2" charset="-122"/>
                <a:cs typeface="Times New Roman" panose="02020603050405020304" pitchFamily="18" charset="0"/>
              </a:rPr>
              <a:t>学习问题</a:t>
            </a:r>
            <a:endParaRPr kumimoji="1" lang="en-US" altLang="zh-CN" sz="1400" b="0" i="0" u="none" strike="noStrike" kern="1200" cap="none" spc="0" normalizeH="0" baseline="0" noProof="0" dirty="0">
              <a:ln>
                <a:noFill/>
              </a:ln>
              <a:solidFill>
                <a:prstClr val="black">
                  <a:lumMod val="65000"/>
                  <a:lumOff val="35000"/>
                </a:prstClr>
              </a:solidFill>
              <a:effectLst/>
              <a:uLnTx/>
              <a:uFillTx/>
              <a:latin typeface="SimSun" panose="02010600030101010101" pitchFamily="2" charset="-122"/>
              <a:ea typeface="SimSun" panose="02010600030101010101" pitchFamily="2" charset="-122"/>
            </a:endParaRPr>
          </a:p>
          <a:p>
            <a:pPr marL="0" marR="0" lvl="0" indent="0" algn="l" defTabSz="457200" rtl="0" eaLnBrk="1" fontAlgn="auto" latinLnBrk="0" hangingPunct="1">
              <a:lnSpc>
                <a:spcPct val="150000"/>
              </a:lnSpc>
              <a:spcBef>
                <a:spcPts val="0"/>
              </a:spcBef>
              <a:spcAft>
                <a:spcPts val="0"/>
              </a:spcAft>
              <a:buClrTx/>
              <a:buSzTx/>
              <a:buFontTx/>
              <a:buNone/>
              <a:tabLst/>
              <a:defRPr/>
            </a:pPr>
            <a:r>
              <a:rPr kumimoji="1" lang="en-US" altLang="zh-CN" sz="1400" b="0" i="0" u="none" strike="noStrike" kern="1200" cap="none" spc="0" normalizeH="0" baseline="0" noProof="0" dirty="0">
                <a:ln>
                  <a:noFill/>
                </a:ln>
                <a:solidFill>
                  <a:prstClr val="black">
                    <a:lumMod val="65000"/>
                    <a:lumOff val="35000"/>
                  </a:prstClr>
                </a:solidFill>
                <a:effectLst/>
                <a:uLnTx/>
                <a:uFillTx/>
                <a:latin typeface="Times New Roman" panose="02020603050405020304" pitchFamily="18" charset="0"/>
                <a:ea typeface="SimSun" panose="02010600030101010101" pitchFamily="2" charset="-122"/>
                <a:cs typeface="Times New Roman" panose="02020603050405020304" pitchFamily="18" charset="0"/>
              </a:rPr>
              <a:t>2. </a:t>
            </a:r>
            <a:r>
              <a:rPr kumimoji="1" lang="zh-CN" altLang="en-US" sz="1400" b="1" dirty="0">
                <a:solidFill>
                  <a:prstClr val="black">
                    <a:lumMod val="65000"/>
                    <a:lumOff val="35000"/>
                  </a:prstClr>
                </a:solidFill>
                <a:latin typeface="SimSun" panose="02010600030101010101" pitchFamily="2" charset="-122"/>
                <a:ea typeface="SimSun" panose="02010600030101010101" pitchFamily="2" charset="-122"/>
                <a:cs typeface="Times New Roman" panose="02020603050405020304" pitchFamily="18" charset="0"/>
              </a:rPr>
              <a:t>如何在联邦环境下有效利用有限的标签信息</a:t>
            </a:r>
          </a:p>
          <a:p>
            <a:pPr marL="0" marR="0" lvl="0" indent="0" algn="l" defTabSz="457200" rtl="0" eaLnBrk="1" fontAlgn="auto" latinLnBrk="0" hangingPunct="1">
              <a:lnSpc>
                <a:spcPct val="15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prstClr val="black">
                  <a:lumMod val="65000"/>
                  <a:lumOff val="35000"/>
                </a:prstClr>
              </a:solidFill>
              <a:effectLst/>
              <a:uLnTx/>
              <a:uFillTx/>
              <a:latin typeface="SimSun" panose="02010600030101010101" pitchFamily="2" charset="-122"/>
              <a:ea typeface="SimSun" panose="02010600030101010101" pitchFamily="2" charset="-122"/>
              <a:cs typeface="宋体" pitchFamily="2" charset="-122"/>
            </a:endParaRPr>
          </a:p>
        </p:txBody>
      </p:sp>
      <p:sp>
        <p:nvSpPr>
          <p:cNvPr id="64" name="矩形: 圆角 34">
            <a:extLst>
              <a:ext uri="{FF2B5EF4-FFF2-40B4-BE49-F238E27FC236}">
                <a16:creationId xmlns:a16="http://schemas.microsoft.com/office/drawing/2014/main" id="{3B44AD01-E698-4542-9D0B-C5E145E13D44}"/>
              </a:ext>
            </a:extLst>
          </p:cNvPr>
          <p:cNvSpPr/>
          <p:nvPr/>
        </p:nvSpPr>
        <p:spPr>
          <a:xfrm>
            <a:off x="1916420" y="4523099"/>
            <a:ext cx="1882783" cy="1893600"/>
          </a:xfrm>
          <a:prstGeom prst="roundRect">
            <a:avLst>
              <a:gd name="adj" fmla="val 14933"/>
            </a:avLst>
          </a:prstGeom>
          <a:solidFill>
            <a:srgbClr val="EDD2CD"/>
          </a:solidFill>
          <a:ln>
            <a:solidFill>
              <a:srgbClr val="EDD2CD"/>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kumimoji="1" lang="en-US" altLang="zh-CN" sz="1400" dirty="0">
                <a:solidFill>
                  <a:schemeClr val="tx1">
                    <a:lumMod val="65000"/>
                    <a:lumOff val="35000"/>
                  </a:schemeClr>
                </a:solidFill>
                <a:latin typeface="Times New Roman" panose="02020603050405020304" pitchFamily="18" charset="0"/>
                <a:ea typeface="微软雅黑" pitchFamily="34" charset="-122"/>
              </a:rPr>
              <a:t>3.</a:t>
            </a:r>
            <a:r>
              <a:rPr kumimoji="1" lang="zh-CN" altLang="en-US" sz="1400" dirty="0">
                <a:solidFill>
                  <a:schemeClr val="tx1">
                    <a:lumMod val="65000"/>
                    <a:lumOff val="35000"/>
                  </a:schemeClr>
                </a:solidFill>
                <a:latin typeface="Times New Roman" panose="02020603050405020304" pitchFamily="18" charset="0"/>
                <a:ea typeface="微软雅黑" pitchFamily="34" charset="-122"/>
              </a:rPr>
              <a:t>解决</a:t>
            </a:r>
            <a:r>
              <a:rPr kumimoji="1" lang="en-US" altLang="zh-CN" sz="1400" dirty="0">
                <a:solidFill>
                  <a:schemeClr val="tx1">
                    <a:lumMod val="65000"/>
                    <a:lumOff val="35000"/>
                  </a:schemeClr>
                </a:solidFill>
                <a:latin typeface="Times New Roman" panose="02020603050405020304" pitchFamily="18" charset="0"/>
                <a:ea typeface="微软雅黑" pitchFamily="34" charset="-122"/>
              </a:rPr>
              <a:t>VFL</a:t>
            </a:r>
            <a:r>
              <a:rPr kumimoji="1" lang="zh-CN" altLang="en-US" sz="1400" dirty="0">
                <a:solidFill>
                  <a:schemeClr val="tx1">
                    <a:lumMod val="65000"/>
                    <a:lumOff val="35000"/>
                  </a:schemeClr>
                </a:solidFill>
                <a:latin typeface="Times New Roman" panose="02020603050405020304" pitchFamily="18" charset="0"/>
                <a:ea typeface="微软雅黑" pitchFamily="34" charset="-122"/>
              </a:rPr>
              <a:t>中样本对齐不足问题</a:t>
            </a:r>
            <a:endParaRPr kumimoji="1" lang="en-US" altLang="zh-CN" sz="1400" dirty="0">
              <a:solidFill>
                <a:schemeClr val="tx1">
                  <a:lumMod val="65000"/>
                  <a:lumOff val="35000"/>
                </a:schemeClr>
              </a:solidFill>
              <a:latin typeface="Times New Roman" panose="02020603050405020304" pitchFamily="18" charset="0"/>
              <a:ea typeface="微软雅黑" pitchFamily="34" charset="-122"/>
            </a:endParaRPr>
          </a:p>
          <a:p>
            <a:pPr>
              <a:lnSpc>
                <a:spcPct val="150000"/>
              </a:lnSpc>
            </a:pPr>
            <a:r>
              <a:rPr kumimoji="1" lang="en-US" altLang="zh-CN" sz="1400" dirty="0">
                <a:solidFill>
                  <a:schemeClr val="tx1">
                    <a:lumMod val="65000"/>
                    <a:lumOff val="35000"/>
                  </a:schemeClr>
                </a:solidFill>
                <a:latin typeface="Times New Roman" panose="02020603050405020304" pitchFamily="18" charset="0"/>
                <a:ea typeface="微软雅黑" pitchFamily="34" charset="-122"/>
                <a:cs typeface="Times New Roman" panose="02020603050405020304" pitchFamily="18" charset="0"/>
              </a:rPr>
              <a:t>4.</a:t>
            </a:r>
            <a:r>
              <a:rPr kumimoji="1" lang="zh-CN" altLang="en-US" sz="1400" dirty="0">
                <a:solidFill>
                  <a:schemeClr val="tx1">
                    <a:lumMod val="65000"/>
                    <a:lumOff val="35000"/>
                  </a:schemeClr>
                </a:solidFill>
                <a:latin typeface="Times New Roman" panose="02020603050405020304" pitchFamily="18" charset="0"/>
                <a:ea typeface="微软雅黑" pitchFamily="34" charset="-122"/>
                <a:cs typeface="Times New Roman" panose="02020603050405020304" pitchFamily="18" charset="0"/>
              </a:rPr>
              <a:t>如何在联邦环境下有效利用有限的对齐样本</a:t>
            </a:r>
          </a:p>
        </p:txBody>
      </p:sp>
      <p:sp>
        <p:nvSpPr>
          <p:cNvPr id="65" name="文本框 64">
            <a:extLst>
              <a:ext uri="{FF2B5EF4-FFF2-40B4-BE49-F238E27FC236}">
                <a16:creationId xmlns:a16="http://schemas.microsoft.com/office/drawing/2014/main" id="{D5AC8E9D-E024-4BEF-BE19-AC77A513BE7B}"/>
              </a:ext>
            </a:extLst>
          </p:cNvPr>
          <p:cNvSpPr txBox="1"/>
          <p:nvPr/>
        </p:nvSpPr>
        <p:spPr>
          <a:xfrm>
            <a:off x="4597745" y="1499946"/>
            <a:ext cx="2186194" cy="1200329"/>
          </a:xfrm>
          <a:prstGeom prst="rect">
            <a:avLst/>
          </a:prstGeom>
          <a:noFill/>
        </p:spPr>
        <p:txBody>
          <a:bodyPr wrap="square" rtlCol="0">
            <a:spAutoFit/>
          </a:bodyPr>
          <a:lstStyle/>
          <a:p>
            <a:pPr algn="ctr"/>
            <a:r>
              <a:rPr kumimoji="1" lang="zh-CN" altLang="en-US" dirty="0">
                <a:solidFill>
                  <a:schemeClr val="tx1">
                    <a:lumMod val="65000"/>
                    <a:lumOff val="35000"/>
                  </a:schemeClr>
                </a:solidFill>
                <a:latin typeface="微软雅黑" panose="020B0503020204020204" pitchFamily="34" charset="-122"/>
                <a:ea typeface="微软雅黑" panose="020B0503020204020204" pitchFamily="34" charset="-122"/>
              </a:rPr>
              <a:t>模型基于多方联邦的半监督学习方法（第</a:t>
            </a:r>
            <a:r>
              <a:rPr kumimoji="1" lang="en-US" altLang="zh-CN" dirty="0">
                <a:solidFill>
                  <a:schemeClr val="tx1">
                    <a:lumMod val="65000"/>
                    <a:lumOff val="35000"/>
                  </a:schemeClr>
                </a:solidFill>
                <a:latin typeface="微软雅黑" panose="020B0503020204020204" pitchFamily="34" charset="-122"/>
                <a:ea typeface="微软雅黑" panose="020B0503020204020204" pitchFamily="34" charset="-122"/>
              </a:rPr>
              <a:t>3</a:t>
            </a:r>
            <a:r>
              <a:rPr kumimoji="1" lang="zh-CN" altLang="en-US" dirty="0">
                <a:solidFill>
                  <a:schemeClr val="tx1">
                    <a:lumMod val="65000"/>
                    <a:lumOff val="35000"/>
                  </a:schemeClr>
                </a:solidFill>
                <a:latin typeface="微软雅黑" panose="020B0503020204020204" pitchFamily="34" charset="-122"/>
                <a:ea typeface="微软雅黑" panose="020B0503020204020204" pitchFamily="34" charset="-122"/>
              </a:rPr>
              <a:t>章）</a:t>
            </a:r>
          </a:p>
          <a:p>
            <a:pPr algn="ctr"/>
            <a:endParaRPr kumimoji="1" lang="zh-CN" altLang="en-US"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66" name="文本框 65">
            <a:extLst>
              <a:ext uri="{FF2B5EF4-FFF2-40B4-BE49-F238E27FC236}">
                <a16:creationId xmlns:a16="http://schemas.microsoft.com/office/drawing/2014/main" id="{46917152-38F1-4724-BF8E-23CAA7BA5E80}"/>
              </a:ext>
            </a:extLst>
          </p:cNvPr>
          <p:cNvSpPr txBox="1"/>
          <p:nvPr/>
        </p:nvSpPr>
        <p:spPr>
          <a:xfrm>
            <a:off x="7171460" y="1990832"/>
            <a:ext cx="1718496" cy="369332"/>
          </a:xfrm>
          <a:prstGeom prst="rect">
            <a:avLst/>
          </a:prstGeom>
          <a:noFill/>
        </p:spPr>
        <p:txBody>
          <a:bodyPr wrap="square" rtlCol="0">
            <a:spAutoFit/>
          </a:bodyPr>
          <a:lstStyle/>
          <a:p>
            <a:pPr algn="ctr"/>
            <a:r>
              <a:rPr kumimoji="1" lang="zh-CN" altLang="en-US" dirty="0">
                <a:solidFill>
                  <a:schemeClr val="tx1">
                    <a:lumMod val="65000"/>
                    <a:lumOff val="35000"/>
                  </a:schemeClr>
                </a:solidFill>
                <a:latin typeface="微软雅黑" panose="020B0503020204020204" pitchFamily="34" charset="-122"/>
                <a:ea typeface="微软雅黑" panose="020B0503020204020204" pitchFamily="34" charset="-122"/>
              </a:rPr>
              <a:t>技术</a:t>
            </a:r>
          </a:p>
        </p:txBody>
      </p:sp>
      <p:sp>
        <p:nvSpPr>
          <p:cNvPr id="67" name="文本框 66">
            <a:extLst>
              <a:ext uri="{FF2B5EF4-FFF2-40B4-BE49-F238E27FC236}">
                <a16:creationId xmlns:a16="http://schemas.microsoft.com/office/drawing/2014/main" id="{53F5DE35-83B7-4EBC-B1C8-70B4DFD123E6}"/>
              </a:ext>
            </a:extLst>
          </p:cNvPr>
          <p:cNvSpPr txBox="1"/>
          <p:nvPr/>
        </p:nvSpPr>
        <p:spPr>
          <a:xfrm>
            <a:off x="4344939" y="4123742"/>
            <a:ext cx="2629188" cy="923330"/>
          </a:xfrm>
          <a:prstGeom prst="rect">
            <a:avLst/>
          </a:prstGeom>
          <a:noFill/>
        </p:spPr>
        <p:txBody>
          <a:bodyPr wrap="square" rtlCol="0">
            <a:spAutoFit/>
          </a:bodyPr>
          <a:lstStyle/>
          <a:p>
            <a:pPr algn="ctr"/>
            <a:r>
              <a:rPr kumimoji="1" lang="zh-CN" altLang="en-US" dirty="0">
                <a:solidFill>
                  <a:schemeClr val="tx1">
                    <a:lumMod val="65000"/>
                    <a:lumOff val="35000"/>
                  </a:schemeClr>
                </a:solidFill>
                <a:latin typeface="微软雅黑" panose="020B0503020204020204" pitchFamily="34" charset="-122"/>
                <a:ea typeface="微软雅黑" panose="020B0503020204020204" pitchFamily="34" charset="-122"/>
              </a:rPr>
              <a:t>基于联邦半监督学习的参与方样本生成方法（第</a:t>
            </a:r>
            <a:r>
              <a:rPr kumimoji="1" lang="en-US" altLang="zh-CN" dirty="0">
                <a:solidFill>
                  <a:schemeClr val="tx1">
                    <a:lumMod val="65000"/>
                    <a:lumOff val="35000"/>
                  </a:schemeClr>
                </a:solidFill>
                <a:latin typeface="微软雅黑" panose="020B0503020204020204" pitchFamily="34" charset="-122"/>
                <a:ea typeface="微软雅黑" panose="020B0503020204020204" pitchFamily="34" charset="-122"/>
              </a:rPr>
              <a:t>4</a:t>
            </a:r>
            <a:r>
              <a:rPr kumimoji="1" lang="zh-CN" altLang="en-US" dirty="0">
                <a:solidFill>
                  <a:schemeClr val="tx1">
                    <a:lumMod val="65000"/>
                    <a:lumOff val="35000"/>
                  </a:schemeClr>
                </a:solidFill>
                <a:latin typeface="微软雅黑" panose="020B0503020204020204" pitchFamily="34" charset="-122"/>
                <a:ea typeface="微软雅黑" panose="020B0503020204020204" pitchFamily="34" charset="-122"/>
              </a:rPr>
              <a:t>章）</a:t>
            </a:r>
          </a:p>
        </p:txBody>
      </p:sp>
      <p:sp>
        <p:nvSpPr>
          <p:cNvPr id="68" name="文本框 67">
            <a:extLst>
              <a:ext uri="{FF2B5EF4-FFF2-40B4-BE49-F238E27FC236}">
                <a16:creationId xmlns:a16="http://schemas.microsoft.com/office/drawing/2014/main" id="{B5E2731F-0369-40AA-854F-83BC8D5E86AC}"/>
              </a:ext>
            </a:extLst>
          </p:cNvPr>
          <p:cNvSpPr txBox="1"/>
          <p:nvPr/>
        </p:nvSpPr>
        <p:spPr>
          <a:xfrm>
            <a:off x="7171460" y="4652014"/>
            <a:ext cx="1718496" cy="369332"/>
          </a:xfrm>
          <a:prstGeom prst="rect">
            <a:avLst/>
          </a:prstGeom>
          <a:noFill/>
        </p:spPr>
        <p:txBody>
          <a:bodyPr wrap="square" rtlCol="0">
            <a:spAutoFit/>
          </a:bodyPr>
          <a:lstStyle/>
          <a:p>
            <a:pPr algn="ctr"/>
            <a:r>
              <a:rPr kumimoji="1" lang="zh-CN" altLang="en-US" dirty="0">
                <a:solidFill>
                  <a:schemeClr val="tx1">
                    <a:lumMod val="65000"/>
                    <a:lumOff val="35000"/>
                  </a:schemeClr>
                </a:solidFill>
                <a:latin typeface="微软雅黑" panose="020B0503020204020204" pitchFamily="34" charset="-122"/>
                <a:ea typeface="微软雅黑" panose="020B0503020204020204" pitchFamily="34" charset="-122"/>
              </a:rPr>
              <a:t>算法</a:t>
            </a:r>
          </a:p>
        </p:txBody>
      </p:sp>
      <p:sp>
        <p:nvSpPr>
          <p:cNvPr id="69" name="右箭头 80">
            <a:extLst>
              <a:ext uri="{FF2B5EF4-FFF2-40B4-BE49-F238E27FC236}">
                <a16:creationId xmlns:a16="http://schemas.microsoft.com/office/drawing/2014/main" id="{ACFFB5DA-6E06-40AA-91E8-9F3AEDFB0EC7}"/>
              </a:ext>
            </a:extLst>
          </p:cNvPr>
          <p:cNvSpPr/>
          <p:nvPr/>
        </p:nvSpPr>
        <p:spPr>
          <a:xfrm rot="5400000">
            <a:off x="6592748" y="3958506"/>
            <a:ext cx="473588" cy="484632"/>
          </a:xfrm>
          <a:prstGeom prst="rightArrow">
            <a:avLst/>
          </a:prstGeom>
          <a:solidFill>
            <a:schemeClr val="bg1"/>
          </a:solidFill>
          <a:ln w="28575">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SimSun" panose="02010600030101010101" pitchFamily="2" charset="-122"/>
              <a:ea typeface="SimSun" panose="02010600030101010101" pitchFamily="2" charset="-122"/>
            </a:endParaRPr>
          </a:p>
        </p:txBody>
      </p:sp>
      <p:sp>
        <p:nvSpPr>
          <p:cNvPr id="70" name="文本框 69">
            <a:extLst>
              <a:ext uri="{FF2B5EF4-FFF2-40B4-BE49-F238E27FC236}">
                <a16:creationId xmlns:a16="http://schemas.microsoft.com/office/drawing/2014/main" id="{17BDC82B-F24E-4AFB-8017-B8451B828900}"/>
              </a:ext>
            </a:extLst>
          </p:cNvPr>
          <p:cNvSpPr txBox="1"/>
          <p:nvPr/>
        </p:nvSpPr>
        <p:spPr>
          <a:xfrm>
            <a:off x="7071858" y="4004136"/>
            <a:ext cx="685801" cy="338554"/>
          </a:xfrm>
          <a:prstGeom prst="rect">
            <a:avLst/>
          </a:prstGeom>
          <a:noFill/>
        </p:spPr>
        <p:txBody>
          <a:bodyPr wrap="square" rtlCol="0">
            <a:spAutoFit/>
          </a:bodyPr>
          <a:lstStyle/>
          <a:p>
            <a:pPr algn="ctr"/>
            <a:r>
              <a:rPr kumimoji="1" lang="zh-CN" altLang="en-US" sz="1600" dirty="0">
                <a:solidFill>
                  <a:srgbClr val="5B9BD5"/>
                </a:solidFill>
                <a:latin typeface="SimSun" panose="02010600030101010101" pitchFamily="2" charset="-122"/>
                <a:ea typeface="SimSun" panose="02010600030101010101" pitchFamily="2" charset="-122"/>
              </a:rPr>
              <a:t>支撑</a:t>
            </a:r>
          </a:p>
        </p:txBody>
      </p:sp>
      <p:sp>
        <p:nvSpPr>
          <p:cNvPr id="71" name="圆角矩形 49">
            <a:extLst>
              <a:ext uri="{FF2B5EF4-FFF2-40B4-BE49-F238E27FC236}">
                <a16:creationId xmlns:a16="http://schemas.microsoft.com/office/drawing/2014/main" id="{5689A6A2-B9E0-4A41-9674-2A4E1C6779BD}"/>
              </a:ext>
            </a:extLst>
          </p:cNvPr>
          <p:cNvSpPr/>
          <p:nvPr/>
        </p:nvSpPr>
        <p:spPr>
          <a:xfrm>
            <a:off x="4636962" y="2378932"/>
            <a:ext cx="1861200" cy="1387816"/>
          </a:xfrm>
          <a:prstGeom prst="roundRect">
            <a:avLst>
              <a:gd name="adj" fmla="val 18662"/>
            </a:avLst>
          </a:prstGeom>
          <a:solidFill>
            <a:srgbClr val="C0DFF1"/>
          </a:solidFill>
          <a:ln>
            <a:solidFill>
              <a:srgbClr val="C0DFF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dirty="0">
                <a:solidFill>
                  <a:schemeClr val="tx1">
                    <a:lumMod val="65000"/>
                    <a:lumOff val="35000"/>
                  </a:schemeClr>
                </a:solidFill>
                <a:latin typeface="SimSun" panose="02010600030101010101" pitchFamily="2" charset="-122"/>
                <a:ea typeface="SimSun" panose="02010600030101010101" pitchFamily="2" charset="-122"/>
                <a:cs typeface="+mn-ea"/>
                <a:sym typeface="+mn-lt"/>
              </a:rPr>
              <a:t>基于正样本与未标记数据的纵向联邦学习模型</a:t>
            </a:r>
            <a:endParaRPr kumimoji="1" lang="zh-CN" altLang="en-US" sz="1600" dirty="0">
              <a:solidFill>
                <a:schemeClr val="tx1">
                  <a:lumMod val="65000"/>
                  <a:lumOff val="35000"/>
                </a:schemeClr>
              </a:solidFill>
              <a:latin typeface="SimSun" panose="02010600030101010101" pitchFamily="2" charset="-122"/>
              <a:ea typeface="SimSun" panose="02010600030101010101" pitchFamily="2" charset="-122"/>
            </a:endParaRPr>
          </a:p>
        </p:txBody>
      </p:sp>
      <p:sp>
        <p:nvSpPr>
          <p:cNvPr id="72" name="圆角矩形 52">
            <a:extLst>
              <a:ext uri="{FF2B5EF4-FFF2-40B4-BE49-F238E27FC236}">
                <a16:creationId xmlns:a16="http://schemas.microsoft.com/office/drawing/2014/main" id="{E9878468-D453-4842-B855-BF235BB70640}"/>
              </a:ext>
            </a:extLst>
          </p:cNvPr>
          <p:cNvSpPr/>
          <p:nvPr/>
        </p:nvSpPr>
        <p:spPr>
          <a:xfrm>
            <a:off x="7076978" y="2378932"/>
            <a:ext cx="1861200" cy="1387816"/>
          </a:xfrm>
          <a:prstGeom prst="roundRect">
            <a:avLst>
              <a:gd name="adj" fmla="val 18662"/>
            </a:avLst>
          </a:prstGeom>
          <a:solidFill>
            <a:srgbClr val="C0DFF1"/>
          </a:solidFill>
          <a:ln>
            <a:solidFill>
              <a:srgbClr val="C0DFF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mj-lt"/>
              <a:buAutoNum type="arabicPeriod"/>
            </a:pPr>
            <a:r>
              <a:rPr kumimoji="1" lang="zh-CN" altLang="en-US" sz="1600" dirty="0">
                <a:solidFill>
                  <a:schemeClr val="tx1">
                    <a:lumMod val="65000"/>
                    <a:lumOff val="35000"/>
                  </a:schemeClr>
                </a:solidFill>
                <a:latin typeface="SimSun" panose="02010600030101010101" pitchFamily="2" charset="-122"/>
                <a:ea typeface="SimSun" panose="02010600030101010101" pitchFamily="2" charset="-122"/>
                <a:cs typeface="+mn-ea"/>
                <a:sym typeface="+mn-lt"/>
              </a:rPr>
              <a:t>数据预处理</a:t>
            </a:r>
            <a:endParaRPr kumimoji="1" lang="en-US" altLang="zh-CN" sz="1600" dirty="0">
              <a:solidFill>
                <a:schemeClr val="tx1">
                  <a:lumMod val="65000"/>
                  <a:lumOff val="35000"/>
                </a:schemeClr>
              </a:solidFill>
              <a:latin typeface="SimSun" panose="02010600030101010101" pitchFamily="2" charset="-122"/>
              <a:ea typeface="SimSun" panose="02010600030101010101" pitchFamily="2" charset="-122"/>
              <a:cs typeface="+mn-ea"/>
              <a:sym typeface="+mn-lt"/>
            </a:endParaRPr>
          </a:p>
          <a:p>
            <a:pPr marL="342900" indent="-342900">
              <a:buAutoNum type="arabicPeriod"/>
            </a:pPr>
            <a:r>
              <a:rPr kumimoji="1" lang="zh-CN" altLang="en-US" sz="1600" dirty="0">
                <a:solidFill>
                  <a:schemeClr val="tx1">
                    <a:lumMod val="65000"/>
                    <a:lumOff val="35000"/>
                  </a:schemeClr>
                </a:solidFill>
                <a:latin typeface="SimSun" panose="02010600030101010101" pitchFamily="2" charset="-122"/>
                <a:ea typeface="SimSun" panose="02010600030101010101" pitchFamily="2" charset="-122"/>
                <a:cs typeface="+mn-ea"/>
                <a:sym typeface="+mn-lt"/>
              </a:rPr>
              <a:t>加密样本对齐技术</a:t>
            </a:r>
            <a:endParaRPr kumimoji="1" lang="en-US" altLang="zh-CN" sz="1600" dirty="0">
              <a:solidFill>
                <a:schemeClr val="tx1">
                  <a:lumMod val="65000"/>
                  <a:lumOff val="35000"/>
                </a:schemeClr>
              </a:solidFill>
              <a:latin typeface="SimSun" panose="02010600030101010101" pitchFamily="2" charset="-122"/>
              <a:ea typeface="SimSun" panose="02010600030101010101" pitchFamily="2" charset="-122"/>
              <a:cs typeface="+mn-ea"/>
              <a:sym typeface="+mn-lt"/>
            </a:endParaRPr>
          </a:p>
          <a:p>
            <a:pPr marL="342900" indent="-342900">
              <a:buAutoNum type="arabicPeriod"/>
            </a:pPr>
            <a:r>
              <a:rPr kumimoji="1" lang="en-US" altLang="zh-CN" sz="1600" dirty="0">
                <a:solidFill>
                  <a:schemeClr val="tx1">
                    <a:lumMod val="65000"/>
                    <a:lumOff val="35000"/>
                  </a:schemeClr>
                </a:solidFill>
                <a:latin typeface="SimSun" panose="02010600030101010101" pitchFamily="2" charset="-122"/>
                <a:ea typeface="SimSun" panose="02010600030101010101" pitchFamily="2" charset="-122"/>
                <a:cs typeface="+mn-ea"/>
                <a:sym typeface="+mn-lt"/>
              </a:rPr>
              <a:t>VFPU</a:t>
            </a:r>
            <a:r>
              <a:rPr kumimoji="1" lang="zh-CN" altLang="en-US" sz="1600" dirty="0">
                <a:solidFill>
                  <a:schemeClr val="tx1">
                    <a:lumMod val="65000"/>
                    <a:lumOff val="35000"/>
                  </a:schemeClr>
                </a:solidFill>
                <a:latin typeface="SimSun" panose="02010600030101010101" pitchFamily="2" charset="-122"/>
                <a:ea typeface="SimSun" panose="02010600030101010101" pitchFamily="2" charset="-122"/>
                <a:cs typeface="+mn-ea"/>
                <a:sym typeface="+mn-lt"/>
              </a:rPr>
              <a:t>算法</a:t>
            </a:r>
          </a:p>
        </p:txBody>
      </p:sp>
      <p:sp>
        <p:nvSpPr>
          <p:cNvPr id="73" name="右箭头 65">
            <a:extLst>
              <a:ext uri="{FF2B5EF4-FFF2-40B4-BE49-F238E27FC236}">
                <a16:creationId xmlns:a16="http://schemas.microsoft.com/office/drawing/2014/main" id="{97963124-1DD0-4461-8E72-180794AB3F1B}"/>
              </a:ext>
            </a:extLst>
          </p:cNvPr>
          <p:cNvSpPr/>
          <p:nvPr/>
        </p:nvSpPr>
        <p:spPr>
          <a:xfrm>
            <a:off x="6575945" y="2806593"/>
            <a:ext cx="473588" cy="484632"/>
          </a:xfrm>
          <a:prstGeom prst="rightArrow">
            <a:avLst/>
          </a:prstGeom>
          <a:solidFill>
            <a:schemeClr val="bg1"/>
          </a:solidFill>
          <a:ln w="28575">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SimSun" panose="02010600030101010101" pitchFamily="2" charset="-122"/>
              <a:ea typeface="SimSun" panose="02010600030101010101" pitchFamily="2" charset="-122"/>
            </a:endParaRPr>
          </a:p>
        </p:txBody>
      </p:sp>
      <p:sp>
        <p:nvSpPr>
          <p:cNvPr id="74" name="圆角矩形 51">
            <a:extLst>
              <a:ext uri="{FF2B5EF4-FFF2-40B4-BE49-F238E27FC236}">
                <a16:creationId xmlns:a16="http://schemas.microsoft.com/office/drawing/2014/main" id="{76C07245-6844-423C-A1AE-4151F0DD3DD3}"/>
              </a:ext>
            </a:extLst>
          </p:cNvPr>
          <p:cNvSpPr/>
          <p:nvPr/>
        </p:nvSpPr>
        <p:spPr>
          <a:xfrm>
            <a:off x="4636962" y="4982210"/>
            <a:ext cx="1861200" cy="1387816"/>
          </a:xfrm>
          <a:prstGeom prst="roundRect">
            <a:avLst>
              <a:gd name="adj" fmla="val 18662"/>
            </a:avLst>
          </a:prstGeom>
          <a:solidFill>
            <a:srgbClr val="E9E5F7"/>
          </a:solidFill>
          <a:ln>
            <a:solidFill>
              <a:srgbClr val="E9E5F7"/>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lumMod val="65000"/>
                    <a:lumOff val="35000"/>
                  </a:schemeClr>
                </a:solidFill>
                <a:latin typeface="SimSun" panose="02010600030101010101" pitchFamily="2" charset="-122"/>
                <a:ea typeface="SimSun" panose="02010600030101010101" pitchFamily="2" charset="-122"/>
                <a:cs typeface="+mn-ea"/>
                <a:sym typeface="+mn-lt"/>
              </a:rPr>
              <a:t>基于联邦半监督学习的参与方样本生成模型</a:t>
            </a:r>
            <a:endParaRPr kumimoji="1" lang="zh-CN" altLang="en-US" sz="1600" dirty="0">
              <a:solidFill>
                <a:schemeClr val="tx1">
                  <a:lumMod val="65000"/>
                  <a:lumOff val="35000"/>
                </a:schemeClr>
              </a:solidFill>
              <a:latin typeface="SimSun" panose="02010600030101010101" pitchFamily="2" charset="-122"/>
              <a:ea typeface="SimSun" panose="02010600030101010101" pitchFamily="2" charset="-122"/>
            </a:endParaRPr>
          </a:p>
        </p:txBody>
      </p:sp>
      <p:sp>
        <p:nvSpPr>
          <p:cNvPr id="75" name="圆角矩形 54">
            <a:extLst>
              <a:ext uri="{FF2B5EF4-FFF2-40B4-BE49-F238E27FC236}">
                <a16:creationId xmlns:a16="http://schemas.microsoft.com/office/drawing/2014/main" id="{074815E8-FF02-499E-8AD1-53D68CD8A1AA}"/>
              </a:ext>
            </a:extLst>
          </p:cNvPr>
          <p:cNvSpPr/>
          <p:nvPr/>
        </p:nvSpPr>
        <p:spPr>
          <a:xfrm>
            <a:off x="7076978" y="4982210"/>
            <a:ext cx="1861200" cy="1387816"/>
          </a:xfrm>
          <a:prstGeom prst="roundRect">
            <a:avLst>
              <a:gd name="adj" fmla="val 18662"/>
            </a:avLst>
          </a:prstGeom>
          <a:solidFill>
            <a:srgbClr val="E9E5F7"/>
          </a:solidFill>
          <a:ln>
            <a:solidFill>
              <a:srgbClr val="E9E5F7"/>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600" dirty="0">
                <a:solidFill>
                  <a:schemeClr val="tx1">
                    <a:lumMod val="65000"/>
                    <a:lumOff val="35000"/>
                  </a:schemeClr>
                </a:solidFill>
                <a:latin typeface="Times New Roman" panose="02020603050405020304" pitchFamily="18" charset="0"/>
                <a:ea typeface="Microsoft YaHei" panose="020B0503020204020204" pitchFamily="34" charset="-122"/>
                <a:cs typeface="Times New Roman" panose="02020603050405020304" pitchFamily="18" charset="0"/>
                <a:sym typeface="+mn-lt"/>
              </a:rPr>
              <a:t>1.</a:t>
            </a:r>
            <a:r>
              <a:rPr lang="zh-CN" altLang="en-US" sz="1600" dirty="0">
                <a:solidFill>
                  <a:schemeClr val="tx1">
                    <a:lumMod val="65000"/>
                    <a:lumOff val="35000"/>
                  </a:schemeClr>
                </a:solidFill>
                <a:latin typeface="Times New Roman" panose="02020603050405020304" pitchFamily="18" charset="0"/>
                <a:ea typeface="Microsoft YaHei" panose="020B0503020204020204" pitchFamily="34" charset="-122"/>
                <a:cs typeface="Times New Roman" panose="02020603050405020304" pitchFamily="18" charset="0"/>
                <a:sym typeface="+mn-lt"/>
              </a:rPr>
              <a:t> </a:t>
            </a:r>
            <a:r>
              <a:rPr lang="zh-CN" altLang="en-US" sz="1600" dirty="0">
                <a:solidFill>
                  <a:schemeClr val="tx1">
                    <a:lumMod val="65000"/>
                    <a:lumOff val="35000"/>
                  </a:schemeClr>
                </a:solidFill>
                <a:latin typeface="SimSun" panose="02010600030101010101" pitchFamily="2" charset="-122"/>
                <a:ea typeface="SimSun" panose="02010600030101010101" pitchFamily="2" charset="-122"/>
                <a:cs typeface="+mn-ea"/>
                <a:sym typeface="+mn-lt"/>
              </a:rPr>
              <a:t>纵向联邦半监督方法生成数据算法</a:t>
            </a:r>
            <a:endParaRPr lang="en-US" altLang="zh-CN" sz="1600" dirty="0">
              <a:solidFill>
                <a:schemeClr val="tx1">
                  <a:lumMod val="65000"/>
                  <a:lumOff val="35000"/>
                </a:schemeClr>
              </a:solidFill>
              <a:latin typeface="SimSun" panose="02010600030101010101" pitchFamily="2" charset="-122"/>
              <a:ea typeface="SimSun" panose="02010600030101010101" pitchFamily="2" charset="-122"/>
              <a:cs typeface="+mn-ea"/>
              <a:sym typeface="+mn-lt"/>
            </a:endParaRPr>
          </a:p>
          <a:p>
            <a:r>
              <a:rPr lang="en-US" altLang="zh-CN" sz="1600" dirty="0">
                <a:solidFill>
                  <a:schemeClr val="tx1">
                    <a:lumMod val="65000"/>
                    <a:lumOff val="35000"/>
                  </a:schemeClr>
                </a:solidFill>
                <a:latin typeface="Times New Roman" panose="02020603050405020304" pitchFamily="18" charset="0"/>
                <a:ea typeface="SimSun" panose="02010600030101010101" pitchFamily="2" charset="-122"/>
                <a:cs typeface="Times New Roman" panose="02020603050405020304" pitchFamily="18" charset="0"/>
                <a:sym typeface="+mn-lt"/>
              </a:rPr>
              <a:t>2.</a:t>
            </a:r>
            <a:r>
              <a:rPr lang="zh-CN" altLang="en-US" sz="1600" dirty="0">
                <a:solidFill>
                  <a:schemeClr val="tx1">
                    <a:lumMod val="65000"/>
                    <a:lumOff val="35000"/>
                  </a:schemeClr>
                </a:solidFill>
                <a:latin typeface="Times New Roman" panose="02020603050405020304" pitchFamily="18" charset="0"/>
                <a:ea typeface="SimSun" panose="02010600030101010101" pitchFamily="2" charset="-122"/>
                <a:cs typeface="Times New Roman" panose="02020603050405020304" pitchFamily="18" charset="0"/>
                <a:sym typeface="+mn-lt"/>
              </a:rPr>
              <a:t> </a:t>
            </a:r>
            <a:r>
              <a:rPr lang="en-US" altLang="zh-CN" sz="1600" dirty="0">
                <a:solidFill>
                  <a:schemeClr val="tx1">
                    <a:lumMod val="65000"/>
                    <a:lumOff val="35000"/>
                  </a:schemeClr>
                </a:solidFill>
                <a:latin typeface="SimSun" panose="02010600030101010101" pitchFamily="2" charset="-122"/>
                <a:ea typeface="SimSun" panose="02010600030101010101" pitchFamily="2" charset="-122"/>
                <a:cs typeface="+mn-ea"/>
                <a:sym typeface="+mn-lt"/>
              </a:rPr>
              <a:t>VFPU-M</a:t>
            </a:r>
            <a:r>
              <a:rPr lang="zh-CN" altLang="en-US" sz="1600" dirty="0">
                <a:solidFill>
                  <a:schemeClr val="tx1">
                    <a:lumMod val="65000"/>
                    <a:lumOff val="35000"/>
                  </a:schemeClr>
                </a:solidFill>
                <a:latin typeface="SimSun" panose="02010600030101010101" pitchFamily="2" charset="-122"/>
                <a:ea typeface="SimSun" panose="02010600030101010101" pitchFamily="2" charset="-122"/>
                <a:cs typeface="+mn-ea"/>
                <a:sym typeface="+mn-lt"/>
              </a:rPr>
              <a:t>算法</a:t>
            </a:r>
            <a:endParaRPr lang="zh-CN" altLang="en-US" sz="1600" kern="100" dirty="0">
              <a:solidFill>
                <a:schemeClr val="tx1">
                  <a:lumMod val="65000"/>
                  <a:lumOff val="35000"/>
                </a:schemeClr>
              </a:solidFill>
              <a:effectLst/>
              <a:latin typeface="SimSun" panose="02010600030101010101" pitchFamily="2" charset="-122"/>
              <a:ea typeface="SimSun" panose="02010600030101010101" pitchFamily="2" charset="-122"/>
              <a:cs typeface="Times New Roman (正文 CS 字体)"/>
            </a:endParaRPr>
          </a:p>
        </p:txBody>
      </p:sp>
      <p:sp>
        <p:nvSpPr>
          <p:cNvPr id="76" name="右箭头 81">
            <a:extLst>
              <a:ext uri="{FF2B5EF4-FFF2-40B4-BE49-F238E27FC236}">
                <a16:creationId xmlns:a16="http://schemas.microsoft.com/office/drawing/2014/main" id="{1A6B3AAC-1636-4BDF-9C05-0DCD6E377E48}"/>
              </a:ext>
            </a:extLst>
          </p:cNvPr>
          <p:cNvSpPr/>
          <p:nvPr/>
        </p:nvSpPr>
        <p:spPr>
          <a:xfrm>
            <a:off x="6575945" y="5349112"/>
            <a:ext cx="473588" cy="484632"/>
          </a:xfrm>
          <a:prstGeom prst="rightArrow">
            <a:avLst/>
          </a:prstGeom>
          <a:solidFill>
            <a:schemeClr val="bg1"/>
          </a:solidFill>
          <a:ln w="28575">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SimSun" panose="02010600030101010101" pitchFamily="2" charset="-122"/>
              <a:ea typeface="SimSun" panose="02010600030101010101" pitchFamily="2" charset="-122"/>
            </a:endParaRPr>
          </a:p>
        </p:txBody>
      </p:sp>
      <p:sp>
        <p:nvSpPr>
          <p:cNvPr id="38" name="矩形 37">
            <a:extLst>
              <a:ext uri="{FF2B5EF4-FFF2-40B4-BE49-F238E27FC236}">
                <a16:creationId xmlns:a16="http://schemas.microsoft.com/office/drawing/2014/main" id="{B68D2EAC-929F-4BBA-964C-8B5FE4CFC865}"/>
              </a:ext>
            </a:extLst>
          </p:cNvPr>
          <p:cNvSpPr/>
          <p:nvPr/>
        </p:nvSpPr>
        <p:spPr>
          <a:xfrm>
            <a:off x="0" y="0"/>
            <a:ext cx="14588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pic>
        <p:nvPicPr>
          <p:cNvPr id="39" name="图片 38">
            <a:extLst>
              <a:ext uri="{FF2B5EF4-FFF2-40B4-BE49-F238E27FC236}">
                <a16:creationId xmlns:a16="http://schemas.microsoft.com/office/drawing/2014/main" id="{C5E4D421-29E3-46B9-A4D2-614A67A87482}"/>
              </a:ext>
            </a:extLst>
          </p:cNvPr>
          <p:cNvPicPr>
            <a:picLocks noChangeAspect="1"/>
          </p:cNvPicPr>
          <p:nvPr/>
        </p:nvPicPr>
        <p:blipFill>
          <a:blip r:embed="rId2">
            <a:clrChange>
              <a:clrFrom>
                <a:srgbClr val="FFFFFF">
                  <a:alpha val="100000"/>
                </a:srgbClr>
              </a:clrFrom>
              <a:clrTo>
                <a:srgbClr val="FFFFFF">
                  <a:alpha val="100000"/>
                  <a:alpha val="0"/>
                </a:srgbClr>
              </a:clrTo>
            </a:clrChange>
          </a:blip>
          <a:srcRect t="662" b="662"/>
          <a:stretch>
            <a:fillRect/>
          </a:stretch>
        </p:blipFill>
        <p:spPr>
          <a:xfrm>
            <a:off x="324835" y="447511"/>
            <a:ext cx="809182" cy="796878"/>
          </a:xfrm>
          <a:prstGeom prst="rect">
            <a:avLst/>
          </a:prstGeom>
        </p:spPr>
      </p:pic>
      <p:sp>
        <p:nvSpPr>
          <p:cNvPr id="40" name="矩形 39">
            <a:extLst>
              <a:ext uri="{FF2B5EF4-FFF2-40B4-BE49-F238E27FC236}">
                <a16:creationId xmlns:a16="http://schemas.microsoft.com/office/drawing/2014/main" id="{A3134892-2501-452B-82B3-51FCE4221863}"/>
              </a:ext>
            </a:extLst>
          </p:cNvPr>
          <p:cNvSpPr/>
          <p:nvPr/>
        </p:nvSpPr>
        <p:spPr>
          <a:xfrm>
            <a:off x="0" y="3266331"/>
            <a:ext cx="1458852" cy="662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41" name="文本框 40">
            <a:extLst>
              <a:ext uri="{FF2B5EF4-FFF2-40B4-BE49-F238E27FC236}">
                <a16:creationId xmlns:a16="http://schemas.microsoft.com/office/drawing/2014/main" id="{7CC2D72F-3E5C-4934-8993-9F8D69420FA9}"/>
              </a:ext>
            </a:extLst>
          </p:cNvPr>
          <p:cNvSpPr txBox="1"/>
          <p:nvPr/>
        </p:nvSpPr>
        <p:spPr>
          <a:xfrm>
            <a:off x="0" y="1820545"/>
            <a:ext cx="1458595" cy="607695"/>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研究背景及意义</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42" name="文本框 41">
            <a:extLst>
              <a:ext uri="{FF2B5EF4-FFF2-40B4-BE49-F238E27FC236}">
                <a16:creationId xmlns:a16="http://schemas.microsoft.com/office/drawing/2014/main" id="{EAFF1669-2EBA-4054-8B43-E40C20E6BA76}"/>
              </a:ext>
            </a:extLst>
          </p:cNvPr>
          <p:cNvSpPr txBox="1"/>
          <p:nvPr/>
        </p:nvSpPr>
        <p:spPr>
          <a:xfrm>
            <a:off x="218095" y="3443287"/>
            <a:ext cx="1130238" cy="34925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研究内容</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43" name="文本框 42">
            <a:extLst>
              <a:ext uri="{FF2B5EF4-FFF2-40B4-BE49-F238E27FC236}">
                <a16:creationId xmlns:a16="http://schemas.microsoft.com/office/drawing/2014/main" id="{F9EFC38E-EECD-4025-9B36-3A4544921FC8}"/>
              </a:ext>
            </a:extLst>
          </p:cNvPr>
          <p:cNvSpPr txBox="1"/>
          <p:nvPr/>
        </p:nvSpPr>
        <p:spPr>
          <a:xfrm>
            <a:off x="0" y="4807585"/>
            <a:ext cx="1458595" cy="349250"/>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结论与展望</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7498295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线连接符 11"/>
          <p:cNvCxnSpPr/>
          <p:nvPr/>
        </p:nvCxnSpPr>
        <p:spPr>
          <a:xfrm>
            <a:off x="2065866" y="1024256"/>
            <a:ext cx="94318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065866" y="447511"/>
            <a:ext cx="7839467" cy="460375"/>
          </a:xfrm>
          <a:prstGeom prst="rect">
            <a:avLst/>
          </a:prstGeom>
          <a:noFill/>
        </p:spPr>
        <p:txBody>
          <a:bodyPr wrap="square" rtlCol="0">
            <a:spAutoFit/>
          </a:bodyPr>
          <a:lstStyle/>
          <a:p>
            <a:pPr marL="342900" indent="-342900">
              <a:buFont typeface="Wingdings" panose="05000000000000000000" pitchFamily="2" charset="2"/>
              <a:buChar char="n"/>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rPr>
              <a:t>基于多方联邦的半监督学习方法</a:t>
            </a:r>
          </a:p>
        </p:txBody>
      </p:sp>
      <p:sp>
        <p:nvSpPr>
          <p:cNvPr id="20" name="矩形 19"/>
          <p:cNvSpPr/>
          <p:nvPr/>
        </p:nvSpPr>
        <p:spPr>
          <a:xfrm>
            <a:off x="0" y="0"/>
            <a:ext cx="14588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pic>
        <p:nvPicPr>
          <p:cNvPr id="21" name="图片 20"/>
          <p:cNvPicPr>
            <a:picLocks noChangeAspect="1"/>
          </p:cNvPicPr>
          <p:nvPr/>
        </p:nvPicPr>
        <p:blipFill>
          <a:blip r:embed="rId19">
            <a:clrChange>
              <a:clrFrom>
                <a:srgbClr val="FFFFFF">
                  <a:alpha val="100000"/>
                </a:srgbClr>
              </a:clrFrom>
              <a:clrTo>
                <a:srgbClr val="FFFFFF">
                  <a:alpha val="100000"/>
                  <a:alpha val="0"/>
                </a:srgbClr>
              </a:clrTo>
            </a:clrChange>
          </a:blip>
          <a:srcRect t="662" b="662"/>
          <a:stretch>
            <a:fillRect/>
          </a:stretch>
        </p:blipFill>
        <p:spPr>
          <a:xfrm>
            <a:off x="324835" y="447511"/>
            <a:ext cx="809182" cy="796878"/>
          </a:xfrm>
          <a:prstGeom prst="rect">
            <a:avLst/>
          </a:prstGeom>
        </p:spPr>
      </p:pic>
      <p:sp>
        <p:nvSpPr>
          <p:cNvPr id="22" name="矩形 21"/>
          <p:cNvSpPr/>
          <p:nvPr/>
        </p:nvSpPr>
        <p:spPr>
          <a:xfrm>
            <a:off x="0" y="3266331"/>
            <a:ext cx="1458852" cy="662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23" name="文本框 22"/>
          <p:cNvSpPr txBox="1"/>
          <p:nvPr/>
        </p:nvSpPr>
        <p:spPr>
          <a:xfrm>
            <a:off x="0" y="1820545"/>
            <a:ext cx="1458595" cy="607695"/>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研究背景及意义</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218095" y="3443287"/>
            <a:ext cx="1130238" cy="34925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研究内容</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0" y="4807585"/>
            <a:ext cx="1458595" cy="349250"/>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结论与展望</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55" name="幻云PPT-演示军团1"/>
          <p:cNvSpPr/>
          <p:nvPr/>
        </p:nvSpPr>
        <p:spPr>
          <a:xfrm>
            <a:off x="4356735" y="4032885"/>
            <a:ext cx="4619625" cy="2309495"/>
          </a:xfrm>
          <a:custGeom>
            <a:avLst/>
            <a:gdLst>
              <a:gd name="connsiteX0" fmla="*/ 1412112 w 2824224"/>
              <a:gd name="connsiteY0" fmla="*/ 0 h 1412112"/>
              <a:gd name="connsiteX1" fmla="*/ 2824224 w 2824224"/>
              <a:gd name="connsiteY1" fmla="*/ 1412112 h 1412112"/>
              <a:gd name="connsiteX2" fmla="*/ 0 w 2824224"/>
              <a:gd name="connsiteY2" fmla="*/ 1412112 h 1412112"/>
              <a:gd name="connsiteX3" fmla="*/ 1412112 w 2824224"/>
              <a:gd name="connsiteY3" fmla="*/ 0 h 1412112"/>
            </a:gdLst>
            <a:ahLst/>
            <a:cxnLst>
              <a:cxn ang="0">
                <a:pos x="connsiteX0" y="connsiteY0"/>
              </a:cxn>
              <a:cxn ang="0">
                <a:pos x="connsiteX1" y="connsiteY1"/>
              </a:cxn>
              <a:cxn ang="0">
                <a:pos x="connsiteX2" y="connsiteY2"/>
              </a:cxn>
              <a:cxn ang="0">
                <a:pos x="connsiteX3" y="connsiteY3"/>
              </a:cxn>
            </a:cxnLst>
            <a:rect l="l" t="t" r="r" b="b"/>
            <a:pathLst>
              <a:path w="2824224" h="1412112">
                <a:moveTo>
                  <a:pt x="1412112" y="0"/>
                </a:moveTo>
                <a:cubicBezTo>
                  <a:pt x="2192000" y="0"/>
                  <a:pt x="2824224" y="632224"/>
                  <a:pt x="2824224" y="1412112"/>
                </a:cubicBezTo>
                <a:lnTo>
                  <a:pt x="0" y="1412112"/>
                </a:lnTo>
                <a:cubicBezTo>
                  <a:pt x="0" y="632224"/>
                  <a:pt x="632224" y="0"/>
                  <a:pt x="1412112" y="0"/>
                </a:cubicBezTo>
                <a:close/>
              </a:path>
            </a:pathLst>
          </a:custGeom>
          <a:solidFill>
            <a:schemeClr val="accent1">
              <a:alpha val="1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98755" tIns="49378" rIns="98755" bIns="49378" rtlCol="0" anchor="ctr">
            <a:noAutofit/>
          </a:bodyPr>
          <a:lstStyle/>
          <a:p>
            <a:pPr algn="ctr"/>
            <a:endParaRPr lang="zh-CN" altLang="en-US" sz="1945"/>
          </a:p>
        </p:txBody>
      </p:sp>
      <p:sp>
        <p:nvSpPr>
          <p:cNvPr id="61" name="幻云PPT-演示军团2"/>
          <p:cNvSpPr/>
          <p:nvPr/>
        </p:nvSpPr>
        <p:spPr>
          <a:xfrm>
            <a:off x="4024630" y="3700780"/>
            <a:ext cx="5282565" cy="2640965"/>
          </a:xfrm>
          <a:custGeom>
            <a:avLst/>
            <a:gdLst>
              <a:gd name="connsiteX0" fmla="*/ 1412112 w 2824224"/>
              <a:gd name="connsiteY0" fmla="*/ 0 h 1412112"/>
              <a:gd name="connsiteX1" fmla="*/ 2824224 w 2824224"/>
              <a:gd name="connsiteY1" fmla="*/ 1412112 h 1412112"/>
              <a:gd name="connsiteX2" fmla="*/ 0 w 2824224"/>
              <a:gd name="connsiteY2" fmla="*/ 1412112 h 1412112"/>
              <a:gd name="connsiteX3" fmla="*/ 1412112 w 2824224"/>
              <a:gd name="connsiteY3" fmla="*/ 0 h 1412112"/>
            </a:gdLst>
            <a:ahLst/>
            <a:cxnLst>
              <a:cxn ang="0">
                <a:pos x="connsiteX0" y="connsiteY0"/>
              </a:cxn>
              <a:cxn ang="0">
                <a:pos x="connsiteX1" y="connsiteY1"/>
              </a:cxn>
              <a:cxn ang="0">
                <a:pos x="connsiteX2" y="connsiteY2"/>
              </a:cxn>
              <a:cxn ang="0">
                <a:pos x="connsiteX3" y="connsiteY3"/>
              </a:cxn>
            </a:cxnLst>
            <a:rect l="l" t="t" r="r" b="b"/>
            <a:pathLst>
              <a:path w="2824224" h="1412112">
                <a:moveTo>
                  <a:pt x="1412112" y="0"/>
                </a:moveTo>
                <a:cubicBezTo>
                  <a:pt x="2192000" y="0"/>
                  <a:pt x="2824224" y="632224"/>
                  <a:pt x="2824224" y="1412112"/>
                </a:cubicBezTo>
                <a:lnTo>
                  <a:pt x="0" y="1412112"/>
                </a:lnTo>
                <a:cubicBezTo>
                  <a:pt x="0" y="632224"/>
                  <a:pt x="632224" y="0"/>
                  <a:pt x="1412112" y="0"/>
                </a:cubicBezTo>
                <a:close/>
              </a:path>
            </a:pathLst>
          </a:custGeom>
          <a:noFill/>
          <a:ln w="13716">
            <a:gradFill>
              <a:gsLst>
                <a:gs pos="50000">
                  <a:schemeClr val="accent1">
                    <a:alpha val="34000"/>
                  </a:schemeClr>
                </a:gs>
                <a:gs pos="100000">
                  <a:schemeClr val="accent1">
                    <a:alpha val="0"/>
                  </a:scheme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wrap="square" lIns="98755" tIns="49378" rIns="98755" bIns="49378" rtlCol="0" anchor="ctr">
            <a:noAutofit/>
          </a:bodyPr>
          <a:lstStyle/>
          <a:p>
            <a:pPr algn="ctr"/>
            <a:endParaRPr lang="zh-CN" altLang="en-US" sz="1945"/>
          </a:p>
        </p:txBody>
      </p:sp>
      <p:sp>
        <p:nvSpPr>
          <p:cNvPr id="99" name="幻云PPT-演示军团3"/>
          <p:cNvSpPr/>
          <p:nvPr/>
        </p:nvSpPr>
        <p:spPr>
          <a:xfrm>
            <a:off x="3376930" y="2941955"/>
            <a:ext cx="6578600" cy="3289300"/>
          </a:xfrm>
          <a:custGeom>
            <a:avLst/>
            <a:gdLst>
              <a:gd name="connsiteX0" fmla="*/ 1412112 w 2824224"/>
              <a:gd name="connsiteY0" fmla="*/ 0 h 1412112"/>
              <a:gd name="connsiteX1" fmla="*/ 2824224 w 2824224"/>
              <a:gd name="connsiteY1" fmla="*/ 1412112 h 1412112"/>
              <a:gd name="connsiteX2" fmla="*/ 0 w 2824224"/>
              <a:gd name="connsiteY2" fmla="*/ 1412112 h 1412112"/>
              <a:gd name="connsiteX3" fmla="*/ 1412112 w 2824224"/>
              <a:gd name="connsiteY3" fmla="*/ 0 h 1412112"/>
            </a:gdLst>
            <a:ahLst/>
            <a:cxnLst>
              <a:cxn ang="0">
                <a:pos x="connsiteX0" y="connsiteY0"/>
              </a:cxn>
              <a:cxn ang="0">
                <a:pos x="connsiteX1" y="connsiteY1"/>
              </a:cxn>
              <a:cxn ang="0">
                <a:pos x="connsiteX2" y="connsiteY2"/>
              </a:cxn>
              <a:cxn ang="0">
                <a:pos x="connsiteX3" y="connsiteY3"/>
              </a:cxn>
            </a:cxnLst>
            <a:rect l="l" t="t" r="r" b="b"/>
            <a:pathLst>
              <a:path w="2824224" h="1412112">
                <a:moveTo>
                  <a:pt x="1412112" y="0"/>
                </a:moveTo>
                <a:cubicBezTo>
                  <a:pt x="2192000" y="0"/>
                  <a:pt x="2824224" y="632224"/>
                  <a:pt x="2824224" y="1412112"/>
                </a:cubicBezTo>
                <a:lnTo>
                  <a:pt x="0" y="1412112"/>
                </a:lnTo>
                <a:cubicBezTo>
                  <a:pt x="0" y="632224"/>
                  <a:pt x="632224" y="0"/>
                  <a:pt x="1412112" y="0"/>
                </a:cubicBezTo>
                <a:close/>
              </a:path>
            </a:pathLst>
          </a:custGeom>
          <a:noFill/>
          <a:ln w="13716">
            <a:gradFill>
              <a:gsLst>
                <a:gs pos="66000">
                  <a:schemeClr val="accent1">
                    <a:alpha val="34000"/>
                  </a:schemeClr>
                </a:gs>
                <a:gs pos="100000">
                  <a:schemeClr val="accent1">
                    <a:alpha val="0"/>
                  </a:scheme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wrap="square" lIns="98755" tIns="49378" rIns="98755" bIns="49378" rtlCol="0" anchor="ctr">
            <a:noAutofit/>
          </a:bodyPr>
          <a:lstStyle/>
          <a:p>
            <a:pPr algn="ctr"/>
            <a:endParaRPr lang="zh-CN" altLang="en-US" sz="1945"/>
          </a:p>
        </p:txBody>
      </p:sp>
      <p:sp>
        <p:nvSpPr>
          <p:cNvPr id="53" name="幻云PPT-演示军团9"/>
          <p:cNvSpPr/>
          <p:nvPr>
            <p:custDataLst>
              <p:tags r:id="rId1"/>
            </p:custDataLst>
          </p:nvPr>
        </p:nvSpPr>
        <p:spPr>
          <a:xfrm>
            <a:off x="5133340" y="4817745"/>
            <a:ext cx="3066415" cy="1532890"/>
          </a:xfrm>
          <a:custGeom>
            <a:avLst/>
            <a:gdLst>
              <a:gd name="connsiteX0" fmla="*/ 1412112 w 2824224"/>
              <a:gd name="connsiteY0" fmla="*/ 0 h 1412112"/>
              <a:gd name="connsiteX1" fmla="*/ 2824224 w 2824224"/>
              <a:gd name="connsiteY1" fmla="*/ 1412112 h 1412112"/>
              <a:gd name="connsiteX2" fmla="*/ 0 w 2824224"/>
              <a:gd name="connsiteY2" fmla="*/ 1412112 h 1412112"/>
              <a:gd name="connsiteX3" fmla="*/ 1412112 w 2824224"/>
              <a:gd name="connsiteY3" fmla="*/ 0 h 1412112"/>
            </a:gdLst>
            <a:ahLst/>
            <a:cxnLst>
              <a:cxn ang="0">
                <a:pos x="connsiteX0" y="connsiteY0"/>
              </a:cxn>
              <a:cxn ang="0">
                <a:pos x="connsiteX1" y="connsiteY1"/>
              </a:cxn>
              <a:cxn ang="0">
                <a:pos x="connsiteX2" y="connsiteY2"/>
              </a:cxn>
              <a:cxn ang="0">
                <a:pos x="connsiteX3" y="connsiteY3"/>
              </a:cxn>
            </a:cxnLst>
            <a:rect l="l" t="t" r="r" b="b"/>
            <a:pathLst>
              <a:path w="2824224" h="1412112">
                <a:moveTo>
                  <a:pt x="1412112" y="0"/>
                </a:moveTo>
                <a:cubicBezTo>
                  <a:pt x="2192000" y="0"/>
                  <a:pt x="2824224" y="632224"/>
                  <a:pt x="2824224" y="1412112"/>
                </a:cubicBezTo>
                <a:lnTo>
                  <a:pt x="0" y="1412112"/>
                </a:lnTo>
                <a:cubicBezTo>
                  <a:pt x="0" y="632224"/>
                  <a:pt x="632224" y="0"/>
                  <a:pt x="1412112" y="0"/>
                </a:cubicBezTo>
                <a:close/>
              </a:path>
            </a:pathLst>
          </a:custGeom>
          <a:gradFill flip="none" rotWithShape="1">
            <a:gsLst>
              <a:gs pos="15000">
                <a:schemeClr val="accent1">
                  <a:lumMod val="40000"/>
                  <a:lumOff val="60000"/>
                </a:schemeClr>
              </a:gs>
              <a:gs pos="62000">
                <a:schemeClr val="accent1"/>
              </a:gs>
            </a:gsLst>
            <a:path path="circle">
              <a:fillToRect r="100000" b="100000"/>
            </a:path>
            <a:tileRect l="-100000" t="-100000"/>
          </a:gradFill>
          <a:ln>
            <a:noFill/>
          </a:ln>
          <a:effectLst>
            <a:outerShdw blurRad="353942" dist="190584" dir="5400000" algn="t" rotWithShape="0">
              <a:schemeClr val="tx1">
                <a:lumMod val="50000"/>
                <a:lumOff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3025">
              <a:solidFill>
                <a:schemeClr val="bg1"/>
              </a:solidFill>
              <a:latin typeface="OPPOSans B" panose="00020600040101010101" pitchFamily="18" charset="-122"/>
              <a:ea typeface="OPPOSans B" panose="00020600040101010101" pitchFamily="18" charset="-122"/>
              <a:cs typeface="OPPOSans B" panose="00020600040101010101" pitchFamily="18" charset="-122"/>
            </a:endParaRPr>
          </a:p>
        </p:txBody>
      </p:sp>
      <p:sp>
        <p:nvSpPr>
          <p:cNvPr id="63" name="幻云PPT-演示军团10"/>
          <p:cNvSpPr/>
          <p:nvPr>
            <p:custDataLst>
              <p:tags r:id="rId2"/>
            </p:custDataLst>
          </p:nvPr>
        </p:nvSpPr>
        <p:spPr>
          <a:xfrm rot="17949661">
            <a:off x="3666490" y="4728210"/>
            <a:ext cx="969645" cy="969645"/>
          </a:xfrm>
          <a:prstGeom prst="ellipse">
            <a:avLst/>
          </a:prstGeom>
          <a:solidFill>
            <a:srgbClr val="FFFFFF"/>
          </a:solidFill>
          <a:ln w="13716" cap="flat" cmpd="sng" algn="ctr">
            <a:gradFill>
              <a:gsLst>
                <a:gs pos="0">
                  <a:schemeClr val="accent2"/>
                </a:gs>
                <a:gs pos="100000">
                  <a:schemeClr val="accent2">
                    <a:alpha val="0"/>
                  </a:schemeClr>
                </a:gs>
              </a:gsLst>
              <a:lin ang="5400000" scaled="1"/>
            </a:gradFill>
            <a:prstDash val="solid"/>
            <a:miter lim="800000"/>
          </a:ln>
          <a:effectLst>
            <a:outerShdw blurRad="274320" algn="ctr" rotWithShape="0">
              <a:schemeClr val="accent2">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Autofit/>
          </a:bodyPr>
          <a:lstStyle/>
          <a:p>
            <a:pPr algn="ctr"/>
            <a:endParaRPr lang="zh-CN" altLang="en-US" sz="1730" dirty="0">
              <a:solidFill>
                <a:prstClr val="white"/>
              </a:solidFill>
              <a:latin typeface="OPPOSans B" panose="00020600040101010101" pitchFamily="18" charset="-122"/>
              <a:ea typeface="OPPOSans B" panose="00020600040101010101" pitchFamily="18" charset="-122"/>
            </a:endParaRPr>
          </a:p>
        </p:txBody>
      </p:sp>
      <p:sp>
        <p:nvSpPr>
          <p:cNvPr id="150" name="幻云PPT-演示军团11"/>
          <p:cNvSpPr/>
          <p:nvPr/>
        </p:nvSpPr>
        <p:spPr>
          <a:xfrm>
            <a:off x="3982085" y="5036820"/>
            <a:ext cx="341630" cy="341630"/>
          </a:xfrm>
          <a:custGeom>
            <a:avLst/>
            <a:gdLst>
              <a:gd name="T0" fmla="*/ 6542 w 6827"/>
              <a:gd name="T1" fmla="*/ 0 h 6827"/>
              <a:gd name="T2" fmla="*/ 284 w 6827"/>
              <a:gd name="T3" fmla="*/ 0 h 6827"/>
              <a:gd name="T4" fmla="*/ 0 w 6827"/>
              <a:gd name="T5" fmla="*/ 284 h 6827"/>
              <a:gd name="T6" fmla="*/ 284 w 6827"/>
              <a:gd name="T7" fmla="*/ 569 h 6827"/>
              <a:gd name="T8" fmla="*/ 284 w 6827"/>
              <a:gd name="T9" fmla="*/ 4836 h 6827"/>
              <a:gd name="T10" fmla="*/ 3129 w 6827"/>
              <a:gd name="T11" fmla="*/ 4836 h 6827"/>
              <a:gd name="T12" fmla="*/ 3129 w 6827"/>
              <a:gd name="T13" fmla="*/ 5172 h 6827"/>
              <a:gd name="T14" fmla="*/ 2560 w 6827"/>
              <a:gd name="T15" fmla="*/ 5973 h 6827"/>
              <a:gd name="T16" fmla="*/ 3413 w 6827"/>
              <a:gd name="T17" fmla="*/ 6827 h 6827"/>
              <a:gd name="T18" fmla="*/ 4267 w 6827"/>
              <a:gd name="T19" fmla="*/ 5973 h 6827"/>
              <a:gd name="T20" fmla="*/ 3698 w 6827"/>
              <a:gd name="T21" fmla="*/ 5172 h 6827"/>
              <a:gd name="T22" fmla="*/ 3698 w 6827"/>
              <a:gd name="T23" fmla="*/ 4836 h 6827"/>
              <a:gd name="T24" fmla="*/ 6542 w 6827"/>
              <a:gd name="T25" fmla="*/ 4836 h 6827"/>
              <a:gd name="T26" fmla="*/ 6542 w 6827"/>
              <a:gd name="T27" fmla="*/ 569 h 6827"/>
              <a:gd name="T28" fmla="*/ 6827 w 6827"/>
              <a:gd name="T29" fmla="*/ 284 h 6827"/>
              <a:gd name="T30" fmla="*/ 6542 w 6827"/>
              <a:gd name="T31" fmla="*/ 0 h 6827"/>
              <a:gd name="T32" fmla="*/ 3413 w 6827"/>
              <a:gd name="T33" fmla="*/ 6258 h 6827"/>
              <a:gd name="T34" fmla="*/ 3129 w 6827"/>
              <a:gd name="T35" fmla="*/ 5973 h 6827"/>
              <a:gd name="T36" fmla="*/ 3413 w 6827"/>
              <a:gd name="T37" fmla="*/ 5689 h 6827"/>
              <a:gd name="T38" fmla="*/ 3698 w 6827"/>
              <a:gd name="T39" fmla="*/ 5973 h 6827"/>
              <a:gd name="T40" fmla="*/ 3413 w 6827"/>
              <a:gd name="T41" fmla="*/ 6258 h 6827"/>
              <a:gd name="T42" fmla="*/ 5404 w 6827"/>
              <a:gd name="T43" fmla="*/ 2844 h 6827"/>
              <a:gd name="T44" fmla="*/ 5120 w 6827"/>
              <a:gd name="T45" fmla="*/ 3129 h 6827"/>
              <a:gd name="T46" fmla="*/ 4836 w 6827"/>
              <a:gd name="T47" fmla="*/ 2844 h 6827"/>
              <a:gd name="T48" fmla="*/ 4836 w 6827"/>
              <a:gd name="T49" fmla="*/ 2314 h 6827"/>
              <a:gd name="T50" fmla="*/ 3596 w 6827"/>
              <a:gd name="T51" fmla="*/ 3347 h 6827"/>
              <a:gd name="T52" fmla="*/ 3544 w 6827"/>
              <a:gd name="T53" fmla="*/ 3377 h 6827"/>
              <a:gd name="T54" fmla="*/ 3515 w 6827"/>
              <a:gd name="T55" fmla="*/ 3394 h 6827"/>
              <a:gd name="T56" fmla="*/ 3414 w 6827"/>
              <a:gd name="T57" fmla="*/ 3413 h 6827"/>
              <a:gd name="T58" fmla="*/ 3413 w 6827"/>
              <a:gd name="T59" fmla="*/ 3413 h 6827"/>
              <a:gd name="T60" fmla="*/ 3301 w 6827"/>
              <a:gd name="T61" fmla="*/ 3389 h 6827"/>
              <a:gd name="T62" fmla="*/ 3268 w 6827"/>
              <a:gd name="T63" fmla="*/ 3367 h 6827"/>
              <a:gd name="T64" fmla="*/ 3212 w 6827"/>
              <a:gd name="T65" fmla="*/ 3330 h 6827"/>
              <a:gd name="T66" fmla="*/ 2560 w 6827"/>
              <a:gd name="T67" fmla="*/ 2678 h 6827"/>
              <a:gd name="T68" fmla="*/ 1908 w 6827"/>
              <a:gd name="T69" fmla="*/ 3330 h 6827"/>
              <a:gd name="T70" fmla="*/ 1707 w 6827"/>
              <a:gd name="T71" fmla="*/ 3413 h 6827"/>
              <a:gd name="T72" fmla="*/ 1506 w 6827"/>
              <a:gd name="T73" fmla="*/ 3330 h 6827"/>
              <a:gd name="T74" fmla="*/ 1506 w 6827"/>
              <a:gd name="T75" fmla="*/ 2928 h 6827"/>
              <a:gd name="T76" fmla="*/ 2359 w 6827"/>
              <a:gd name="T77" fmla="*/ 2074 h 6827"/>
              <a:gd name="T78" fmla="*/ 2761 w 6827"/>
              <a:gd name="T79" fmla="*/ 2074 h 6827"/>
              <a:gd name="T80" fmla="*/ 3431 w 6827"/>
              <a:gd name="T81" fmla="*/ 2744 h 6827"/>
              <a:gd name="T82" fmla="*/ 4334 w 6827"/>
              <a:gd name="T83" fmla="*/ 1991 h 6827"/>
              <a:gd name="T84" fmla="*/ 3982 w 6827"/>
              <a:gd name="T85" fmla="*/ 1991 h 6827"/>
              <a:gd name="T86" fmla="*/ 3698 w 6827"/>
              <a:gd name="T87" fmla="*/ 1707 h 6827"/>
              <a:gd name="T88" fmla="*/ 3982 w 6827"/>
              <a:gd name="T89" fmla="*/ 1422 h 6827"/>
              <a:gd name="T90" fmla="*/ 5120 w 6827"/>
              <a:gd name="T91" fmla="*/ 1422 h 6827"/>
              <a:gd name="T92" fmla="*/ 5132 w 6827"/>
              <a:gd name="T93" fmla="*/ 1425 h 6827"/>
              <a:gd name="T94" fmla="*/ 5192 w 6827"/>
              <a:gd name="T95" fmla="*/ 1437 h 6827"/>
              <a:gd name="T96" fmla="*/ 5240 w 6827"/>
              <a:gd name="T97" fmla="*/ 1451 h 6827"/>
              <a:gd name="T98" fmla="*/ 5282 w 6827"/>
              <a:gd name="T99" fmla="*/ 1479 h 6827"/>
              <a:gd name="T100" fmla="*/ 5328 w 6827"/>
              <a:gd name="T101" fmla="*/ 1516 h 6827"/>
              <a:gd name="T102" fmla="*/ 5339 w 6827"/>
              <a:gd name="T103" fmla="*/ 1525 h 6827"/>
              <a:gd name="T104" fmla="*/ 5357 w 6827"/>
              <a:gd name="T105" fmla="*/ 1559 h 6827"/>
              <a:gd name="T106" fmla="*/ 5385 w 6827"/>
              <a:gd name="T107" fmla="*/ 1611 h 6827"/>
              <a:gd name="T108" fmla="*/ 5397 w 6827"/>
              <a:gd name="T109" fmla="*/ 1669 h 6827"/>
              <a:gd name="T110" fmla="*/ 5404 w 6827"/>
              <a:gd name="T111" fmla="*/ 1707 h 6827"/>
              <a:gd name="T112" fmla="*/ 5404 w 6827"/>
              <a:gd name="T113" fmla="*/ 2844 h 6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827" h="6827">
                <a:moveTo>
                  <a:pt x="6542" y="0"/>
                </a:moveTo>
                <a:lnTo>
                  <a:pt x="284" y="0"/>
                </a:lnTo>
                <a:cubicBezTo>
                  <a:pt x="127" y="0"/>
                  <a:pt x="0" y="127"/>
                  <a:pt x="0" y="284"/>
                </a:cubicBezTo>
                <a:cubicBezTo>
                  <a:pt x="0" y="441"/>
                  <a:pt x="127" y="569"/>
                  <a:pt x="284" y="569"/>
                </a:cubicBezTo>
                <a:lnTo>
                  <a:pt x="284" y="4836"/>
                </a:lnTo>
                <a:lnTo>
                  <a:pt x="3129" y="4836"/>
                </a:lnTo>
                <a:lnTo>
                  <a:pt x="3129" y="5172"/>
                </a:lnTo>
                <a:cubicBezTo>
                  <a:pt x="2799" y="5290"/>
                  <a:pt x="2560" y="5603"/>
                  <a:pt x="2560" y="5973"/>
                </a:cubicBezTo>
                <a:cubicBezTo>
                  <a:pt x="2560" y="6444"/>
                  <a:pt x="2943" y="6827"/>
                  <a:pt x="3413" y="6827"/>
                </a:cubicBezTo>
                <a:cubicBezTo>
                  <a:pt x="3884" y="6827"/>
                  <a:pt x="4267" y="6444"/>
                  <a:pt x="4267" y="5973"/>
                </a:cubicBezTo>
                <a:cubicBezTo>
                  <a:pt x="4267" y="5603"/>
                  <a:pt x="4028" y="5290"/>
                  <a:pt x="3698" y="5172"/>
                </a:cubicBezTo>
                <a:lnTo>
                  <a:pt x="3698" y="4836"/>
                </a:lnTo>
                <a:lnTo>
                  <a:pt x="6542" y="4836"/>
                </a:lnTo>
                <a:lnTo>
                  <a:pt x="6542" y="569"/>
                </a:lnTo>
                <a:cubicBezTo>
                  <a:pt x="6700" y="569"/>
                  <a:pt x="6827" y="441"/>
                  <a:pt x="6827" y="284"/>
                </a:cubicBezTo>
                <a:cubicBezTo>
                  <a:pt x="6827" y="127"/>
                  <a:pt x="6700" y="0"/>
                  <a:pt x="6542" y="0"/>
                </a:cubicBezTo>
                <a:close/>
                <a:moveTo>
                  <a:pt x="3413" y="6258"/>
                </a:moveTo>
                <a:cubicBezTo>
                  <a:pt x="3256" y="6258"/>
                  <a:pt x="3129" y="6130"/>
                  <a:pt x="3129" y="5973"/>
                </a:cubicBezTo>
                <a:cubicBezTo>
                  <a:pt x="3129" y="5817"/>
                  <a:pt x="3256" y="5689"/>
                  <a:pt x="3413" y="5689"/>
                </a:cubicBezTo>
                <a:cubicBezTo>
                  <a:pt x="3570" y="5689"/>
                  <a:pt x="3698" y="5817"/>
                  <a:pt x="3698" y="5973"/>
                </a:cubicBezTo>
                <a:cubicBezTo>
                  <a:pt x="3698" y="6130"/>
                  <a:pt x="3570" y="6258"/>
                  <a:pt x="3413" y="6258"/>
                </a:cubicBezTo>
                <a:close/>
                <a:moveTo>
                  <a:pt x="5404" y="2844"/>
                </a:moveTo>
                <a:cubicBezTo>
                  <a:pt x="5404" y="3001"/>
                  <a:pt x="5277" y="3129"/>
                  <a:pt x="5120" y="3129"/>
                </a:cubicBezTo>
                <a:cubicBezTo>
                  <a:pt x="4963" y="3129"/>
                  <a:pt x="4836" y="3001"/>
                  <a:pt x="4836" y="2844"/>
                </a:cubicBezTo>
                <a:lnTo>
                  <a:pt x="4836" y="2314"/>
                </a:lnTo>
                <a:lnTo>
                  <a:pt x="3596" y="3347"/>
                </a:lnTo>
                <a:cubicBezTo>
                  <a:pt x="3580" y="3360"/>
                  <a:pt x="3562" y="3368"/>
                  <a:pt x="3544" y="3377"/>
                </a:cubicBezTo>
                <a:cubicBezTo>
                  <a:pt x="3534" y="3382"/>
                  <a:pt x="3525" y="3390"/>
                  <a:pt x="3515" y="3394"/>
                </a:cubicBezTo>
                <a:cubicBezTo>
                  <a:pt x="3482" y="3406"/>
                  <a:pt x="3448" y="3413"/>
                  <a:pt x="3414" y="3413"/>
                </a:cubicBezTo>
                <a:lnTo>
                  <a:pt x="3413" y="3413"/>
                </a:lnTo>
                <a:cubicBezTo>
                  <a:pt x="3375" y="3413"/>
                  <a:pt x="3337" y="3404"/>
                  <a:pt x="3301" y="3389"/>
                </a:cubicBezTo>
                <a:cubicBezTo>
                  <a:pt x="3289" y="3383"/>
                  <a:pt x="3279" y="3374"/>
                  <a:pt x="3268" y="3367"/>
                </a:cubicBezTo>
                <a:cubicBezTo>
                  <a:pt x="3249" y="3356"/>
                  <a:pt x="3229" y="3346"/>
                  <a:pt x="3212" y="3330"/>
                </a:cubicBezTo>
                <a:lnTo>
                  <a:pt x="2560" y="2678"/>
                </a:lnTo>
                <a:lnTo>
                  <a:pt x="1908" y="3330"/>
                </a:lnTo>
                <a:cubicBezTo>
                  <a:pt x="1852" y="3385"/>
                  <a:pt x="1779" y="3413"/>
                  <a:pt x="1707" y="3413"/>
                </a:cubicBezTo>
                <a:cubicBezTo>
                  <a:pt x="1634" y="3413"/>
                  <a:pt x="1561" y="3385"/>
                  <a:pt x="1506" y="3330"/>
                </a:cubicBezTo>
                <a:cubicBezTo>
                  <a:pt x="1394" y="3219"/>
                  <a:pt x="1394" y="3039"/>
                  <a:pt x="1506" y="2928"/>
                </a:cubicBezTo>
                <a:lnTo>
                  <a:pt x="2359" y="2074"/>
                </a:lnTo>
                <a:cubicBezTo>
                  <a:pt x="2470" y="1963"/>
                  <a:pt x="2650" y="1963"/>
                  <a:pt x="2761" y="2074"/>
                </a:cubicBezTo>
                <a:lnTo>
                  <a:pt x="3431" y="2744"/>
                </a:lnTo>
                <a:lnTo>
                  <a:pt x="4334" y="1991"/>
                </a:lnTo>
                <a:lnTo>
                  <a:pt x="3982" y="1991"/>
                </a:lnTo>
                <a:cubicBezTo>
                  <a:pt x="3825" y="1991"/>
                  <a:pt x="3698" y="1864"/>
                  <a:pt x="3698" y="1707"/>
                </a:cubicBezTo>
                <a:cubicBezTo>
                  <a:pt x="3698" y="1550"/>
                  <a:pt x="3825" y="1422"/>
                  <a:pt x="3982" y="1422"/>
                </a:cubicBezTo>
                <a:lnTo>
                  <a:pt x="5120" y="1422"/>
                </a:lnTo>
                <a:cubicBezTo>
                  <a:pt x="5124" y="1422"/>
                  <a:pt x="5128" y="1425"/>
                  <a:pt x="5132" y="1425"/>
                </a:cubicBezTo>
                <a:cubicBezTo>
                  <a:pt x="5153" y="1426"/>
                  <a:pt x="5172" y="1431"/>
                  <a:pt x="5192" y="1437"/>
                </a:cubicBezTo>
                <a:cubicBezTo>
                  <a:pt x="5208" y="1441"/>
                  <a:pt x="5225" y="1444"/>
                  <a:pt x="5240" y="1451"/>
                </a:cubicBezTo>
                <a:cubicBezTo>
                  <a:pt x="5255" y="1458"/>
                  <a:pt x="5268" y="1469"/>
                  <a:pt x="5282" y="1479"/>
                </a:cubicBezTo>
                <a:cubicBezTo>
                  <a:pt x="5299" y="1491"/>
                  <a:pt x="5315" y="1502"/>
                  <a:pt x="5328" y="1516"/>
                </a:cubicBezTo>
                <a:cubicBezTo>
                  <a:pt x="5332" y="1520"/>
                  <a:pt x="5336" y="1521"/>
                  <a:pt x="5339" y="1525"/>
                </a:cubicBezTo>
                <a:cubicBezTo>
                  <a:pt x="5347" y="1535"/>
                  <a:pt x="5350" y="1548"/>
                  <a:pt x="5357" y="1559"/>
                </a:cubicBezTo>
                <a:cubicBezTo>
                  <a:pt x="5368" y="1576"/>
                  <a:pt x="5378" y="1592"/>
                  <a:pt x="5385" y="1611"/>
                </a:cubicBezTo>
                <a:cubicBezTo>
                  <a:pt x="5392" y="1630"/>
                  <a:pt x="5394" y="1649"/>
                  <a:pt x="5397" y="1669"/>
                </a:cubicBezTo>
                <a:cubicBezTo>
                  <a:pt x="5399" y="1682"/>
                  <a:pt x="5404" y="1694"/>
                  <a:pt x="5404" y="1707"/>
                </a:cubicBezTo>
                <a:lnTo>
                  <a:pt x="5404" y="2844"/>
                </a:lnTo>
                <a:close/>
              </a:path>
            </a:pathLst>
          </a:custGeom>
          <a:solidFill>
            <a:schemeClr val="accent2"/>
          </a:solidFill>
          <a:ln w="9525" cap="flat">
            <a:noFill/>
            <a:prstDash val="solid"/>
            <a:miter/>
          </a:ln>
          <a:effectLst/>
        </p:spPr>
        <p:txBody>
          <a:bodyPr lIns="98755" tIns="49378" rIns="98755" bIns="49378"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buClrTx/>
              <a:buSzTx/>
              <a:buFontTx/>
              <a:buNone/>
              <a:defRPr/>
            </a:pPr>
            <a:endParaRPr kumimoji="0" lang="zh-CN" altLang="en-US" sz="1945" b="0" i="0" u="none" strike="noStrike" kern="1200" cap="none" spc="0" normalizeH="0" baseline="0" noProof="0" dirty="0">
              <a:ln>
                <a:noFill/>
              </a:ln>
              <a:solidFill>
                <a:srgbClr val="000000"/>
              </a:solidFill>
              <a:effectLst/>
              <a:uLnTx/>
              <a:uFillTx/>
              <a:latin typeface="OPPOSans B" panose="00020600040101010101" pitchFamily="18" charset="-122"/>
              <a:ea typeface="OPPOSans B" panose="00020600040101010101" pitchFamily="18" charset="-122"/>
            </a:endParaRPr>
          </a:p>
        </p:txBody>
      </p:sp>
      <p:sp>
        <p:nvSpPr>
          <p:cNvPr id="65" name="幻云PPT-演示军团12"/>
          <p:cNvSpPr/>
          <p:nvPr>
            <p:custDataLst>
              <p:tags r:id="rId3"/>
            </p:custDataLst>
          </p:nvPr>
        </p:nvSpPr>
        <p:spPr>
          <a:xfrm>
            <a:off x="6181725" y="3215640"/>
            <a:ext cx="969645" cy="969645"/>
          </a:xfrm>
          <a:prstGeom prst="ellipse">
            <a:avLst/>
          </a:prstGeom>
          <a:solidFill>
            <a:srgbClr val="FFFFFF"/>
          </a:solidFill>
          <a:ln w="13716" cap="flat" cmpd="sng" algn="ctr">
            <a:gradFill>
              <a:gsLst>
                <a:gs pos="0">
                  <a:schemeClr val="accent2"/>
                </a:gs>
                <a:gs pos="100000">
                  <a:schemeClr val="accent2">
                    <a:alpha val="0"/>
                  </a:schemeClr>
                </a:gs>
              </a:gsLst>
              <a:lin ang="5400000" scaled="1"/>
            </a:gradFill>
            <a:prstDash val="solid"/>
            <a:miter lim="800000"/>
          </a:ln>
          <a:effectLst>
            <a:outerShdw blurRad="274320" algn="ctr" rotWithShape="0">
              <a:schemeClr val="accent2">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Autofit/>
          </a:bodyPr>
          <a:lstStyle/>
          <a:p>
            <a:pPr algn="ctr"/>
            <a:endParaRPr lang="zh-CN" altLang="en-US" sz="1730" dirty="0">
              <a:solidFill>
                <a:prstClr val="white"/>
              </a:solidFill>
              <a:latin typeface="OPPOSans B" panose="00020600040101010101" pitchFamily="18" charset="-122"/>
              <a:ea typeface="OPPOSans B" panose="00020600040101010101" pitchFamily="18" charset="-122"/>
            </a:endParaRPr>
          </a:p>
        </p:txBody>
      </p:sp>
      <p:sp>
        <p:nvSpPr>
          <p:cNvPr id="152" name="幻云PPT-演示军团13"/>
          <p:cNvSpPr/>
          <p:nvPr/>
        </p:nvSpPr>
        <p:spPr>
          <a:xfrm>
            <a:off x="6495415" y="3581400"/>
            <a:ext cx="341630" cy="238760"/>
          </a:xfrm>
          <a:custGeom>
            <a:avLst/>
            <a:gdLst>
              <a:gd name="connsiteX0" fmla="*/ 6035 w 605945"/>
              <a:gd name="connsiteY0" fmla="*/ 56736 h 423463"/>
              <a:gd name="connsiteX1" fmla="*/ 16713 w 605945"/>
              <a:gd name="connsiteY1" fmla="*/ 58868 h 423463"/>
              <a:gd name="connsiteX2" fmla="*/ 266946 w 605945"/>
              <a:gd name="connsiteY2" fmla="*/ 308699 h 423463"/>
              <a:gd name="connsiteX3" fmla="*/ 302972 w 605945"/>
              <a:gd name="connsiteY3" fmla="*/ 323624 h 423463"/>
              <a:gd name="connsiteX4" fmla="*/ 338999 w 605945"/>
              <a:gd name="connsiteY4" fmla="*/ 308699 h 423463"/>
              <a:gd name="connsiteX5" fmla="*/ 589232 w 605945"/>
              <a:gd name="connsiteY5" fmla="*/ 58868 h 423463"/>
              <a:gd name="connsiteX6" fmla="*/ 599910 w 605945"/>
              <a:gd name="connsiteY6" fmla="*/ 56736 h 423463"/>
              <a:gd name="connsiteX7" fmla="*/ 605945 w 605945"/>
              <a:gd name="connsiteY7" fmla="*/ 65821 h 423463"/>
              <a:gd name="connsiteX8" fmla="*/ 605945 w 605945"/>
              <a:gd name="connsiteY8" fmla="*/ 383138 h 423463"/>
              <a:gd name="connsiteX9" fmla="*/ 565555 w 605945"/>
              <a:gd name="connsiteY9" fmla="*/ 423463 h 423463"/>
              <a:gd name="connsiteX10" fmla="*/ 40390 w 605945"/>
              <a:gd name="connsiteY10" fmla="*/ 423463 h 423463"/>
              <a:gd name="connsiteX11" fmla="*/ 0 w 605945"/>
              <a:gd name="connsiteY11" fmla="*/ 383138 h 423463"/>
              <a:gd name="connsiteX12" fmla="*/ 0 w 605945"/>
              <a:gd name="connsiteY12" fmla="*/ 65821 h 423463"/>
              <a:gd name="connsiteX13" fmla="*/ 6035 w 605945"/>
              <a:gd name="connsiteY13" fmla="*/ 56736 h 423463"/>
              <a:gd name="connsiteX14" fmla="*/ 61470 w 605945"/>
              <a:gd name="connsiteY14" fmla="*/ 0 h 423463"/>
              <a:gd name="connsiteX15" fmla="*/ 544476 w 605945"/>
              <a:gd name="connsiteY15" fmla="*/ 0 h 423463"/>
              <a:gd name="connsiteX16" fmla="*/ 559053 w 605945"/>
              <a:gd name="connsiteY16" fmla="*/ 9733 h 423463"/>
              <a:gd name="connsiteX17" fmla="*/ 555618 w 605945"/>
              <a:gd name="connsiteY17" fmla="*/ 26975 h 423463"/>
              <a:gd name="connsiteX18" fmla="*/ 314115 w 605945"/>
              <a:gd name="connsiteY18" fmla="*/ 268077 h 423463"/>
              <a:gd name="connsiteX19" fmla="*/ 291738 w 605945"/>
              <a:gd name="connsiteY19" fmla="*/ 268077 h 423463"/>
              <a:gd name="connsiteX20" fmla="*/ 50236 w 605945"/>
              <a:gd name="connsiteY20" fmla="*/ 26975 h 423463"/>
              <a:gd name="connsiteX21" fmla="*/ 46800 w 605945"/>
              <a:gd name="connsiteY21" fmla="*/ 9733 h 423463"/>
              <a:gd name="connsiteX22" fmla="*/ 61470 w 605945"/>
              <a:gd name="connsiteY22" fmla="*/ 0 h 423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05945" h="423463">
                <a:moveTo>
                  <a:pt x="6035" y="56736"/>
                </a:moveTo>
                <a:cubicBezTo>
                  <a:pt x="9656" y="55253"/>
                  <a:pt x="13928" y="56087"/>
                  <a:pt x="16713" y="58868"/>
                </a:cubicBezTo>
                <a:lnTo>
                  <a:pt x="266946" y="308699"/>
                </a:lnTo>
                <a:cubicBezTo>
                  <a:pt x="276510" y="318247"/>
                  <a:pt x="289416" y="323624"/>
                  <a:pt x="302972" y="323624"/>
                </a:cubicBezTo>
                <a:cubicBezTo>
                  <a:pt x="316436" y="323624"/>
                  <a:pt x="329435" y="318247"/>
                  <a:pt x="338999" y="308699"/>
                </a:cubicBezTo>
                <a:lnTo>
                  <a:pt x="589232" y="58868"/>
                </a:lnTo>
                <a:cubicBezTo>
                  <a:pt x="592017" y="56087"/>
                  <a:pt x="596196" y="55253"/>
                  <a:pt x="599910" y="56736"/>
                </a:cubicBezTo>
                <a:cubicBezTo>
                  <a:pt x="603531" y="58312"/>
                  <a:pt x="605945" y="61835"/>
                  <a:pt x="605945" y="65821"/>
                </a:cubicBezTo>
                <a:lnTo>
                  <a:pt x="605945" y="383138"/>
                </a:lnTo>
                <a:cubicBezTo>
                  <a:pt x="605945" y="405386"/>
                  <a:pt x="587839" y="423463"/>
                  <a:pt x="565555" y="423463"/>
                </a:cubicBezTo>
                <a:lnTo>
                  <a:pt x="40390" y="423463"/>
                </a:lnTo>
                <a:cubicBezTo>
                  <a:pt x="18106" y="423463"/>
                  <a:pt x="0" y="405386"/>
                  <a:pt x="0" y="383138"/>
                </a:cubicBezTo>
                <a:lnTo>
                  <a:pt x="0" y="65821"/>
                </a:lnTo>
                <a:cubicBezTo>
                  <a:pt x="0" y="61835"/>
                  <a:pt x="2414" y="58312"/>
                  <a:pt x="6035" y="56736"/>
                </a:cubicBezTo>
                <a:close/>
                <a:moveTo>
                  <a:pt x="61470" y="0"/>
                </a:moveTo>
                <a:lnTo>
                  <a:pt x="544476" y="0"/>
                </a:lnTo>
                <a:cubicBezTo>
                  <a:pt x="550882" y="0"/>
                  <a:pt x="556639" y="3801"/>
                  <a:pt x="559053" y="9733"/>
                </a:cubicBezTo>
                <a:cubicBezTo>
                  <a:pt x="561560" y="15666"/>
                  <a:pt x="560167" y="22432"/>
                  <a:pt x="555618" y="26975"/>
                </a:cubicBezTo>
                <a:lnTo>
                  <a:pt x="314115" y="268077"/>
                </a:lnTo>
                <a:cubicBezTo>
                  <a:pt x="307987" y="274288"/>
                  <a:pt x="297959" y="274288"/>
                  <a:pt x="291738" y="268077"/>
                </a:cubicBezTo>
                <a:lnTo>
                  <a:pt x="50236" y="26975"/>
                </a:lnTo>
                <a:cubicBezTo>
                  <a:pt x="45686" y="22432"/>
                  <a:pt x="44386" y="15666"/>
                  <a:pt x="46800" y="9733"/>
                </a:cubicBezTo>
                <a:cubicBezTo>
                  <a:pt x="49214" y="3801"/>
                  <a:pt x="55064" y="0"/>
                  <a:pt x="61470" y="0"/>
                </a:cubicBezTo>
                <a:close/>
              </a:path>
            </a:pathLst>
          </a:custGeom>
          <a:solidFill>
            <a:schemeClr val="accent2"/>
          </a:solidFill>
          <a:ln w="9525" cap="flat">
            <a:noFill/>
            <a:prstDash val="solid"/>
            <a:miter/>
          </a:ln>
          <a:effectLst/>
        </p:spPr>
        <p:txBody>
          <a:bodyPr lIns="98755" tIns="49378" rIns="98755" bIns="49378"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buClrTx/>
              <a:buSzTx/>
              <a:buFontTx/>
              <a:buNone/>
              <a:defRPr/>
            </a:pPr>
            <a:endParaRPr kumimoji="0" lang="zh-CN" altLang="en-US" sz="1945" b="0" i="0" u="none" strike="noStrike" kern="1200" cap="none" spc="0" normalizeH="0" baseline="0" noProof="0" dirty="0">
              <a:ln>
                <a:noFill/>
              </a:ln>
              <a:solidFill>
                <a:srgbClr val="000000"/>
              </a:solidFill>
              <a:effectLst/>
              <a:uLnTx/>
              <a:uFillTx/>
              <a:latin typeface="OPPOSans B" panose="00020600040101010101" pitchFamily="18" charset="-122"/>
              <a:ea typeface="OPPOSans B" panose="00020600040101010101" pitchFamily="18" charset="-122"/>
            </a:endParaRPr>
          </a:p>
        </p:txBody>
      </p:sp>
      <p:sp>
        <p:nvSpPr>
          <p:cNvPr id="67" name="幻云PPT-演示军团14"/>
          <p:cNvSpPr/>
          <p:nvPr>
            <p:custDataLst>
              <p:tags r:id="rId4"/>
            </p:custDataLst>
          </p:nvPr>
        </p:nvSpPr>
        <p:spPr>
          <a:xfrm rot="2207342">
            <a:off x="8598535" y="4721225"/>
            <a:ext cx="969645" cy="969645"/>
          </a:xfrm>
          <a:prstGeom prst="ellipse">
            <a:avLst/>
          </a:prstGeom>
          <a:solidFill>
            <a:srgbClr val="FFFFFF"/>
          </a:solidFill>
          <a:ln w="13716" cap="flat" cmpd="sng" algn="ctr">
            <a:gradFill>
              <a:gsLst>
                <a:gs pos="0">
                  <a:schemeClr val="accent2"/>
                </a:gs>
                <a:gs pos="100000">
                  <a:schemeClr val="accent2">
                    <a:alpha val="0"/>
                  </a:schemeClr>
                </a:gs>
              </a:gsLst>
              <a:lin ang="5400000" scaled="1"/>
            </a:gradFill>
            <a:prstDash val="solid"/>
            <a:miter lim="800000"/>
          </a:ln>
          <a:effectLst>
            <a:outerShdw blurRad="274320" algn="ctr" rotWithShape="0">
              <a:schemeClr val="accent2">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Autofit/>
          </a:bodyPr>
          <a:lstStyle/>
          <a:p>
            <a:pPr algn="ctr"/>
            <a:endParaRPr lang="zh-CN" altLang="en-US" sz="1730" dirty="0">
              <a:solidFill>
                <a:prstClr val="white"/>
              </a:solidFill>
              <a:latin typeface="OPPOSans B" panose="00020600040101010101" pitchFamily="18" charset="-122"/>
              <a:ea typeface="OPPOSans B" panose="00020600040101010101" pitchFamily="18" charset="-122"/>
            </a:endParaRPr>
          </a:p>
        </p:txBody>
      </p:sp>
      <p:sp>
        <p:nvSpPr>
          <p:cNvPr id="154" name="幻云PPT-演示军团15"/>
          <p:cNvSpPr/>
          <p:nvPr/>
        </p:nvSpPr>
        <p:spPr>
          <a:xfrm>
            <a:off x="8909050" y="5103495"/>
            <a:ext cx="341630" cy="207645"/>
          </a:xfrm>
          <a:custGeom>
            <a:avLst/>
            <a:gdLst>
              <a:gd name="connsiteX0" fmla="*/ 537037 w 607074"/>
              <a:gd name="connsiteY0" fmla="*/ 232866 h 369057"/>
              <a:gd name="connsiteX1" fmla="*/ 577577 w 607074"/>
              <a:gd name="connsiteY1" fmla="*/ 252322 h 369057"/>
              <a:gd name="connsiteX2" fmla="*/ 187760 w 607074"/>
              <a:gd name="connsiteY2" fmla="*/ 369057 h 369057"/>
              <a:gd name="connsiteX3" fmla="*/ 29496 w 607074"/>
              <a:gd name="connsiteY3" fmla="*/ 276277 h 369057"/>
              <a:gd name="connsiteX4" fmla="*/ 55305 w 607074"/>
              <a:gd name="connsiteY4" fmla="*/ 269711 h 369057"/>
              <a:gd name="connsiteX5" fmla="*/ 172786 w 607074"/>
              <a:gd name="connsiteY5" fmla="*/ 338536 h 369057"/>
              <a:gd name="connsiteX6" fmla="*/ 177899 w 607074"/>
              <a:gd name="connsiteY6" fmla="*/ 339995 h 369057"/>
              <a:gd name="connsiteX7" fmla="*/ 180821 w 607074"/>
              <a:gd name="connsiteY7" fmla="*/ 339508 h 369057"/>
              <a:gd name="connsiteX8" fmla="*/ 546096 w 607074"/>
              <a:gd name="connsiteY8" fmla="*/ 202734 h 369057"/>
              <a:gd name="connsiteX9" fmla="*/ 567769 w 607074"/>
              <a:gd name="connsiteY9" fmla="*/ 213067 h 369057"/>
              <a:gd name="connsiteX10" fmla="*/ 537938 w 607074"/>
              <a:gd name="connsiteY10" fmla="*/ 222063 h 369057"/>
              <a:gd name="connsiteX11" fmla="*/ 530755 w 607074"/>
              <a:gd name="connsiteY11" fmla="*/ 224130 h 369057"/>
              <a:gd name="connsiteX12" fmla="*/ 523571 w 607074"/>
              <a:gd name="connsiteY12" fmla="*/ 226318 h 369057"/>
              <a:gd name="connsiteX13" fmla="*/ 177902 w 607074"/>
              <a:gd name="connsiteY13" fmla="*/ 329893 h 369057"/>
              <a:gd name="connsiteX14" fmla="*/ 69172 w 607074"/>
              <a:gd name="connsiteY14" fmla="*/ 266070 h 369057"/>
              <a:gd name="connsiteX15" fmla="*/ 62963 w 607074"/>
              <a:gd name="connsiteY15" fmla="*/ 262423 h 369057"/>
              <a:gd name="connsiteX16" fmla="*/ 56753 w 607074"/>
              <a:gd name="connsiteY16" fmla="*/ 258898 h 369057"/>
              <a:gd name="connsiteX17" fmla="*/ 19617 w 607074"/>
              <a:gd name="connsiteY17" fmla="*/ 237138 h 369057"/>
              <a:gd name="connsiteX18" fmla="*/ 50300 w 607074"/>
              <a:gd name="connsiteY18" fmla="*/ 229236 h 369057"/>
              <a:gd name="connsiteX19" fmla="*/ 87314 w 607074"/>
              <a:gd name="connsiteY19" fmla="*/ 250996 h 369057"/>
              <a:gd name="connsiteX20" fmla="*/ 93524 w 607074"/>
              <a:gd name="connsiteY20" fmla="*/ 254643 h 369057"/>
              <a:gd name="connsiteX21" fmla="*/ 99733 w 607074"/>
              <a:gd name="connsiteY21" fmla="*/ 258290 h 369057"/>
              <a:gd name="connsiteX22" fmla="*/ 153185 w 607074"/>
              <a:gd name="connsiteY22" fmla="*/ 289533 h 369057"/>
              <a:gd name="connsiteX23" fmla="*/ 158299 w 607074"/>
              <a:gd name="connsiteY23" fmla="*/ 290992 h 369057"/>
              <a:gd name="connsiteX24" fmla="*/ 161221 w 607074"/>
              <a:gd name="connsiteY24" fmla="*/ 290505 h 369057"/>
              <a:gd name="connsiteX25" fmla="*/ 184842 w 607074"/>
              <a:gd name="connsiteY25" fmla="*/ 283455 h 369057"/>
              <a:gd name="connsiteX26" fmla="*/ 212116 w 607074"/>
              <a:gd name="connsiteY26" fmla="*/ 299380 h 369057"/>
              <a:gd name="connsiteX27" fmla="*/ 217229 w 607074"/>
              <a:gd name="connsiteY27" fmla="*/ 300717 h 369057"/>
              <a:gd name="connsiteX28" fmla="*/ 220152 w 607074"/>
              <a:gd name="connsiteY28" fmla="*/ 300352 h 369057"/>
              <a:gd name="connsiteX29" fmla="*/ 501898 w 607074"/>
              <a:gd name="connsiteY29" fmla="*/ 215985 h 369057"/>
              <a:gd name="connsiteX30" fmla="*/ 509082 w 607074"/>
              <a:gd name="connsiteY30" fmla="*/ 213797 h 369057"/>
              <a:gd name="connsiteX31" fmla="*/ 516266 w 607074"/>
              <a:gd name="connsiteY31" fmla="*/ 211608 h 369057"/>
              <a:gd name="connsiteX32" fmla="*/ 513938 w 607074"/>
              <a:gd name="connsiteY32" fmla="*/ 147693 h 369057"/>
              <a:gd name="connsiteX33" fmla="*/ 548152 w 607074"/>
              <a:gd name="connsiteY33" fmla="*/ 164101 h 369057"/>
              <a:gd name="connsiteX34" fmla="*/ 511747 w 607074"/>
              <a:gd name="connsiteY34" fmla="*/ 175040 h 369057"/>
              <a:gd name="connsiteX35" fmla="*/ 504563 w 607074"/>
              <a:gd name="connsiteY35" fmla="*/ 177227 h 369057"/>
              <a:gd name="connsiteX36" fmla="*/ 497379 w 607074"/>
              <a:gd name="connsiteY36" fmla="*/ 179293 h 369057"/>
              <a:gd name="connsiteX37" fmla="*/ 467549 w 607074"/>
              <a:gd name="connsiteY37" fmla="*/ 188287 h 369057"/>
              <a:gd name="connsiteX38" fmla="*/ 460365 w 607074"/>
              <a:gd name="connsiteY38" fmla="*/ 190354 h 369057"/>
              <a:gd name="connsiteX39" fmla="*/ 453181 w 607074"/>
              <a:gd name="connsiteY39" fmla="*/ 192541 h 369057"/>
              <a:gd name="connsiteX40" fmla="*/ 186167 w 607074"/>
              <a:gd name="connsiteY40" fmla="*/ 272514 h 369057"/>
              <a:gd name="connsiteX41" fmla="*/ 179592 w 607074"/>
              <a:gd name="connsiteY41" fmla="*/ 274459 h 369057"/>
              <a:gd name="connsiteX42" fmla="*/ 173017 w 607074"/>
              <a:gd name="connsiteY42" fmla="*/ 276404 h 369057"/>
              <a:gd name="connsiteX43" fmla="*/ 158285 w 607074"/>
              <a:gd name="connsiteY43" fmla="*/ 280779 h 369057"/>
              <a:gd name="connsiteX44" fmla="*/ 113721 w 607074"/>
              <a:gd name="connsiteY44" fmla="*/ 254648 h 369057"/>
              <a:gd name="connsiteX45" fmla="*/ 107512 w 607074"/>
              <a:gd name="connsiteY45" fmla="*/ 251123 h 369057"/>
              <a:gd name="connsiteX46" fmla="*/ 101302 w 607074"/>
              <a:gd name="connsiteY46" fmla="*/ 247477 h 369057"/>
              <a:gd name="connsiteX47" fmla="*/ 64166 w 607074"/>
              <a:gd name="connsiteY47" fmla="*/ 225722 h 369057"/>
              <a:gd name="connsiteX48" fmla="*/ 57957 w 607074"/>
              <a:gd name="connsiteY48" fmla="*/ 222075 h 369057"/>
              <a:gd name="connsiteX49" fmla="*/ 51747 w 607074"/>
              <a:gd name="connsiteY49" fmla="*/ 218429 h 369057"/>
              <a:gd name="connsiteX50" fmla="*/ 0 w 607074"/>
              <a:gd name="connsiteY50" fmla="*/ 188166 h 369057"/>
              <a:gd name="connsiteX51" fmla="*/ 71593 w 607074"/>
              <a:gd name="connsiteY51" fmla="*/ 169813 h 369057"/>
              <a:gd name="connsiteX52" fmla="*/ 88761 w 607074"/>
              <a:gd name="connsiteY52" fmla="*/ 179901 h 369057"/>
              <a:gd name="connsiteX53" fmla="*/ 94971 w 607074"/>
              <a:gd name="connsiteY53" fmla="*/ 183426 h 369057"/>
              <a:gd name="connsiteX54" fmla="*/ 101059 w 607074"/>
              <a:gd name="connsiteY54" fmla="*/ 187072 h 369057"/>
              <a:gd name="connsiteX55" fmla="*/ 123340 w 607074"/>
              <a:gd name="connsiteY55" fmla="*/ 200077 h 369057"/>
              <a:gd name="connsiteX56" fmla="*/ 129550 w 607074"/>
              <a:gd name="connsiteY56" fmla="*/ 203723 h 369057"/>
              <a:gd name="connsiteX57" fmla="*/ 135638 w 607074"/>
              <a:gd name="connsiteY57" fmla="*/ 207369 h 369057"/>
              <a:gd name="connsiteX58" fmla="*/ 172774 w 607074"/>
              <a:gd name="connsiteY58" fmla="*/ 229125 h 369057"/>
              <a:gd name="connsiteX59" fmla="*/ 178983 w 607074"/>
              <a:gd name="connsiteY59" fmla="*/ 232771 h 369057"/>
              <a:gd name="connsiteX60" fmla="*/ 185193 w 607074"/>
              <a:gd name="connsiteY60" fmla="*/ 236417 h 369057"/>
              <a:gd name="connsiteX61" fmla="*/ 192499 w 607074"/>
              <a:gd name="connsiteY61" fmla="*/ 240549 h 369057"/>
              <a:gd name="connsiteX62" fmla="*/ 197612 w 607074"/>
              <a:gd name="connsiteY62" fmla="*/ 242008 h 369057"/>
              <a:gd name="connsiteX63" fmla="*/ 200534 w 607074"/>
              <a:gd name="connsiteY63" fmla="*/ 241522 h 369057"/>
              <a:gd name="connsiteX64" fmla="*/ 412879 w 607074"/>
              <a:gd name="connsiteY64" fmla="*/ 177956 h 369057"/>
              <a:gd name="connsiteX65" fmla="*/ 426151 w 607074"/>
              <a:gd name="connsiteY65" fmla="*/ 173946 h 369057"/>
              <a:gd name="connsiteX66" fmla="*/ 433335 w 607074"/>
              <a:gd name="connsiteY66" fmla="*/ 171879 h 369057"/>
              <a:gd name="connsiteX67" fmla="*/ 463165 w 607074"/>
              <a:gd name="connsiteY67" fmla="*/ 162886 h 369057"/>
              <a:gd name="connsiteX68" fmla="*/ 470349 w 607074"/>
              <a:gd name="connsiteY68" fmla="*/ 160698 h 369057"/>
              <a:gd name="connsiteX69" fmla="*/ 477533 w 607074"/>
              <a:gd name="connsiteY69" fmla="*/ 158632 h 369057"/>
              <a:gd name="connsiteX70" fmla="*/ 537548 w 607074"/>
              <a:gd name="connsiteY70" fmla="*/ 140637 h 369057"/>
              <a:gd name="connsiteX71" fmla="*/ 607074 w 607074"/>
              <a:gd name="connsiteY71" fmla="*/ 173933 h 369057"/>
              <a:gd name="connsiteX72" fmla="*/ 546924 w 607074"/>
              <a:gd name="connsiteY72" fmla="*/ 191917 h 369057"/>
              <a:gd name="connsiteX73" fmla="*/ 539740 w 607074"/>
              <a:gd name="connsiteY73" fmla="*/ 194104 h 369057"/>
              <a:gd name="connsiteX74" fmla="*/ 532556 w 607074"/>
              <a:gd name="connsiteY74" fmla="*/ 196170 h 369057"/>
              <a:gd name="connsiteX75" fmla="*/ 502724 w 607074"/>
              <a:gd name="connsiteY75" fmla="*/ 205162 h 369057"/>
              <a:gd name="connsiteX76" fmla="*/ 495540 w 607074"/>
              <a:gd name="connsiteY76" fmla="*/ 207228 h 369057"/>
              <a:gd name="connsiteX77" fmla="*/ 488356 w 607074"/>
              <a:gd name="connsiteY77" fmla="*/ 209415 h 369057"/>
              <a:gd name="connsiteX78" fmla="*/ 217194 w 607074"/>
              <a:gd name="connsiteY78" fmla="*/ 290588 h 369057"/>
              <a:gd name="connsiteX79" fmla="*/ 198077 w 607074"/>
              <a:gd name="connsiteY79" fmla="*/ 279409 h 369057"/>
              <a:gd name="connsiteX80" fmla="*/ 466683 w 607074"/>
              <a:gd name="connsiteY80" fmla="*/ 199086 h 369057"/>
              <a:gd name="connsiteX81" fmla="*/ 473867 w 607074"/>
              <a:gd name="connsiteY81" fmla="*/ 196899 h 369057"/>
              <a:gd name="connsiteX82" fmla="*/ 481051 w 607074"/>
              <a:gd name="connsiteY82" fmla="*/ 194712 h 369057"/>
              <a:gd name="connsiteX83" fmla="*/ 510882 w 607074"/>
              <a:gd name="connsiteY83" fmla="*/ 185841 h 369057"/>
              <a:gd name="connsiteX84" fmla="*/ 518066 w 607074"/>
              <a:gd name="connsiteY84" fmla="*/ 183654 h 369057"/>
              <a:gd name="connsiteX85" fmla="*/ 525250 w 607074"/>
              <a:gd name="connsiteY85" fmla="*/ 181467 h 369057"/>
              <a:gd name="connsiteX86" fmla="*/ 551064 w 607074"/>
              <a:gd name="connsiteY86" fmla="*/ 173811 h 369057"/>
              <a:gd name="connsiteX87" fmla="*/ 558248 w 607074"/>
              <a:gd name="connsiteY87" fmla="*/ 164940 h 369057"/>
              <a:gd name="connsiteX88" fmla="*/ 552525 w 607074"/>
              <a:gd name="connsiteY88" fmla="*/ 154976 h 369057"/>
              <a:gd name="connsiteX89" fmla="*/ 528294 w 607074"/>
              <a:gd name="connsiteY89" fmla="*/ 143432 h 369057"/>
              <a:gd name="connsiteX90" fmla="*/ 546897 w 607074"/>
              <a:gd name="connsiteY90" fmla="*/ 95616 h 369057"/>
              <a:gd name="connsiteX91" fmla="*/ 587315 w 607074"/>
              <a:gd name="connsiteY91" fmla="*/ 115065 h 369057"/>
              <a:gd name="connsiteX92" fmla="*/ 538375 w 607074"/>
              <a:gd name="connsiteY92" fmla="*/ 129773 h 369057"/>
              <a:gd name="connsiteX93" fmla="*/ 531192 w 607074"/>
              <a:gd name="connsiteY93" fmla="*/ 131961 h 369057"/>
              <a:gd name="connsiteX94" fmla="*/ 524009 w 607074"/>
              <a:gd name="connsiteY94" fmla="*/ 134027 h 369057"/>
              <a:gd name="connsiteX95" fmla="*/ 514757 w 607074"/>
              <a:gd name="connsiteY95" fmla="*/ 136823 h 369057"/>
              <a:gd name="connsiteX96" fmla="*/ 507574 w 607074"/>
              <a:gd name="connsiteY96" fmla="*/ 139011 h 369057"/>
              <a:gd name="connsiteX97" fmla="*/ 500391 w 607074"/>
              <a:gd name="connsiteY97" fmla="*/ 141199 h 369057"/>
              <a:gd name="connsiteX98" fmla="*/ 463991 w 607074"/>
              <a:gd name="connsiteY98" fmla="*/ 152017 h 369057"/>
              <a:gd name="connsiteX99" fmla="*/ 456808 w 607074"/>
              <a:gd name="connsiteY99" fmla="*/ 154205 h 369057"/>
              <a:gd name="connsiteX100" fmla="*/ 449625 w 607074"/>
              <a:gd name="connsiteY100" fmla="*/ 156393 h 369057"/>
              <a:gd name="connsiteX101" fmla="*/ 410181 w 607074"/>
              <a:gd name="connsiteY101" fmla="*/ 168184 h 369057"/>
              <a:gd name="connsiteX102" fmla="*/ 288561 w 607074"/>
              <a:gd name="connsiteY102" fmla="*/ 204528 h 369057"/>
              <a:gd name="connsiteX103" fmla="*/ 197620 w 607074"/>
              <a:gd name="connsiteY103" fmla="*/ 231878 h 369057"/>
              <a:gd name="connsiteX104" fmla="*/ 192994 w 607074"/>
              <a:gd name="connsiteY104" fmla="*/ 229082 h 369057"/>
              <a:gd name="connsiteX105" fmla="*/ 186785 w 607074"/>
              <a:gd name="connsiteY105" fmla="*/ 225436 h 369057"/>
              <a:gd name="connsiteX106" fmla="*/ 149654 w 607074"/>
              <a:gd name="connsiteY106" fmla="*/ 203678 h 369057"/>
              <a:gd name="connsiteX107" fmla="*/ 143445 w 607074"/>
              <a:gd name="connsiteY107" fmla="*/ 200152 h 369057"/>
              <a:gd name="connsiteX108" fmla="*/ 137236 w 607074"/>
              <a:gd name="connsiteY108" fmla="*/ 196506 h 369057"/>
              <a:gd name="connsiteX109" fmla="*/ 115079 w 607074"/>
              <a:gd name="connsiteY109" fmla="*/ 183500 h 369057"/>
              <a:gd name="connsiteX110" fmla="*/ 108870 w 607074"/>
              <a:gd name="connsiteY110" fmla="*/ 179853 h 369057"/>
              <a:gd name="connsiteX111" fmla="*/ 102661 w 607074"/>
              <a:gd name="connsiteY111" fmla="*/ 176206 h 369057"/>
              <a:gd name="connsiteX112" fmla="*/ 85496 w 607074"/>
              <a:gd name="connsiteY112" fmla="*/ 166117 h 369057"/>
              <a:gd name="connsiteX113" fmla="*/ 79287 w 607074"/>
              <a:gd name="connsiteY113" fmla="*/ 162592 h 369057"/>
              <a:gd name="connsiteX114" fmla="*/ 73078 w 607074"/>
              <a:gd name="connsiteY114" fmla="*/ 158946 h 369057"/>
              <a:gd name="connsiteX115" fmla="*/ 39234 w 607074"/>
              <a:gd name="connsiteY115" fmla="*/ 139132 h 369057"/>
              <a:gd name="connsiteX116" fmla="*/ 65165 w 607074"/>
              <a:gd name="connsiteY116" fmla="*/ 132447 h 369057"/>
              <a:gd name="connsiteX117" fmla="*/ 99009 w 607074"/>
              <a:gd name="connsiteY117" fmla="*/ 152260 h 369057"/>
              <a:gd name="connsiteX118" fmla="*/ 105096 w 607074"/>
              <a:gd name="connsiteY118" fmla="*/ 155907 h 369057"/>
              <a:gd name="connsiteX119" fmla="*/ 111305 w 607074"/>
              <a:gd name="connsiteY119" fmla="*/ 159553 h 369057"/>
              <a:gd name="connsiteX120" fmla="*/ 128471 w 607074"/>
              <a:gd name="connsiteY120" fmla="*/ 169642 h 369057"/>
              <a:gd name="connsiteX121" fmla="*/ 134679 w 607074"/>
              <a:gd name="connsiteY121" fmla="*/ 173167 h 369057"/>
              <a:gd name="connsiteX122" fmla="*/ 140888 w 607074"/>
              <a:gd name="connsiteY122" fmla="*/ 176814 h 369057"/>
              <a:gd name="connsiteX123" fmla="*/ 163045 w 607074"/>
              <a:gd name="connsiteY123" fmla="*/ 189820 h 369057"/>
              <a:gd name="connsiteX124" fmla="*/ 169254 w 607074"/>
              <a:gd name="connsiteY124" fmla="*/ 193467 h 369057"/>
              <a:gd name="connsiteX125" fmla="*/ 175463 w 607074"/>
              <a:gd name="connsiteY125" fmla="*/ 197114 h 369057"/>
              <a:gd name="connsiteX126" fmla="*/ 182767 w 607074"/>
              <a:gd name="connsiteY126" fmla="*/ 201368 h 369057"/>
              <a:gd name="connsiteX127" fmla="*/ 187881 w 607074"/>
              <a:gd name="connsiteY127" fmla="*/ 202705 h 369057"/>
              <a:gd name="connsiteX128" fmla="*/ 190802 w 607074"/>
              <a:gd name="connsiteY128" fmla="*/ 202340 h 369057"/>
              <a:gd name="connsiteX129" fmla="*/ 403729 w 607074"/>
              <a:gd name="connsiteY129" fmla="*/ 138525 h 369057"/>
              <a:gd name="connsiteX130" fmla="*/ 416268 w 607074"/>
              <a:gd name="connsiteY130" fmla="*/ 134756 h 369057"/>
              <a:gd name="connsiteX131" fmla="*/ 423451 w 607074"/>
              <a:gd name="connsiteY131" fmla="*/ 132568 h 369057"/>
              <a:gd name="connsiteX132" fmla="*/ 459851 w 607074"/>
              <a:gd name="connsiteY132" fmla="*/ 121750 h 369057"/>
              <a:gd name="connsiteX133" fmla="*/ 467034 w 607074"/>
              <a:gd name="connsiteY133" fmla="*/ 119562 h 369057"/>
              <a:gd name="connsiteX134" fmla="*/ 474217 w 607074"/>
              <a:gd name="connsiteY134" fmla="*/ 117374 h 369057"/>
              <a:gd name="connsiteX135" fmla="*/ 483591 w 607074"/>
              <a:gd name="connsiteY135" fmla="*/ 114578 h 369057"/>
              <a:gd name="connsiteX136" fmla="*/ 490774 w 607074"/>
              <a:gd name="connsiteY136" fmla="*/ 112512 h 369057"/>
              <a:gd name="connsiteX137" fmla="*/ 497957 w 607074"/>
              <a:gd name="connsiteY137" fmla="*/ 110324 h 369057"/>
              <a:gd name="connsiteX138" fmla="*/ 419299 w 607074"/>
              <a:gd name="connsiteY138" fmla="*/ 0 h 369057"/>
              <a:gd name="connsiteX139" fmla="*/ 577578 w 607074"/>
              <a:gd name="connsiteY139" fmla="*/ 75964 h 369057"/>
              <a:gd name="connsiteX140" fmla="*/ 547748 w 607074"/>
              <a:gd name="connsiteY140" fmla="*/ 84836 h 369057"/>
              <a:gd name="connsiteX141" fmla="*/ 540565 w 607074"/>
              <a:gd name="connsiteY141" fmla="*/ 87024 h 369057"/>
              <a:gd name="connsiteX142" fmla="*/ 533382 w 607074"/>
              <a:gd name="connsiteY142" fmla="*/ 89212 h 369057"/>
              <a:gd name="connsiteX143" fmla="*/ 484437 w 607074"/>
              <a:gd name="connsiteY143" fmla="*/ 103797 h 369057"/>
              <a:gd name="connsiteX144" fmla="*/ 477253 w 607074"/>
              <a:gd name="connsiteY144" fmla="*/ 105985 h 369057"/>
              <a:gd name="connsiteX145" fmla="*/ 470070 w 607074"/>
              <a:gd name="connsiteY145" fmla="*/ 108172 h 369057"/>
              <a:gd name="connsiteX146" fmla="*/ 460695 w 607074"/>
              <a:gd name="connsiteY146" fmla="*/ 110968 h 369057"/>
              <a:gd name="connsiteX147" fmla="*/ 453512 w 607074"/>
              <a:gd name="connsiteY147" fmla="*/ 113156 h 369057"/>
              <a:gd name="connsiteX148" fmla="*/ 446328 w 607074"/>
              <a:gd name="connsiteY148" fmla="*/ 115222 h 369057"/>
              <a:gd name="connsiteX149" fmla="*/ 400914 w 607074"/>
              <a:gd name="connsiteY149" fmla="*/ 128835 h 369057"/>
              <a:gd name="connsiteX150" fmla="*/ 279283 w 607074"/>
              <a:gd name="connsiteY150" fmla="*/ 165297 h 369057"/>
              <a:gd name="connsiteX151" fmla="*/ 187846 w 607074"/>
              <a:gd name="connsiteY151" fmla="*/ 192644 h 369057"/>
              <a:gd name="connsiteX152" fmla="*/ 183098 w 607074"/>
              <a:gd name="connsiteY152" fmla="*/ 189970 h 369057"/>
              <a:gd name="connsiteX153" fmla="*/ 177010 w 607074"/>
              <a:gd name="connsiteY153" fmla="*/ 186324 h 369057"/>
              <a:gd name="connsiteX154" fmla="*/ 154729 w 607074"/>
              <a:gd name="connsiteY154" fmla="*/ 173319 h 369057"/>
              <a:gd name="connsiteX155" fmla="*/ 148642 w 607074"/>
              <a:gd name="connsiteY155" fmla="*/ 169673 h 369057"/>
              <a:gd name="connsiteX156" fmla="*/ 142432 w 607074"/>
              <a:gd name="connsiteY156" fmla="*/ 166026 h 369057"/>
              <a:gd name="connsiteX157" fmla="*/ 125265 w 607074"/>
              <a:gd name="connsiteY157" fmla="*/ 155938 h 369057"/>
              <a:gd name="connsiteX158" fmla="*/ 119056 w 607074"/>
              <a:gd name="connsiteY158" fmla="*/ 152414 h 369057"/>
              <a:gd name="connsiteX159" fmla="*/ 112846 w 607074"/>
              <a:gd name="connsiteY159" fmla="*/ 148767 h 369057"/>
              <a:gd name="connsiteX160" fmla="*/ 78999 w 607074"/>
              <a:gd name="connsiteY160" fmla="*/ 128956 h 369057"/>
              <a:gd name="connsiteX161" fmla="*/ 72789 w 607074"/>
              <a:gd name="connsiteY161" fmla="*/ 125310 h 369057"/>
              <a:gd name="connsiteX162" fmla="*/ 66580 w 607074"/>
              <a:gd name="connsiteY162" fmla="*/ 121664 h 369057"/>
              <a:gd name="connsiteX163" fmla="*/ 29567 w 607074"/>
              <a:gd name="connsiteY163" fmla="*/ 99908 h 369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Lst>
            <a:rect l="l" t="t" r="r" b="b"/>
            <a:pathLst>
              <a:path w="607074" h="369057">
                <a:moveTo>
                  <a:pt x="537037" y="232866"/>
                </a:moveTo>
                <a:lnTo>
                  <a:pt x="577577" y="252322"/>
                </a:lnTo>
                <a:lnTo>
                  <a:pt x="187760" y="369057"/>
                </a:lnTo>
                <a:lnTo>
                  <a:pt x="29496" y="276277"/>
                </a:lnTo>
                <a:lnTo>
                  <a:pt x="55305" y="269711"/>
                </a:lnTo>
                <a:lnTo>
                  <a:pt x="172786" y="338536"/>
                </a:lnTo>
                <a:cubicBezTo>
                  <a:pt x="174369" y="339508"/>
                  <a:pt x="176195" y="339995"/>
                  <a:pt x="177899" y="339995"/>
                </a:cubicBezTo>
                <a:cubicBezTo>
                  <a:pt x="178873" y="339995"/>
                  <a:pt x="179847" y="339752"/>
                  <a:pt x="180821" y="339508"/>
                </a:cubicBezTo>
                <a:close/>
                <a:moveTo>
                  <a:pt x="546096" y="202734"/>
                </a:moveTo>
                <a:lnTo>
                  <a:pt x="567769" y="213067"/>
                </a:lnTo>
                <a:lnTo>
                  <a:pt x="537938" y="222063"/>
                </a:lnTo>
                <a:lnTo>
                  <a:pt x="530755" y="224130"/>
                </a:lnTo>
                <a:lnTo>
                  <a:pt x="523571" y="226318"/>
                </a:lnTo>
                <a:lnTo>
                  <a:pt x="177902" y="329893"/>
                </a:lnTo>
                <a:lnTo>
                  <a:pt x="69172" y="266070"/>
                </a:lnTo>
                <a:lnTo>
                  <a:pt x="62963" y="262423"/>
                </a:lnTo>
                <a:lnTo>
                  <a:pt x="56753" y="258898"/>
                </a:lnTo>
                <a:lnTo>
                  <a:pt x="19617" y="237138"/>
                </a:lnTo>
                <a:lnTo>
                  <a:pt x="50300" y="229236"/>
                </a:lnTo>
                <a:lnTo>
                  <a:pt x="87314" y="250996"/>
                </a:lnTo>
                <a:lnTo>
                  <a:pt x="93524" y="254643"/>
                </a:lnTo>
                <a:lnTo>
                  <a:pt x="99733" y="258290"/>
                </a:lnTo>
                <a:lnTo>
                  <a:pt x="153185" y="289533"/>
                </a:lnTo>
                <a:cubicBezTo>
                  <a:pt x="154768" y="290505"/>
                  <a:pt x="156594" y="290992"/>
                  <a:pt x="158299" y="290992"/>
                </a:cubicBezTo>
                <a:cubicBezTo>
                  <a:pt x="159273" y="290992"/>
                  <a:pt x="160247" y="290749"/>
                  <a:pt x="161221" y="290505"/>
                </a:cubicBezTo>
                <a:lnTo>
                  <a:pt x="184842" y="283455"/>
                </a:lnTo>
                <a:lnTo>
                  <a:pt x="212116" y="299380"/>
                </a:lnTo>
                <a:cubicBezTo>
                  <a:pt x="213698" y="300231"/>
                  <a:pt x="215403" y="300717"/>
                  <a:pt x="217229" y="300717"/>
                </a:cubicBezTo>
                <a:cubicBezTo>
                  <a:pt x="218203" y="300717"/>
                  <a:pt x="219177" y="300595"/>
                  <a:pt x="220152" y="300352"/>
                </a:cubicBezTo>
                <a:lnTo>
                  <a:pt x="501898" y="215985"/>
                </a:lnTo>
                <a:lnTo>
                  <a:pt x="509082" y="213797"/>
                </a:lnTo>
                <a:lnTo>
                  <a:pt x="516266" y="211608"/>
                </a:lnTo>
                <a:close/>
                <a:moveTo>
                  <a:pt x="513938" y="147693"/>
                </a:moveTo>
                <a:lnTo>
                  <a:pt x="548152" y="164101"/>
                </a:lnTo>
                <a:lnTo>
                  <a:pt x="511747" y="175040"/>
                </a:lnTo>
                <a:lnTo>
                  <a:pt x="504563" y="177227"/>
                </a:lnTo>
                <a:lnTo>
                  <a:pt x="497379" y="179293"/>
                </a:lnTo>
                <a:lnTo>
                  <a:pt x="467549" y="188287"/>
                </a:lnTo>
                <a:lnTo>
                  <a:pt x="460365" y="190354"/>
                </a:lnTo>
                <a:lnTo>
                  <a:pt x="453181" y="192541"/>
                </a:lnTo>
                <a:lnTo>
                  <a:pt x="186167" y="272514"/>
                </a:lnTo>
                <a:lnTo>
                  <a:pt x="179592" y="274459"/>
                </a:lnTo>
                <a:lnTo>
                  <a:pt x="173017" y="276404"/>
                </a:lnTo>
                <a:lnTo>
                  <a:pt x="158285" y="280779"/>
                </a:lnTo>
                <a:lnTo>
                  <a:pt x="113721" y="254648"/>
                </a:lnTo>
                <a:lnTo>
                  <a:pt x="107512" y="251123"/>
                </a:lnTo>
                <a:lnTo>
                  <a:pt x="101302" y="247477"/>
                </a:lnTo>
                <a:lnTo>
                  <a:pt x="64166" y="225722"/>
                </a:lnTo>
                <a:lnTo>
                  <a:pt x="57957" y="222075"/>
                </a:lnTo>
                <a:lnTo>
                  <a:pt x="51747" y="218429"/>
                </a:lnTo>
                <a:lnTo>
                  <a:pt x="0" y="188166"/>
                </a:lnTo>
                <a:lnTo>
                  <a:pt x="71593" y="169813"/>
                </a:lnTo>
                <a:lnTo>
                  <a:pt x="88761" y="179901"/>
                </a:lnTo>
                <a:lnTo>
                  <a:pt x="94971" y="183426"/>
                </a:lnTo>
                <a:lnTo>
                  <a:pt x="101059" y="187072"/>
                </a:lnTo>
                <a:lnTo>
                  <a:pt x="123340" y="200077"/>
                </a:lnTo>
                <a:lnTo>
                  <a:pt x="129550" y="203723"/>
                </a:lnTo>
                <a:lnTo>
                  <a:pt x="135638" y="207369"/>
                </a:lnTo>
                <a:lnTo>
                  <a:pt x="172774" y="229125"/>
                </a:lnTo>
                <a:lnTo>
                  <a:pt x="178983" y="232771"/>
                </a:lnTo>
                <a:lnTo>
                  <a:pt x="185193" y="236417"/>
                </a:lnTo>
                <a:lnTo>
                  <a:pt x="192499" y="240549"/>
                </a:lnTo>
                <a:cubicBezTo>
                  <a:pt x="194081" y="241522"/>
                  <a:pt x="195786" y="242008"/>
                  <a:pt x="197612" y="242008"/>
                </a:cubicBezTo>
                <a:cubicBezTo>
                  <a:pt x="198586" y="242008"/>
                  <a:pt x="199560" y="241765"/>
                  <a:pt x="200534" y="241522"/>
                </a:cubicBezTo>
                <a:lnTo>
                  <a:pt x="412879" y="177956"/>
                </a:lnTo>
                <a:lnTo>
                  <a:pt x="426151" y="173946"/>
                </a:lnTo>
                <a:lnTo>
                  <a:pt x="433335" y="171879"/>
                </a:lnTo>
                <a:lnTo>
                  <a:pt x="463165" y="162886"/>
                </a:lnTo>
                <a:lnTo>
                  <a:pt x="470349" y="160698"/>
                </a:lnTo>
                <a:lnTo>
                  <a:pt x="477533" y="158632"/>
                </a:lnTo>
                <a:close/>
                <a:moveTo>
                  <a:pt x="537548" y="140637"/>
                </a:moveTo>
                <a:lnTo>
                  <a:pt x="607074" y="173933"/>
                </a:lnTo>
                <a:lnTo>
                  <a:pt x="546924" y="191917"/>
                </a:lnTo>
                <a:lnTo>
                  <a:pt x="539740" y="194104"/>
                </a:lnTo>
                <a:lnTo>
                  <a:pt x="532556" y="196170"/>
                </a:lnTo>
                <a:lnTo>
                  <a:pt x="502724" y="205162"/>
                </a:lnTo>
                <a:lnTo>
                  <a:pt x="495540" y="207228"/>
                </a:lnTo>
                <a:lnTo>
                  <a:pt x="488356" y="209415"/>
                </a:lnTo>
                <a:lnTo>
                  <a:pt x="217194" y="290588"/>
                </a:lnTo>
                <a:lnTo>
                  <a:pt x="198077" y="279409"/>
                </a:lnTo>
                <a:lnTo>
                  <a:pt x="466683" y="199086"/>
                </a:lnTo>
                <a:lnTo>
                  <a:pt x="473867" y="196899"/>
                </a:lnTo>
                <a:lnTo>
                  <a:pt x="481051" y="194712"/>
                </a:lnTo>
                <a:lnTo>
                  <a:pt x="510882" y="185841"/>
                </a:lnTo>
                <a:lnTo>
                  <a:pt x="518066" y="183654"/>
                </a:lnTo>
                <a:lnTo>
                  <a:pt x="525250" y="181467"/>
                </a:lnTo>
                <a:lnTo>
                  <a:pt x="551064" y="173811"/>
                </a:lnTo>
                <a:cubicBezTo>
                  <a:pt x="555082" y="172596"/>
                  <a:pt x="557882" y="169072"/>
                  <a:pt x="558248" y="164940"/>
                </a:cubicBezTo>
                <a:cubicBezTo>
                  <a:pt x="558613" y="160809"/>
                  <a:pt x="556299" y="156799"/>
                  <a:pt x="552525" y="154976"/>
                </a:cubicBezTo>
                <a:lnTo>
                  <a:pt x="528294" y="143432"/>
                </a:lnTo>
                <a:close/>
                <a:moveTo>
                  <a:pt x="546897" y="95616"/>
                </a:moveTo>
                <a:lnTo>
                  <a:pt x="587315" y="115065"/>
                </a:lnTo>
                <a:lnTo>
                  <a:pt x="538375" y="129773"/>
                </a:lnTo>
                <a:lnTo>
                  <a:pt x="531192" y="131961"/>
                </a:lnTo>
                <a:lnTo>
                  <a:pt x="524009" y="134027"/>
                </a:lnTo>
                <a:lnTo>
                  <a:pt x="514757" y="136823"/>
                </a:lnTo>
                <a:lnTo>
                  <a:pt x="507574" y="139011"/>
                </a:lnTo>
                <a:lnTo>
                  <a:pt x="500391" y="141199"/>
                </a:lnTo>
                <a:lnTo>
                  <a:pt x="463991" y="152017"/>
                </a:lnTo>
                <a:lnTo>
                  <a:pt x="456808" y="154205"/>
                </a:lnTo>
                <a:lnTo>
                  <a:pt x="449625" y="156393"/>
                </a:lnTo>
                <a:lnTo>
                  <a:pt x="410181" y="168184"/>
                </a:lnTo>
                <a:lnTo>
                  <a:pt x="288561" y="204528"/>
                </a:lnTo>
                <a:lnTo>
                  <a:pt x="197620" y="231878"/>
                </a:lnTo>
                <a:lnTo>
                  <a:pt x="192994" y="229082"/>
                </a:lnTo>
                <a:lnTo>
                  <a:pt x="186785" y="225436"/>
                </a:lnTo>
                <a:lnTo>
                  <a:pt x="149654" y="203678"/>
                </a:lnTo>
                <a:lnTo>
                  <a:pt x="143445" y="200152"/>
                </a:lnTo>
                <a:lnTo>
                  <a:pt x="137236" y="196506"/>
                </a:lnTo>
                <a:lnTo>
                  <a:pt x="115079" y="183500"/>
                </a:lnTo>
                <a:lnTo>
                  <a:pt x="108870" y="179853"/>
                </a:lnTo>
                <a:lnTo>
                  <a:pt x="102661" y="176206"/>
                </a:lnTo>
                <a:lnTo>
                  <a:pt x="85496" y="166117"/>
                </a:lnTo>
                <a:lnTo>
                  <a:pt x="79287" y="162592"/>
                </a:lnTo>
                <a:lnTo>
                  <a:pt x="73078" y="158946"/>
                </a:lnTo>
                <a:lnTo>
                  <a:pt x="39234" y="139132"/>
                </a:lnTo>
                <a:lnTo>
                  <a:pt x="65165" y="132447"/>
                </a:lnTo>
                <a:lnTo>
                  <a:pt x="99009" y="152260"/>
                </a:lnTo>
                <a:lnTo>
                  <a:pt x="105096" y="155907"/>
                </a:lnTo>
                <a:lnTo>
                  <a:pt x="111305" y="159553"/>
                </a:lnTo>
                <a:lnTo>
                  <a:pt x="128471" y="169642"/>
                </a:lnTo>
                <a:lnTo>
                  <a:pt x="134679" y="173167"/>
                </a:lnTo>
                <a:lnTo>
                  <a:pt x="140888" y="176814"/>
                </a:lnTo>
                <a:lnTo>
                  <a:pt x="163045" y="189820"/>
                </a:lnTo>
                <a:lnTo>
                  <a:pt x="169254" y="193467"/>
                </a:lnTo>
                <a:lnTo>
                  <a:pt x="175463" y="197114"/>
                </a:lnTo>
                <a:lnTo>
                  <a:pt x="182767" y="201368"/>
                </a:lnTo>
                <a:cubicBezTo>
                  <a:pt x="184350" y="202219"/>
                  <a:pt x="186054" y="202705"/>
                  <a:pt x="187881" y="202705"/>
                </a:cubicBezTo>
                <a:cubicBezTo>
                  <a:pt x="188855" y="202705"/>
                  <a:pt x="189828" y="202584"/>
                  <a:pt x="190802" y="202340"/>
                </a:cubicBezTo>
                <a:lnTo>
                  <a:pt x="403729" y="138525"/>
                </a:lnTo>
                <a:lnTo>
                  <a:pt x="416268" y="134756"/>
                </a:lnTo>
                <a:lnTo>
                  <a:pt x="423451" y="132568"/>
                </a:lnTo>
                <a:lnTo>
                  <a:pt x="459851" y="121750"/>
                </a:lnTo>
                <a:lnTo>
                  <a:pt x="467034" y="119562"/>
                </a:lnTo>
                <a:lnTo>
                  <a:pt x="474217" y="117374"/>
                </a:lnTo>
                <a:lnTo>
                  <a:pt x="483591" y="114578"/>
                </a:lnTo>
                <a:lnTo>
                  <a:pt x="490774" y="112512"/>
                </a:lnTo>
                <a:lnTo>
                  <a:pt x="497957" y="110324"/>
                </a:lnTo>
                <a:close/>
                <a:moveTo>
                  <a:pt x="419299" y="0"/>
                </a:moveTo>
                <a:lnTo>
                  <a:pt x="577578" y="75964"/>
                </a:lnTo>
                <a:lnTo>
                  <a:pt x="547748" y="84836"/>
                </a:lnTo>
                <a:lnTo>
                  <a:pt x="540565" y="87024"/>
                </a:lnTo>
                <a:lnTo>
                  <a:pt x="533382" y="89212"/>
                </a:lnTo>
                <a:lnTo>
                  <a:pt x="484437" y="103797"/>
                </a:lnTo>
                <a:lnTo>
                  <a:pt x="477253" y="105985"/>
                </a:lnTo>
                <a:lnTo>
                  <a:pt x="470070" y="108172"/>
                </a:lnTo>
                <a:lnTo>
                  <a:pt x="460695" y="110968"/>
                </a:lnTo>
                <a:lnTo>
                  <a:pt x="453512" y="113156"/>
                </a:lnTo>
                <a:lnTo>
                  <a:pt x="446328" y="115222"/>
                </a:lnTo>
                <a:lnTo>
                  <a:pt x="400914" y="128835"/>
                </a:lnTo>
                <a:lnTo>
                  <a:pt x="279283" y="165297"/>
                </a:lnTo>
                <a:lnTo>
                  <a:pt x="187846" y="192644"/>
                </a:lnTo>
                <a:lnTo>
                  <a:pt x="183098" y="189970"/>
                </a:lnTo>
                <a:lnTo>
                  <a:pt x="177010" y="186324"/>
                </a:lnTo>
                <a:lnTo>
                  <a:pt x="154729" y="173319"/>
                </a:lnTo>
                <a:lnTo>
                  <a:pt x="148642" y="169673"/>
                </a:lnTo>
                <a:lnTo>
                  <a:pt x="142432" y="166026"/>
                </a:lnTo>
                <a:lnTo>
                  <a:pt x="125265" y="155938"/>
                </a:lnTo>
                <a:lnTo>
                  <a:pt x="119056" y="152414"/>
                </a:lnTo>
                <a:lnTo>
                  <a:pt x="112846" y="148767"/>
                </a:lnTo>
                <a:lnTo>
                  <a:pt x="78999" y="128956"/>
                </a:lnTo>
                <a:lnTo>
                  <a:pt x="72789" y="125310"/>
                </a:lnTo>
                <a:lnTo>
                  <a:pt x="66580" y="121664"/>
                </a:lnTo>
                <a:lnTo>
                  <a:pt x="29567" y="99908"/>
                </a:lnTo>
                <a:close/>
              </a:path>
            </a:pathLst>
          </a:custGeom>
          <a:solidFill>
            <a:schemeClr val="accent2"/>
          </a:solidFill>
          <a:ln w="9525" cap="flat">
            <a:noFill/>
            <a:prstDash val="solid"/>
            <a:miter/>
          </a:ln>
          <a:effectLst/>
        </p:spPr>
        <p:txBody>
          <a:bodyPr lIns="98755" tIns="49378" rIns="98755" bIns="49378"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buClrTx/>
              <a:buSzTx/>
              <a:buFontTx/>
              <a:buNone/>
              <a:defRPr/>
            </a:pPr>
            <a:endParaRPr kumimoji="0" lang="zh-CN" altLang="en-US" sz="1945" b="0" i="0" u="none" strike="noStrike" kern="1200" cap="none" spc="0" normalizeH="0" baseline="0" noProof="0" dirty="0">
              <a:ln>
                <a:noFill/>
              </a:ln>
              <a:solidFill>
                <a:srgbClr val="000000"/>
              </a:solidFill>
              <a:effectLst/>
              <a:uLnTx/>
              <a:uFillTx/>
              <a:latin typeface="OPPOSans B" panose="00020600040101010101" pitchFamily="18" charset="-122"/>
              <a:ea typeface="OPPOSans B" panose="00020600040101010101" pitchFamily="18" charset="-122"/>
            </a:endParaRPr>
          </a:p>
        </p:txBody>
      </p:sp>
      <p:sp>
        <p:nvSpPr>
          <p:cNvPr id="69" name="幻云PPT-演示军团16"/>
          <p:cNvSpPr/>
          <p:nvPr>
            <p:custDataLst>
              <p:tags r:id="rId5"/>
            </p:custDataLst>
          </p:nvPr>
        </p:nvSpPr>
        <p:spPr>
          <a:xfrm rot="2759768">
            <a:off x="7614920" y="3579495"/>
            <a:ext cx="969645" cy="969645"/>
          </a:xfrm>
          <a:prstGeom prst="ellipse">
            <a:avLst/>
          </a:prstGeom>
          <a:solidFill>
            <a:srgbClr val="FFFFFF"/>
          </a:solidFill>
          <a:ln w="13716" cap="flat" cmpd="sng" algn="ctr">
            <a:gradFill>
              <a:gsLst>
                <a:gs pos="0">
                  <a:schemeClr val="accent1">
                    <a:lumMod val="90000"/>
                    <a:lumOff val="10000"/>
                  </a:schemeClr>
                </a:gs>
                <a:gs pos="100000">
                  <a:schemeClr val="accent1">
                    <a:alpha val="0"/>
                  </a:schemeClr>
                </a:gs>
              </a:gsLst>
              <a:lin ang="5400000" scaled="1"/>
            </a:gradFill>
            <a:prstDash val="solid"/>
            <a:miter lim="800000"/>
          </a:ln>
          <a:effectLst>
            <a:outerShdw blurRad="274320" algn="ctr" rotWithShape="0">
              <a:schemeClr val="accent1">
                <a:lumMod val="7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Autofit/>
          </a:bodyPr>
          <a:lstStyle/>
          <a:p>
            <a:pPr algn="ctr"/>
            <a:endParaRPr lang="zh-CN" altLang="en-US" sz="1730" dirty="0">
              <a:solidFill>
                <a:prstClr val="white"/>
              </a:solidFill>
              <a:latin typeface="OPPOSans B" panose="00020600040101010101" pitchFamily="18" charset="-122"/>
              <a:ea typeface="OPPOSans B" panose="00020600040101010101" pitchFamily="18" charset="-122"/>
            </a:endParaRPr>
          </a:p>
        </p:txBody>
      </p:sp>
      <p:sp>
        <p:nvSpPr>
          <p:cNvPr id="153" name="幻云PPT-演示军团17"/>
          <p:cNvSpPr/>
          <p:nvPr/>
        </p:nvSpPr>
        <p:spPr>
          <a:xfrm>
            <a:off x="7924165" y="3905250"/>
            <a:ext cx="341630" cy="321310"/>
          </a:xfrm>
          <a:custGeom>
            <a:avLst/>
            <a:gdLst>
              <a:gd name="connsiteX0" fmla="*/ 221397 w 605663"/>
              <a:gd name="connsiteY0" fmla="*/ 338284 h 569573"/>
              <a:gd name="connsiteX1" fmla="*/ 240909 w 605663"/>
              <a:gd name="connsiteY1" fmla="*/ 339972 h 569573"/>
              <a:gd name="connsiteX2" fmla="*/ 335552 w 605663"/>
              <a:gd name="connsiteY2" fmla="*/ 381238 h 569573"/>
              <a:gd name="connsiteX3" fmla="*/ 350763 w 605663"/>
              <a:gd name="connsiteY3" fmla="*/ 422964 h 569573"/>
              <a:gd name="connsiteX4" fmla="*/ 310202 w 605663"/>
              <a:gd name="connsiteY4" fmla="*/ 437077 h 569573"/>
              <a:gd name="connsiteX5" fmla="*/ 246594 w 605663"/>
              <a:gd name="connsiteY5" fmla="*/ 409771 h 569573"/>
              <a:gd name="connsiteX6" fmla="*/ 233074 w 605663"/>
              <a:gd name="connsiteY6" fmla="*/ 409925 h 569573"/>
              <a:gd name="connsiteX7" fmla="*/ 214944 w 605663"/>
              <a:gd name="connsiteY7" fmla="*/ 418515 h 569573"/>
              <a:gd name="connsiteX8" fmla="*/ 214330 w 605663"/>
              <a:gd name="connsiteY8" fmla="*/ 426646 h 569573"/>
              <a:gd name="connsiteX9" fmla="*/ 319266 w 605663"/>
              <a:gd name="connsiteY9" fmla="*/ 497979 h 569573"/>
              <a:gd name="connsiteX10" fmla="*/ 338779 w 605663"/>
              <a:gd name="connsiteY10" fmla="*/ 500894 h 569573"/>
              <a:gd name="connsiteX11" fmla="*/ 490115 w 605663"/>
              <a:gd name="connsiteY11" fmla="*/ 454872 h 569573"/>
              <a:gd name="connsiteX12" fmla="*/ 528833 w 605663"/>
              <a:gd name="connsiteY12" fmla="*/ 476656 h 569573"/>
              <a:gd name="connsiteX13" fmla="*/ 507170 w 605663"/>
              <a:gd name="connsiteY13" fmla="*/ 513780 h 569573"/>
              <a:gd name="connsiteX14" fmla="*/ 323107 w 605663"/>
              <a:gd name="connsiteY14" fmla="*/ 568392 h 569573"/>
              <a:gd name="connsiteX15" fmla="*/ 262880 w 605663"/>
              <a:gd name="connsiteY15" fmla="*/ 560875 h 569573"/>
              <a:gd name="connsiteX16" fmla="*/ 101096 w 605663"/>
              <a:gd name="connsiteY16" fmla="*/ 499053 h 569573"/>
              <a:gd name="connsiteX17" fmla="*/ 83581 w 605663"/>
              <a:gd name="connsiteY17" fmla="*/ 495832 h 569573"/>
              <a:gd name="connsiteX18" fmla="*/ 30728 w 605663"/>
              <a:gd name="connsiteY18" fmla="*/ 495832 h 569573"/>
              <a:gd name="connsiteX19" fmla="*/ 0 w 605663"/>
              <a:gd name="connsiteY19" fmla="*/ 465151 h 569573"/>
              <a:gd name="connsiteX20" fmla="*/ 154 w 605663"/>
              <a:gd name="connsiteY20" fmla="*/ 397039 h 569573"/>
              <a:gd name="connsiteX21" fmla="*/ 30728 w 605663"/>
              <a:gd name="connsiteY21" fmla="*/ 368045 h 569573"/>
              <a:gd name="connsiteX22" fmla="*/ 97716 w 605663"/>
              <a:gd name="connsiteY22" fmla="*/ 368045 h 569573"/>
              <a:gd name="connsiteX23" fmla="*/ 221397 w 605663"/>
              <a:gd name="connsiteY23" fmla="*/ 338284 h 569573"/>
              <a:gd name="connsiteX24" fmla="*/ 158592 w 605663"/>
              <a:gd name="connsiteY24" fmla="*/ 0 h 569573"/>
              <a:gd name="connsiteX25" fmla="*/ 574937 w 605663"/>
              <a:gd name="connsiteY25" fmla="*/ 0 h 569573"/>
              <a:gd name="connsiteX26" fmla="*/ 605663 w 605663"/>
              <a:gd name="connsiteY26" fmla="*/ 30684 h 569573"/>
              <a:gd name="connsiteX27" fmla="*/ 605663 w 605663"/>
              <a:gd name="connsiteY27" fmla="*/ 358696 h 569573"/>
              <a:gd name="connsiteX28" fmla="*/ 574937 w 605663"/>
              <a:gd name="connsiteY28" fmla="*/ 389380 h 569573"/>
              <a:gd name="connsiteX29" fmla="*/ 413161 w 605663"/>
              <a:gd name="connsiteY29" fmla="*/ 389380 h 569573"/>
              <a:gd name="connsiteX30" fmla="*/ 360158 w 605663"/>
              <a:gd name="connsiteY30" fmla="*/ 324944 h 569573"/>
              <a:gd name="connsiteX31" fmla="*/ 265520 w 605663"/>
              <a:gd name="connsiteY31" fmla="*/ 283674 h 569573"/>
              <a:gd name="connsiteX32" fmla="*/ 206986 w 605663"/>
              <a:gd name="connsiteY32" fmla="*/ 278611 h 569573"/>
              <a:gd name="connsiteX33" fmla="*/ 127865 w 605663"/>
              <a:gd name="connsiteY33" fmla="*/ 297635 h 569573"/>
              <a:gd name="connsiteX34" fmla="*/ 127865 w 605663"/>
              <a:gd name="connsiteY34" fmla="*/ 30684 h 569573"/>
              <a:gd name="connsiteX35" fmla="*/ 158592 w 605663"/>
              <a:gd name="connsiteY35" fmla="*/ 0 h 569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05663" h="569573">
                <a:moveTo>
                  <a:pt x="221397" y="338284"/>
                </a:moveTo>
                <a:cubicBezTo>
                  <a:pt x="228004" y="336597"/>
                  <a:pt x="234917" y="337364"/>
                  <a:pt x="240909" y="339972"/>
                </a:cubicBezTo>
                <a:cubicBezTo>
                  <a:pt x="268411" y="351938"/>
                  <a:pt x="291457" y="362062"/>
                  <a:pt x="335552" y="381238"/>
                </a:cubicBezTo>
                <a:cubicBezTo>
                  <a:pt x="351531" y="388141"/>
                  <a:pt x="358599" y="407163"/>
                  <a:pt x="350763" y="422964"/>
                </a:cubicBezTo>
                <a:cubicBezTo>
                  <a:pt x="343388" y="437691"/>
                  <a:pt x="325258" y="443674"/>
                  <a:pt x="310202" y="437077"/>
                </a:cubicBezTo>
                <a:cubicBezTo>
                  <a:pt x="289153" y="428027"/>
                  <a:pt x="267950" y="418976"/>
                  <a:pt x="246594" y="409771"/>
                </a:cubicBezTo>
                <a:cubicBezTo>
                  <a:pt x="242292" y="407930"/>
                  <a:pt x="237376" y="407930"/>
                  <a:pt x="233074" y="409925"/>
                </a:cubicBezTo>
                <a:lnTo>
                  <a:pt x="214944" y="418515"/>
                </a:lnTo>
                <a:cubicBezTo>
                  <a:pt x="211564" y="420049"/>
                  <a:pt x="211257" y="424498"/>
                  <a:pt x="214330" y="426646"/>
                </a:cubicBezTo>
                <a:cubicBezTo>
                  <a:pt x="236608" y="441833"/>
                  <a:pt x="295298" y="481718"/>
                  <a:pt x="319266" y="497979"/>
                </a:cubicBezTo>
                <a:cubicBezTo>
                  <a:pt x="324951" y="501814"/>
                  <a:pt x="332172" y="502888"/>
                  <a:pt x="338779" y="500894"/>
                </a:cubicBezTo>
                <a:lnTo>
                  <a:pt x="490115" y="454872"/>
                </a:lnTo>
                <a:cubicBezTo>
                  <a:pt x="506709" y="449810"/>
                  <a:pt x="524377" y="459475"/>
                  <a:pt x="528833" y="476656"/>
                </a:cubicBezTo>
                <a:cubicBezTo>
                  <a:pt x="532981" y="492610"/>
                  <a:pt x="522995" y="509024"/>
                  <a:pt x="507170" y="513780"/>
                </a:cubicBezTo>
                <a:cubicBezTo>
                  <a:pt x="373502" y="554586"/>
                  <a:pt x="334938" y="566245"/>
                  <a:pt x="323107" y="568392"/>
                </a:cubicBezTo>
                <a:cubicBezTo>
                  <a:pt x="315886" y="569773"/>
                  <a:pt x="292226" y="572074"/>
                  <a:pt x="262880" y="560875"/>
                </a:cubicBezTo>
                <a:cubicBezTo>
                  <a:pt x="247055" y="554739"/>
                  <a:pt x="138431" y="513320"/>
                  <a:pt x="101096" y="499053"/>
                </a:cubicBezTo>
                <a:cubicBezTo>
                  <a:pt x="95565" y="496905"/>
                  <a:pt x="89573" y="495832"/>
                  <a:pt x="83581" y="495832"/>
                </a:cubicBezTo>
                <a:lnTo>
                  <a:pt x="30728" y="495832"/>
                </a:lnTo>
                <a:cubicBezTo>
                  <a:pt x="13828" y="495832"/>
                  <a:pt x="0" y="482179"/>
                  <a:pt x="0" y="465151"/>
                </a:cubicBezTo>
                <a:lnTo>
                  <a:pt x="154" y="397039"/>
                </a:lnTo>
                <a:cubicBezTo>
                  <a:pt x="922" y="380317"/>
                  <a:pt x="14750" y="368045"/>
                  <a:pt x="30728" y="368045"/>
                </a:cubicBezTo>
                <a:lnTo>
                  <a:pt x="97716" y="368045"/>
                </a:lnTo>
                <a:cubicBezTo>
                  <a:pt x="110315" y="364977"/>
                  <a:pt x="206955" y="341659"/>
                  <a:pt x="221397" y="338284"/>
                </a:cubicBezTo>
                <a:close/>
                <a:moveTo>
                  <a:pt x="158592" y="0"/>
                </a:moveTo>
                <a:lnTo>
                  <a:pt x="574937" y="0"/>
                </a:lnTo>
                <a:cubicBezTo>
                  <a:pt x="591990" y="0"/>
                  <a:pt x="605663" y="13654"/>
                  <a:pt x="605663" y="30684"/>
                </a:cubicBezTo>
                <a:lnTo>
                  <a:pt x="605663" y="358696"/>
                </a:lnTo>
                <a:cubicBezTo>
                  <a:pt x="605663" y="375726"/>
                  <a:pt x="591990" y="389380"/>
                  <a:pt x="574937" y="389380"/>
                </a:cubicBezTo>
                <a:lnTo>
                  <a:pt x="413161" y="389380"/>
                </a:lnTo>
                <a:cubicBezTo>
                  <a:pt x="407016" y="361764"/>
                  <a:pt x="388119" y="337217"/>
                  <a:pt x="360158" y="324944"/>
                </a:cubicBezTo>
                <a:lnTo>
                  <a:pt x="265520" y="283674"/>
                </a:lnTo>
                <a:cubicBezTo>
                  <a:pt x="246623" y="275542"/>
                  <a:pt x="226037" y="274008"/>
                  <a:pt x="206986" y="278611"/>
                </a:cubicBezTo>
                <a:lnTo>
                  <a:pt x="127865" y="297635"/>
                </a:lnTo>
                <a:lnTo>
                  <a:pt x="127865" y="30684"/>
                </a:lnTo>
                <a:cubicBezTo>
                  <a:pt x="127865" y="13654"/>
                  <a:pt x="141539" y="0"/>
                  <a:pt x="158592" y="0"/>
                </a:cubicBezTo>
                <a:close/>
              </a:path>
            </a:pathLst>
          </a:custGeom>
          <a:solidFill>
            <a:schemeClr val="accent1"/>
          </a:solidFill>
          <a:ln w="9525" cap="flat">
            <a:noFill/>
            <a:prstDash val="solid"/>
            <a:miter/>
          </a:ln>
          <a:effectLst/>
        </p:spPr>
        <p:txBody>
          <a:bodyPr lIns="98755" tIns="49378" rIns="98755" bIns="49378"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buClrTx/>
              <a:buSzTx/>
              <a:buFontTx/>
              <a:buNone/>
              <a:defRPr/>
            </a:pPr>
            <a:endParaRPr kumimoji="0" lang="zh-CN" altLang="en-US" sz="1945" b="0" i="0" u="none" strike="noStrike" kern="1200" cap="none" spc="0" normalizeH="0" baseline="0" noProof="0" dirty="0">
              <a:ln>
                <a:noFill/>
              </a:ln>
              <a:solidFill>
                <a:srgbClr val="000000"/>
              </a:solidFill>
              <a:effectLst/>
              <a:uLnTx/>
              <a:uFillTx/>
              <a:latin typeface="OPPOSans B" panose="00020600040101010101" pitchFamily="18" charset="-122"/>
              <a:ea typeface="OPPOSans B" panose="00020600040101010101" pitchFamily="18" charset="-122"/>
            </a:endParaRPr>
          </a:p>
        </p:txBody>
      </p:sp>
      <p:sp>
        <p:nvSpPr>
          <p:cNvPr id="71" name="幻云PPT-演示军团18"/>
          <p:cNvSpPr/>
          <p:nvPr>
            <p:custDataLst>
              <p:tags r:id="rId6"/>
            </p:custDataLst>
          </p:nvPr>
        </p:nvSpPr>
        <p:spPr>
          <a:xfrm rot="19232244">
            <a:off x="4676140" y="3584575"/>
            <a:ext cx="969645" cy="969645"/>
          </a:xfrm>
          <a:prstGeom prst="ellipse">
            <a:avLst/>
          </a:prstGeom>
          <a:solidFill>
            <a:srgbClr val="FFFFFF"/>
          </a:solidFill>
          <a:ln w="13716" cap="flat" cmpd="sng" algn="ctr">
            <a:gradFill>
              <a:gsLst>
                <a:gs pos="0">
                  <a:schemeClr val="accent1">
                    <a:lumMod val="90000"/>
                    <a:lumOff val="10000"/>
                  </a:schemeClr>
                </a:gs>
                <a:gs pos="100000">
                  <a:schemeClr val="accent1">
                    <a:alpha val="0"/>
                  </a:schemeClr>
                </a:gs>
              </a:gsLst>
              <a:lin ang="5400000" scaled="1"/>
            </a:gradFill>
            <a:prstDash val="solid"/>
            <a:miter lim="800000"/>
          </a:ln>
          <a:effectLst>
            <a:outerShdw blurRad="274320" algn="ctr" rotWithShape="0">
              <a:schemeClr val="accent1">
                <a:lumMod val="7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Autofit/>
          </a:bodyPr>
          <a:lstStyle/>
          <a:p>
            <a:pPr algn="ctr"/>
            <a:endParaRPr lang="zh-CN" altLang="en-US" sz="1730" dirty="0">
              <a:solidFill>
                <a:prstClr val="white"/>
              </a:solidFill>
              <a:latin typeface="OPPOSans B" panose="00020600040101010101" pitchFamily="18" charset="-122"/>
              <a:ea typeface="OPPOSans B" panose="00020600040101010101" pitchFamily="18" charset="-122"/>
            </a:endParaRPr>
          </a:p>
        </p:txBody>
      </p:sp>
      <p:sp>
        <p:nvSpPr>
          <p:cNvPr id="151" name="幻云PPT-演示军团19"/>
          <p:cNvSpPr/>
          <p:nvPr/>
        </p:nvSpPr>
        <p:spPr>
          <a:xfrm>
            <a:off x="4995545" y="3895090"/>
            <a:ext cx="335280" cy="341630"/>
          </a:xfrm>
          <a:custGeom>
            <a:avLst/>
            <a:gdLst>
              <a:gd name="connsiteX0" fmla="*/ 0 w 570027"/>
              <a:gd name="connsiteY0" fmla="*/ 383170 h 580542"/>
              <a:gd name="connsiteX1" fmla="*/ 570027 w 570027"/>
              <a:gd name="connsiteY1" fmla="*/ 383170 h 580542"/>
              <a:gd name="connsiteX2" fmla="*/ 555340 w 570027"/>
              <a:gd name="connsiteY2" fmla="*/ 498785 h 580542"/>
              <a:gd name="connsiteX3" fmla="*/ 475230 w 570027"/>
              <a:gd name="connsiteY3" fmla="*/ 580542 h 580542"/>
              <a:gd name="connsiteX4" fmla="*/ 105745 w 570027"/>
              <a:gd name="connsiteY4" fmla="*/ 580542 h 580542"/>
              <a:gd name="connsiteX5" fmla="*/ 83670 w 570027"/>
              <a:gd name="connsiteY5" fmla="*/ 566323 h 580542"/>
              <a:gd name="connsiteX6" fmla="*/ 131117 w 570027"/>
              <a:gd name="connsiteY6" fmla="*/ 230820 h 580542"/>
              <a:gd name="connsiteX7" fmla="*/ 220658 w 570027"/>
              <a:gd name="connsiteY7" fmla="*/ 230820 h 580542"/>
              <a:gd name="connsiteX8" fmla="*/ 220658 w 570027"/>
              <a:gd name="connsiteY8" fmla="*/ 334833 h 580542"/>
              <a:gd name="connsiteX9" fmla="*/ 106907 w 570027"/>
              <a:gd name="connsiteY9" fmla="*/ 334833 h 580542"/>
              <a:gd name="connsiteX10" fmla="*/ 106907 w 570027"/>
              <a:gd name="connsiteY10" fmla="*/ 255001 h 580542"/>
              <a:gd name="connsiteX11" fmla="*/ 131117 w 570027"/>
              <a:gd name="connsiteY11" fmla="*/ 230820 h 580542"/>
              <a:gd name="connsiteX12" fmla="*/ 325497 w 570027"/>
              <a:gd name="connsiteY12" fmla="*/ 4304 h 580542"/>
              <a:gd name="connsiteX13" fmla="*/ 349707 w 570027"/>
              <a:gd name="connsiteY13" fmla="*/ 28478 h 580542"/>
              <a:gd name="connsiteX14" fmla="*/ 349707 w 570027"/>
              <a:gd name="connsiteY14" fmla="*/ 122775 h 580542"/>
              <a:gd name="connsiteX15" fmla="*/ 499597 w 570027"/>
              <a:gd name="connsiteY15" fmla="*/ 122775 h 580542"/>
              <a:gd name="connsiteX16" fmla="*/ 523807 w 570027"/>
              <a:gd name="connsiteY16" fmla="*/ 146950 h 580542"/>
              <a:gd name="connsiteX17" fmla="*/ 523807 w 570027"/>
              <a:gd name="connsiteY17" fmla="*/ 334833 h 580542"/>
              <a:gd name="connsiteX18" fmla="*/ 269066 w 570027"/>
              <a:gd name="connsiteY18" fmla="*/ 334833 h 580542"/>
              <a:gd name="connsiteX19" fmla="*/ 269066 w 570027"/>
              <a:gd name="connsiteY19" fmla="*/ 122775 h 580542"/>
              <a:gd name="connsiteX20" fmla="*/ 301287 w 570027"/>
              <a:gd name="connsiteY20" fmla="*/ 122775 h 580542"/>
              <a:gd name="connsiteX21" fmla="*/ 301287 w 570027"/>
              <a:gd name="connsiteY21" fmla="*/ 28478 h 580542"/>
              <a:gd name="connsiteX22" fmla="*/ 325497 w 570027"/>
              <a:gd name="connsiteY22" fmla="*/ 4304 h 580542"/>
              <a:gd name="connsiteX23" fmla="*/ 400285 w 570027"/>
              <a:gd name="connsiteY23" fmla="*/ 0 h 580542"/>
              <a:gd name="connsiteX24" fmla="*/ 539062 w 570027"/>
              <a:gd name="connsiteY24" fmla="*/ 0 h 580542"/>
              <a:gd name="connsiteX25" fmla="*/ 562829 w 570027"/>
              <a:gd name="connsiteY25" fmla="*/ 23755 h 580542"/>
              <a:gd name="connsiteX26" fmla="*/ 539062 w 570027"/>
              <a:gd name="connsiteY26" fmla="*/ 47420 h 580542"/>
              <a:gd name="connsiteX27" fmla="*/ 400285 w 570027"/>
              <a:gd name="connsiteY27" fmla="*/ 47420 h 580542"/>
              <a:gd name="connsiteX28" fmla="*/ 376607 w 570027"/>
              <a:gd name="connsiteY28" fmla="*/ 23755 h 580542"/>
              <a:gd name="connsiteX29" fmla="*/ 400285 w 570027"/>
              <a:gd name="connsiteY29" fmla="*/ 0 h 580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70027" h="580542">
                <a:moveTo>
                  <a:pt x="0" y="383170"/>
                </a:moveTo>
                <a:lnTo>
                  <a:pt x="570027" y="383170"/>
                </a:lnTo>
                <a:lnTo>
                  <a:pt x="555340" y="498785"/>
                </a:lnTo>
                <a:cubicBezTo>
                  <a:pt x="554450" y="544018"/>
                  <a:pt x="518846" y="580542"/>
                  <a:pt x="475230" y="580542"/>
                </a:cubicBezTo>
                <a:lnTo>
                  <a:pt x="105745" y="580542"/>
                </a:lnTo>
                <a:cubicBezTo>
                  <a:pt x="96221" y="580542"/>
                  <a:pt x="87587" y="574943"/>
                  <a:pt x="83670" y="566323"/>
                </a:cubicBezTo>
                <a:close/>
                <a:moveTo>
                  <a:pt x="131117" y="230820"/>
                </a:moveTo>
                <a:lnTo>
                  <a:pt x="220658" y="230820"/>
                </a:lnTo>
                <a:lnTo>
                  <a:pt x="220658" y="334833"/>
                </a:lnTo>
                <a:lnTo>
                  <a:pt x="106907" y="334833"/>
                </a:lnTo>
                <a:lnTo>
                  <a:pt x="106907" y="255001"/>
                </a:lnTo>
                <a:cubicBezTo>
                  <a:pt x="106907" y="241666"/>
                  <a:pt x="117766" y="230820"/>
                  <a:pt x="131117" y="230820"/>
                </a:cubicBezTo>
                <a:close/>
                <a:moveTo>
                  <a:pt x="325497" y="4304"/>
                </a:moveTo>
                <a:cubicBezTo>
                  <a:pt x="338937" y="4304"/>
                  <a:pt x="349707" y="15058"/>
                  <a:pt x="349707" y="28478"/>
                </a:cubicBezTo>
                <a:lnTo>
                  <a:pt x="349707" y="122775"/>
                </a:lnTo>
                <a:lnTo>
                  <a:pt x="499597" y="122775"/>
                </a:lnTo>
                <a:cubicBezTo>
                  <a:pt x="513037" y="122775"/>
                  <a:pt x="523807" y="133618"/>
                  <a:pt x="523807" y="146950"/>
                </a:cubicBezTo>
                <a:lnTo>
                  <a:pt x="523807" y="334833"/>
                </a:lnTo>
                <a:lnTo>
                  <a:pt x="269066" y="334833"/>
                </a:lnTo>
                <a:lnTo>
                  <a:pt x="269066" y="122775"/>
                </a:lnTo>
                <a:lnTo>
                  <a:pt x="301287" y="122775"/>
                </a:lnTo>
                <a:lnTo>
                  <a:pt x="301287" y="28478"/>
                </a:lnTo>
                <a:cubicBezTo>
                  <a:pt x="301287" y="15058"/>
                  <a:pt x="312146" y="4304"/>
                  <a:pt x="325497" y="4304"/>
                </a:cubicBezTo>
                <a:close/>
                <a:moveTo>
                  <a:pt x="400285" y="0"/>
                </a:moveTo>
                <a:lnTo>
                  <a:pt x="539062" y="0"/>
                </a:lnTo>
                <a:cubicBezTo>
                  <a:pt x="552147" y="0"/>
                  <a:pt x="562829" y="10587"/>
                  <a:pt x="562829" y="23755"/>
                </a:cubicBezTo>
                <a:cubicBezTo>
                  <a:pt x="562829" y="36744"/>
                  <a:pt x="552236" y="47420"/>
                  <a:pt x="539062" y="47420"/>
                </a:cubicBezTo>
                <a:lnTo>
                  <a:pt x="400285" y="47420"/>
                </a:lnTo>
                <a:cubicBezTo>
                  <a:pt x="387289" y="47420"/>
                  <a:pt x="376607" y="36744"/>
                  <a:pt x="376607" y="23755"/>
                </a:cubicBezTo>
                <a:cubicBezTo>
                  <a:pt x="376607" y="10676"/>
                  <a:pt x="387111" y="0"/>
                  <a:pt x="400285" y="0"/>
                </a:cubicBezTo>
                <a:close/>
              </a:path>
            </a:pathLst>
          </a:custGeom>
          <a:solidFill>
            <a:schemeClr val="accent1"/>
          </a:solidFill>
          <a:ln w="9525" cap="flat">
            <a:noFill/>
            <a:prstDash val="solid"/>
            <a:miter/>
          </a:ln>
          <a:effectLst/>
        </p:spPr>
        <p:txBody>
          <a:bodyPr lIns="98755" tIns="49378" rIns="98755" bIns="49378"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buClrTx/>
              <a:buSzTx/>
              <a:buFontTx/>
              <a:buNone/>
              <a:defRPr/>
            </a:pPr>
            <a:endParaRPr kumimoji="0" lang="zh-CN" altLang="en-US" sz="1945" b="0" i="0" u="none" strike="noStrike" kern="1200" cap="none" spc="0" normalizeH="0" baseline="0" noProof="0" dirty="0">
              <a:ln>
                <a:noFill/>
              </a:ln>
              <a:solidFill>
                <a:srgbClr val="000000"/>
              </a:solidFill>
              <a:effectLst/>
              <a:uLnTx/>
              <a:uFillTx/>
              <a:latin typeface="OPPOSans B" panose="00020600040101010101" pitchFamily="18" charset="-122"/>
              <a:ea typeface="OPPOSans B" panose="00020600040101010101" pitchFamily="18" charset="-122"/>
            </a:endParaRPr>
          </a:p>
        </p:txBody>
      </p:sp>
      <p:sp>
        <p:nvSpPr>
          <p:cNvPr id="104" name="幻云PPT-演示军团20"/>
          <p:cNvSpPr txBox="1"/>
          <p:nvPr/>
        </p:nvSpPr>
        <p:spPr>
          <a:xfrm>
            <a:off x="1512570" y="4414520"/>
            <a:ext cx="1906905" cy="327025"/>
          </a:xfrm>
          <a:prstGeom prst="rect">
            <a:avLst/>
          </a:prstGeom>
          <a:noFill/>
          <a:effectLst/>
        </p:spPr>
        <p:txBody>
          <a:bodyPr wrap="square" lIns="54315" tIns="27158" rIns="54315" bIns="27158" rtlCol="0">
            <a:spAutoFit/>
          </a:bodyPr>
          <a:lstStyle/>
          <a:p>
            <a:pPr algn="r"/>
            <a:r>
              <a:rPr lang="zh-CN" altLang="en-US" sz="1780" dirty="0">
                <a:solidFill>
                  <a:schemeClr val="accent2"/>
                </a:solidFill>
                <a:latin typeface="OPPOSans B" panose="00020600040101010101" pitchFamily="18" charset="-122"/>
                <a:ea typeface="OPPOSans B" panose="00020600040101010101" pitchFamily="18" charset="-122"/>
                <a:cs typeface="OPPOSans B" panose="00020600040101010101" pitchFamily="18" charset="-122"/>
              </a:rPr>
              <a:t>保护数据隐私</a:t>
            </a:r>
          </a:p>
        </p:txBody>
      </p:sp>
      <p:grpSp>
        <p:nvGrpSpPr>
          <p:cNvPr id="4" name="组合 3"/>
          <p:cNvGrpSpPr/>
          <p:nvPr/>
        </p:nvGrpSpPr>
        <p:grpSpPr>
          <a:xfrm>
            <a:off x="3381375" y="4490720"/>
            <a:ext cx="292100" cy="176530"/>
            <a:chOff x="5725" y="7225"/>
            <a:chExt cx="460" cy="278"/>
          </a:xfrm>
        </p:grpSpPr>
        <p:sp>
          <p:nvSpPr>
            <p:cNvPr id="105" name="幻云PPT-演示军团21"/>
            <p:cNvSpPr/>
            <p:nvPr>
              <p:custDataLst>
                <p:tags r:id="rId16"/>
              </p:custDataLst>
            </p:nvPr>
          </p:nvSpPr>
          <p:spPr>
            <a:xfrm flipV="1">
              <a:off x="5785" y="7225"/>
              <a:ext cx="348" cy="278"/>
            </a:xfrm>
            <a:custGeom>
              <a:avLst/>
              <a:gdLst>
                <a:gd name="connsiteX0" fmla="*/ 0 w 487345"/>
                <a:gd name="connsiteY0" fmla="*/ 390037 h 390037"/>
                <a:gd name="connsiteX1" fmla="*/ 487345 w 487345"/>
                <a:gd name="connsiteY1" fmla="*/ 390037 h 390037"/>
                <a:gd name="connsiteX2" fmla="*/ 487345 w 487345"/>
                <a:gd name="connsiteY2" fmla="*/ 103659 h 390037"/>
                <a:gd name="connsiteX3" fmla="*/ 103659 w 487345"/>
                <a:gd name="connsiteY3" fmla="*/ 103659 h 390037"/>
                <a:gd name="connsiteX4" fmla="*/ 0 w 487345"/>
                <a:gd name="connsiteY4" fmla="*/ 0 h 390037"/>
                <a:gd name="connsiteX5" fmla="*/ 0 w 487345"/>
                <a:gd name="connsiteY5" fmla="*/ 103659 h 390037"/>
                <a:gd name="connsiteX6" fmla="*/ 0 w 487345"/>
                <a:gd name="connsiteY6" fmla="*/ 112713 h 390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7345" h="390037">
                  <a:moveTo>
                    <a:pt x="0" y="390037"/>
                  </a:moveTo>
                  <a:lnTo>
                    <a:pt x="487345" y="390037"/>
                  </a:lnTo>
                  <a:lnTo>
                    <a:pt x="487345" y="103659"/>
                  </a:lnTo>
                  <a:lnTo>
                    <a:pt x="103659" y="103659"/>
                  </a:lnTo>
                  <a:lnTo>
                    <a:pt x="0" y="0"/>
                  </a:lnTo>
                  <a:lnTo>
                    <a:pt x="0" y="103659"/>
                  </a:lnTo>
                  <a:lnTo>
                    <a:pt x="0" y="112713"/>
                  </a:lnTo>
                  <a:close/>
                </a:path>
              </a:pathLst>
            </a:cu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54315" tIns="27158" rIns="54315" bIns="27158" rtlCol="0" anchor="ctr">
              <a:noAutofit/>
            </a:bodyPr>
            <a:lstStyle/>
            <a:p>
              <a:pPr algn="ctr"/>
              <a:endParaRPr lang="en-US" sz="1070"/>
            </a:p>
          </p:txBody>
        </p:sp>
        <p:sp>
          <p:nvSpPr>
            <p:cNvPr id="106" name="幻云PPT-演示军团22"/>
            <p:cNvSpPr txBox="1"/>
            <p:nvPr>
              <p:custDataLst>
                <p:tags r:id="rId17"/>
              </p:custDataLst>
            </p:nvPr>
          </p:nvSpPr>
          <p:spPr>
            <a:xfrm>
              <a:off x="5725" y="7225"/>
              <a:ext cx="460" cy="243"/>
            </a:xfrm>
            <a:prstGeom prst="rect">
              <a:avLst/>
            </a:prstGeom>
            <a:noFill/>
            <a:effectLst/>
          </p:spPr>
          <p:txBody>
            <a:bodyPr wrap="square" lIns="54315" tIns="27158" rIns="54315" bIns="27158" rtlCol="0">
              <a:spAutoFit/>
            </a:bodyPr>
            <a:lstStyle/>
            <a:p>
              <a:pPr algn="ctr"/>
              <a:r>
                <a:rPr lang="en-US" altLang="zh-CN" sz="655">
                  <a:solidFill>
                    <a:schemeClr val="bg1"/>
                  </a:solidFill>
                  <a:latin typeface="OPPOSans B" panose="00020600040101010101" pitchFamily="18" charset="-122"/>
                  <a:ea typeface="OPPOSans B" panose="00020600040101010101" pitchFamily="18" charset="-122"/>
                  <a:cs typeface="OPPOSans B" panose="00020600040101010101" pitchFamily="18" charset="-122"/>
                </a:rPr>
                <a:t>01</a:t>
              </a:r>
              <a:endParaRPr lang="en-US" sz="655" dirty="0">
                <a:solidFill>
                  <a:schemeClr val="bg1"/>
                </a:solidFill>
                <a:latin typeface="OPPOSans B" panose="00020600040101010101" pitchFamily="18" charset="-122"/>
                <a:ea typeface="OPPOSans B" panose="00020600040101010101" pitchFamily="18" charset="-122"/>
                <a:cs typeface="OPPOSans B" panose="00020600040101010101" pitchFamily="18" charset="-122"/>
              </a:endParaRPr>
            </a:p>
          </p:txBody>
        </p:sp>
      </p:grpSp>
      <p:sp>
        <p:nvSpPr>
          <p:cNvPr id="108" name="幻云PPT-演示军团24"/>
          <p:cNvSpPr txBox="1"/>
          <p:nvPr/>
        </p:nvSpPr>
        <p:spPr>
          <a:xfrm>
            <a:off x="1709420" y="4945380"/>
            <a:ext cx="1906270" cy="653415"/>
          </a:xfrm>
          <a:prstGeom prst="rect">
            <a:avLst/>
          </a:prstGeom>
          <a:noFill/>
          <a:effectLst/>
        </p:spPr>
        <p:txBody>
          <a:bodyPr wrap="square" lIns="54315" tIns="27158" rIns="54315" bIns="27158" rtlCol="0">
            <a:spAutoFit/>
          </a:bodyPr>
          <a:lstStyle/>
          <a:p>
            <a:pPr algn="ctr">
              <a:lnSpc>
                <a:spcPct val="150000"/>
              </a:lnSpc>
            </a:pPr>
            <a:r>
              <a:rPr lang="zh-CN" altLang="en-US" sz="1295" dirty="0">
                <a:latin typeface="微软雅黑" panose="020B0503020204020204" pitchFamily="34" charset="-122"/>
                <a:ea typeface="微软雅黑" panose="020B0503020204020204" pitchFamily="34" charset="-122"/>
                <a:cs typeface="OPPOSans R" panose="00020600040101010101" pitchFamily="18" charset="-122"/>
              </a:rPr>
              <a:t>实现数据不出域的多方协作训练</a:t>
            </a:r>
          </a:p>
        </p:txBody>
      </p:sp>
      <p:sp>
        <p:nvSpPr>
          <p:cNvPr id="113" name="幻云PPT-演示军团25"/>
          <p:cNvSpPr txBox="1"/>
          <p:nvPr/>
        </p:nvSpPr>
        <p:spPr>
          <a:xfrm>
            <a:off x="2667635" y="2633345"/>
            <a:ext cx="1870075" cy="327025"/>
          </a:xfrm>
          <a:prstGeom prst="rect">
            <a:avLst/>
          </a:prstGeom>
          <a:noFill/>
          <a:effectLst/>
        </p:spPr>
        <p:txBody>
          <a:bodyPr wrap="square" lIns="54315" tIns="27158" rIns="54315" bIns="27158" rtlCol="0">
            <a:spAutoFit/>
          </a:bodyPr>
          <a:lstStyle/>
          <a:p>
            <a:pPr algn="r"/>
            <a:r>
              <a:rPr lang="zh-CN" altLang="en-US" sz="1780" dirty="0">
                <a:solidFill>
                  <a:schemeClr val="accent1"/>
                </a:solidFill>
                <a:latin typeface="OPPOSans B" panose="00020600040101010101" pitchFamily="18" charset="-122"/>
                <a:ea typeface="OPPOSans B" panose="00020600040101010101" pitchFamily="18" charset="-122"/>
                <a:cs typeface="OPPOSans B" panose="00020600040101010101" pitchFamily="18" charset="-122"/>
              </a:rPr>
              <a:t>利用未标记数据</a:t>
            </a:r>
          </a:p>
        </p:txBody>
      </p:sp>
      <p:sp>
        <p:nvSpPr>
          <p:cNvPr id="114" name="幻云PPT-演示军团26"/>
          <p:cNvSpPr/>
          <p:nvPr>
            <p:custDataLst>
              <p:tags r:id="rId7"/>
            </p:custDataLst>
          </p:nvPr>
        </p:nvSpPr>
        <p:spPr>
          <a:xfrm flipV="1">
            <a:off x="4595495" y="2687320"/>
            <a:ext cx="220980" cy="176530"/>
          </a:xfrm>
          <a:custGeom>
            <a:avLst/>
            <a:gdLst>
              <a:gd name="connsiteX0" fmla="*/ 0 w 487345"/>
              <a:gd name="connsiteY0" fmla="*/ 390037 h 390037"/>
              <a:gd name="connsiteX1" fmla="*/ 487345 w 487345"/>
              <a:gd name="connsiteY1" fmla="*/ 390037 h 390037"/>
              <a:gd name="connsiteX2" fmla="*/ 487345 w 487345"/>
              <a:gd name="connsiteY2" fmla="*/ 103659 h 390037"/>
              <a:gd name="connsiteX3" fmla="*/ 103659 w 487345"/>
              <a:gd name="connsiteY3" fmla="*/ 103659 h 390037"/>
              <a:gd name="connsiteX4" fmla="*/ 0 w 487345"/>
              <a:gd name="connsiteY4" fmla="*/ 0 h 390037"/>
              <a:gd name="connsiteX5" fmla="*/ 0 w 487345"/>
              <a:gd name="connsiteY5" fmla="*/ 103659 h 390037"/>
              <a:gd name="connsiteX6" fmla="*/ 0 w 487345"/>
              <a:gd name="connsiteY6" fmla="*/ 112713 h 390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7345" h="390037">
                <a:moveTo>
                  <a:pt x="0" y="390037"/>
                </a:moveTo>
                <a:lnTo>
                  <a:pt x="487345" y="390037"/>
                </a:lnTo>
                <a:lnTo>
                  <a:pt x="487345" y="103659"/>
                </a:lnTo>
                <a:lnTo>
                  <a:pt x="103659" y="103659"/>
                </a:lnTo>
                <a:lnTo>
                  <a:pt x="0" y="0"/>
                </a:lnTo>
                <a:lnTo>
                  <a:pt x="0" y="103659"/>
                </a:lnTo>
                <a:lnTo>
                  <a:pt x="0" y="112713"/>
                </a:lnTo>
                <a:close/>
              </a:path>
            </a:pathLst>
          </a:cu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54315" tIns="27158" rIns="54315" bIns="27158" rtlCol="0" anchor="ctr">
            <a:noAutofit/>
          </a:bodyPr>
          <a:lstStyle/>
          <a:p>
            <a:pPr algn="ctr"/>
            <a:endParaRPr lang="en-US" sz="1070"/>
          </a:p>
        </p:txBody>
      </p:sp>
      <p:sp>
        <p:nvSpPr>
          <p:cNvPr id="115" name="幻云PPT-演示军团27"/>
          <p:cNvSpPr txBox="1"/>
          <p:nvPr>
            <p:custDataLst>
              <p:tags r:id="rId8"/>
            </p:custDataLst>
          </p:nvPr>
        </p:nvSpPr>
        <p:spPr>
          <a:xfrm>
            <a:off x="4557395" y="2687320"/>
            <a:ext cx="292100" cy="154305"/>
          </a:xfrm>
          <a:prstGeom prst="rect">
            <a:avLst/>
          </a:prstGeom>
          <a:noFill/>
          <a:effectLst/>
        </p:spPr>
        <p:txBody>
          <a:bodyPr wrap="square" lIns="54315" tIns="27158" rIns="54315" bIns="27158" rtlCol="0">
            <a:spAutoFit/>
          </a:bodyPr>
          <a:lstStyle/>
          <a:p>
            <a:pPr algn="ctr"/>
            <a:r>
              <a:rPr lang="en-US" altLang="zh-CN" sz="655">
                <a:solidFill>
                  <a:schemeClr val="bg1"/>
                </a:solidFill>
                <a:latin typeface="OPPOSans B" panose="00020600040101010101" pitchFamily="18" charset="-122"/>
                <a:ea typeface="OPPOSans B" panose="00020600040101010101" pitchFamily="18" charset="-122"/>
                <a:cs typeface="OPPOSans B" panose="00020600040101010101" pitchFamily="18" charset="-122"/>
              </a:rPr>
              <a:t>02</a:t>
            </a:r>
            <a:endParaRPr lang="en-US" sz="655" dirty="0">
              <a:solidFill>
                <a:schemeClr val="bg1"/>
              </a:solidFill>
              <a:latin typeface="OPPOSans B" panose="00020600040101010101" pitchFamily="18" charset="-122"/>
              <a:ea typeface="OPPOSans B" panose="00020600040101010101" pitchFamily="18" charset="-122"/>
              <a:cs typeface="OPPOSans B" panose="00020600040101010101" pitchFamily="18" charset="-122"/>
            </a:endParaRPr>
          </a:p>
        </p:txBody>
      </p:sp>
      <p:sp>
        <p:nvSpPr>
          <p:cNvPr id="117" name="幻云PPT-演示军团29"/>
          <p:cNvSpPr txBox="1"/>
          <p:nvPr/>
        </p:nvSpPr>
        <p:spPr>
          <a:xfrm>
            <a:off x="2515870" y="3044825"/>
            <a:ext cx="2021840" cy="653415"/>
          </a:xfrm>
          <a:prstGeom prst="rect">
            <a:avLst/>
          </a:prstGeom>
          <a:noFill/>
          <a:effectLst/>
        </p:spPr>
        <p:txBody>
          <a:bodyPr wrap="square" lIns="54315" tIns="27158" rIns="54315" bIns="27158" rtlCol="0">
            <a:spAutoFit/>
          </a:bodyPr>
          <a:lstStyle/>
          <a:p>
            <a:pPr algn="r">
              <a:lnSpc>
                <a:spcPct val="150000"/>
              </a:lnSpc>
            </a:pPr>
            <a:r>
              <a:rPr lang="zh-CN" altLang="en-US" sz="1295" dirty="0">
                <a:latin typeface="微软雅黑" panose="020B0503020204020204" pitchFamily="34" charset="-122"/>
                <a:ea typeface="微软雅黑" panose="020B0503020204020204" pitchFamily="34" charset="-122"/>
                <a:cs typeface="OPPOSans R" panose="00020600040101010101" pitchFamily="18" charset="-122"/>
              </a:rPr>
              <a:t>解决标注不足问题，充分利用未标记数据</a:t>
            </a:r>
          </a:p>
        </p:txBody>
      </p:sp>
      <p:sp>
        <p:nvSpPr>
          <p:cNvPr id="118" name="幻云PPT-演示军团30"/>
          <p:cNvSpPr txBox="1"/>
          <p:nvPr/>
        </p:nvSpPr>
        <p:spPr>
          <a:xfrm>
            <a:off x="4995545" y="1388110"/>
            <a:ext cx="2470785" cy="327025"/>
          </a:xfrm>
          <a:prstGeom prst="rect">
            <a:avLst/>
          </a:prstGeom>
          <a:noFill/>
          <a:effectLst/>
        </p:spPr>
        <p:txBody>
          <a:bodyPr wrap="square" lIns="54315" tIns="27158" rIns="54315" bIns="27158" rtlCol="0">
            <a:spAutoFit/>
          </a:bodyPr>
          <a:lstStyle/>
          <a:p>
            <a:pPr algn="ctr"/>
            <a:r>
              <a:rPr lang="zh-CN" altLang="en-US" sz="1780" dirty="0">
                <a:solidFill>
                  <a:schemeClr val="accent2"/>
                </a:solidFill>
                <a:latin typeface="OPPOSans B" panose="00020600040101010101" pitchFamily="18" charset="-122"/>
                <a:ea typeface="OPPOSans B" panose="00020600040101010101" pitchFamily="18" charset="-122"/>
                <a:cs typeface="OPPOSans B" panose="00020600040101010101" pitchFamily="18" charset="-122"/>
              </a:rPr>
              <a:t>处理数据分布不一致</a:t>
            </a:r>
          </a:p>
        </p:txBody>
      </p:sp>
      <p:sp>
        <p:nvSpPr>
          <p:cNvPr id="119" name="幻云PPT-演示军团31"/>
          <p:cNvSpPr/>
          <p:nvPr>
            <p:custDataLst>
              <p:tags r:id="rId9"/>
            </p:custDataLst>
          </p:nvPr>
        </p:nvSpPr>
        <p:spPr>
          <a:xfrm flipV="1">
            <a:off x="7503795" y="1433195"/>
            <a:ext cx="220980" cy="176530"/>
          </a:xfrm>
          <a:custGeom>
            <a:avLst/>
            <a:gdLst>
              <a:gd name="connsiteX0" fmla="*/ 0 w 487345"/>
              <a:gd name="connsiteY0" fmla="*/ 390037 h 390037"/>
              <a:gd name="connsiteX1" fmla="*/ 487345 w 487345"/>
              <a:gd name="connsiteY1" fmla="*/ 390037 h 390037"/>
              <a:gd name="connsiteX2" fmla="*/ 487345 w 487345"/>
              <a:gd name="connsiteY2" fmla="*/ 103659 h 390037"/>
              <a:gd name="connsiteX3" fmla="*/ 103659 w 487345"/>
              <a:gd name="connsiteY3" fmla="*/ 103659 h 390037"/>
              <a:gd name="connsiteX4" fmla="*/ 0 w 487345"/>
              <a:gd name="connsiteY4" fmla="*/ 0 h 390037"/>
              <a:gd name="connsiteX5" fmla="*/ 0 w 487345"/>
              <a:gd name="connsiteY5" fmla="*/ 103659 h 390037"/>
              <a:gd name="connsiteX6" fmla="*/ 0 w 487345"/>
              <a:gd name="connsiteY6" fmla="*/ 112713 h 390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7345" h="390037">
                <a:moveTo>
                  <a:pt x="0" y="390037"/>
                </a:moveTo>
                <a:lnTo>
                  <a:pt x="487345" y="390037"/>
                </a:lnTo>
                <a:lnTo>
                  <a:pt x="487345" y="103659"/>
                </a:lnTo>
                <a:lnTo>
                  <a:pt x="103659" y="103659"/>
                </a:lnTo>
                <a:lnTo>
                  <a:pt x="0" y="0"/>
                </a:lnTo>
                <a:lnTo>
                  <a:pt x="0" y="103659"/>
                </a:lnTo>
                <a:lnTo>
                  <a:pt x="0" y="112713"/>
                </a:lnTo>
                <a:close/>
              </a:path>
            </a:pathLst>
          </a:cu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54315" tIns="27158" rIns="54315" bIns="27158" rtlCol="0" anchor="ctr">
            <a:noAutofit/>
          </a:bodyPr>
          <a:lstStyle/>
          <a:p>
            <a:pPr algn="ctr"/>
            <a:endParaRPr lang="en-US" sz="1070"/>
          </a:p>
        </p:txBody>
      </p:sp>
      <p:sp>
        <p:nvSpPr>
          <p:cNvPr id="120" name="幻云PPT-演示军团32"/>
          <p:cNvSpPr txBox="1"/>
          <p:nvPr>
            <p:custDataLst>
              <p:tags r:id="rId10"/>
            </p:custDataLst>
          </p:nvPr>
        </p:nvSpPr>
        <p:spPr>
          <a:xfrm>
            <a:off x="7466330" y="1433195"/>
            <a:ext cx="292100" cy="154305"/>
          </a:xfrm>
          <a:prstGeom prst="rect">
            <a:avLst/>
          </a:prstGeom>
          <a:noFill/>
          <a:effectLst/>
        </p:spPr>
        <p:txBody>
          <a:bodyPr wrap="square" lIns="54315" tIns="27158" rIns="54315" bIns="27158" rtlCol="0">
            <a:spAutoFit/>
          </a:bodyPr>
          <a:lstStyle/>
          <a:p>
            <a:pPr algn="ctr"/>
            <a:r>
              <a:rPr lang="en-US" altLang="zh-CN" sz="655">
                <a:solidFill>
                  <a:schemeClr val="bg1"/>
                </a:solidFill>
                <a:latin typeface="OPPOSans B" panose="00020600040101010101" pitchFamily="18" charset="-122"/>
                <a:ea typeface="OPPOSans B" panose="00020600040101010101" pitchFamily="18" charset="-122"/>
                <a:cs typeface="OPPOSans B" panose="00020600040101010101" pitchFamily="18" charset="-122"/>
              </a:rPr>
              <a:t>03</a:t>
            </a:r>
            <a:endParaRPr lang="en-US" sz="655" dirty="0">
              <a:solidFill>
                <a:schemeClr val="bg1"/>
              </a:solidFill>
              <a:latin typeface="OPPOSans B" panose="00020600040101010101" pitchFamily="18" charset="-122"/>
              <a:ea typeface="OPPOSans B" panose="00020600040101010101" pitchFamily="18" charset="-122"/>
              <a:cs typeface="OPPOSans B" panose="00020600040101010101" pitchFamily="18" charset="-122"/>
            </a:endParaRPr>
          </a:p>
        </p:txBody>
      </p:sp>
      <p:sp>
        <p:nvSpPr>
          <p:cNvPr id="122" name="幻云PPT-演示军团34"/>
          <p:cNvSpPr txBox="1"/>
          <p:nvPr/>
        </p:nvSpPr>
        <p:spPr>
          <a:xfrm>
            <a:off x="5126990" y="1800225"/>
            <a:ext cx="2865120" cy="353060"/>
          </a:xfrm>
          <a:prstGeom prst="rect">
            <a:avLst/>
          </a:prstGeom>
          <a:noFill/>
          <a:effectLst/>
        </p:spPr>
        <p:txBody>
          <a:bodyPr wrap="square" lIns="54315" tIns="27158" rIns="54315" bIns="27158" rtlCol="0">
            <a:spAutoFit/>
          </a:bodyPr>
          <a:lstStyle/>
          <a:p>
            <a:pPr algn="ctr">
              <a:lnSpc>
                <a:spcPct val="150000"/>
              </a:lnSpc>
            </a:pPr>
            <a:r>
              <a:rPr lang="zh-CN" altLang="en-US" sz="1295" dirty="0">
                <a:latin typeface="微软雅黑" panose="020B0503020204020204" pitchFamily="34" charset="-122"/>
                <a:ea typeface="微软雅黑" panose="020B0503020204020204" pitchFamily="34" charset="-122"/>
                <a:cs typeface="OPPOSans R" panose="00020600040101010101" pitchFamily="18" charset="-122"/>
              </a:rPr>
              <a:t>处理不同客户端间的数据分布差异</a:t>
            </a:r>
          </a:p>
        </p:txBody>
      </p:sp>
      <p:sp>
        <p:nvSpPr>
          <p:cNvPr id="123" name="幻云PPT-演示军团35"/>
          <p:cNvSpPr txBox="1"/>
          <p:nvPr/>
        </p:nvSpPr>
        <p:spPr>
          <a:xfrm>
            <a:off x="8405495" y="2621915"/>
            <a:ext cx="1923415" cy="327025"/>
          </a:xfrm>
          <a:prstGeom prst="rect">
            <a:avLst/>
          </a:prstGeom>
          <a:noFill/>
          <a:effectLst/>
        </p:spPr>
        <p:txBody>
          <a:bodyPr wrap="square" lIns="54315" tIns="27158" rIns="54315" bIns="27158" rtlCol="0">
            <a:spAutoFit/>
          </a:bodyPr>
          <a:lstStyle/>
          <a:p>
            <a:r>
              <a:rPr lang="zh-CN" altLang="en-US" sz="1780" dirty="0">
                <a:solidFill>
                  <a:schemeClr val="accent1"/>
                </a:solidFill>
                <a:latin typeface="OPPOSans B" panose="00020600040101010101" pitchFamily="18" charset="-122"/>
                <a:ea typeface="OPPOSans B" panose="00020600040101010101" pitchFamily="18" charset="-122"/>
                <a:cs typeface="OPPOSans B" panose="00020600040101010101" pitchFamily="18" charset="-122"/>
              </a:rPr>
              <a:t>解决特殊分类场景</a:t>
            </a:r>
          </a:p>
        </p:txBody>
      </p:sp>
      <p:sp>
        <p:nvSpPr>
          <p:cNvPr id="124" name="幻云PPT-演示军团36"/>
          <p:cNvSpPr/>
          <p:nvPr>
            <p:custDataLst>
              <p:tags r:id="rId11"/>
            </p:custDataLst>
          </p:nvPr>
        </p:nvSpPr>
        <p:spPr>
          <a:xfrm flipV="1">
            <a:off x="10357485" y="2667000"/>
            <a:ext cx="220980" cy="176530"/>
          </a:xfrm>
          <a:custGeom>
            <a:avLst/>
            <a:gdLst>
              <a:gd name="connsiteX0" fmla="*/ 0 w 487345"/>
              <a:gd name="connsiteY0" fmla="*/ 390037 h 390037"/>
              <a:gd name="connsiteX1" fmla="*/ 487345 w 487345"/>
              <a:gd name="connsiteY1" fmla="*/ 390037 h 390037"/>
              <a:gd name="connsiteX2" fmla="*/ 487345 w 487345"/>
              <a:gd name="connsiteY2" fmla="*/ 103659 h 390037"/>
              <a:gd name="connsiteX3" fmla="*/ 103659 w 487345"/>
              <a:gd name="connsiteY3" fmla="*/ 103659 h 390037"/>
              <a:gd name="connsiteX4" fmla="*/ 0 w 487345"/>
              <a:gd name="connsiteY4" fmla="*/ 0 h 390037"/>
              <a:gd name="connsiteX5" fmla="*/ 0 w 487345"/>
              <a:gd name="connsiteY5" fmla="*/ 103659 h 390037"/>
              <a:gd name="connsiteX6" fmla="*/ 0 w 487345"/>
              <a:gd name="connsiteY6" fmla="*/ 112713 h 390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7345" h="390037">
                <a:moveTo>
                  <a:pt x="0" y="390037"/>
                </a:moveTo>
                <a:lnTo>
                  <a:pt x="487345" y="390037"/>
                </a:lnTo>
                <a:lnTo>
                  <a:pt x="487345" y="103659"/>
                </a:lnTo>
                <a:lnTo>
                  <a:pt x="103659" y="103659"/>
                </a:lnTo>
                <a:lnTo>
                  <a:pt x="0" y="0"/>
                </a:lnTo>
                <a:lnTo>
                  <a:pt x="0" y="103659"/>
                </a:lnTo>
                <a:lnTo>
                  <a:pt x="0" y="112713"/>
                </a:lnTo>
                <a:close/>
              </a:path>
            </a:pathLst>
          </a:cu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54315" tIns="27158" rIns="54315" bIns="27158" rtlCol="0" anchor="ctr">
            <a:noAutofit/>
          </a:bodyPr>
          <a:lstStyle/>
          <a:p>
            <a:pPr algn="ctr"/>
            <a:endParaRPr lang="en-US" sz="1070"/>
          </a:p>
        </p:txBody>
      </p:sp>
      <p:sp>
        <p:nvSpPr>
          <p:cNvPr id="125" name="幻云PPT-演示军团37"/>
          <p:cNvSpPr txBox="1"/>
          <p:nvPr>
            <p:custDataLst>
              <p:tags r:id="rId12"/>
            </p:custDataLst>
          </p:nvPr>
        </p:nvSpPr>
        <p:spPr>
          <a:xfrm>
            <a:off x="10319385" y="2667000"/>
            <a:ext cx="292100" cy="154305"/>
          </a:xfrm>
          <a:prstGeom prst="rect">
            <a:avLst/>
          </a:prstGeom>
          <a:noFill/>
          <a:effectLst/>
        </p:spPr>
        <p:txBody>
          <a:bodyPr wrap="square" lIns="54315" tIns="27158" rIns="54315" bIns="27158" rtlCol="0">
            <a:spAutoFit/>
          </a:bodyPr>
          <a:lstStyle/>
          <a:p>
            <a:pPr algn="ctr"/>
            <a:r>
              <a:rPr lang="en-US" altLang="zh-CN" sz="655">
                <a:solidFill>
                  <a:schemeClr val="bg1"/>
                </a:solidFill>
                <a:latin typeface="OPPOSans B" panose="00020600040101010101" pitchFamily="18" charset="-122"/>
                <a:ea typeface="OPPOSans B" panose="00020600040101010101" pitchFamily="18" charset="-122"/>
                <a:cs typeface="OPPOSans B" panose="00020600040101010101" pitchFamily="18" charset="-122"/>
              </a:rPr>
              <a:t>04</a:t>
            </a:r>
            <a:endParaRPr lang="en-US" sz="655" dirty="0">
              <a:solidFill>
                <a:schemeClr val="bg1"/>
              </a:solidFill>
              <a:latin typeface="OPPOSans B" panose="00020600040101010101" pitchFamily="18" charset="-122"/>
              <a:ea typeface="OPPOSans B" panose="00020600040101010101" pitchFamily="18" charset="-122"/>
              <a:cs typeface="OPPOSans B" panose="00020600040101010101" pitchFamily="18" charset="-122"/>
            </a:endParaRPr>
          </a:p>
        </p:txBody>
      </p:sp>
      <p:sp>
        <p:nvSpPr>
          <p:cNvPr id="127" name="幻云PPT-演示军团39"/>
          <p:cNvSpPr txBox="1"/>
          <p:nvPr/>
        </p:nvSpPr>
        <p:spPr>
          <a:xfrm>
            <a:off x="8909050" y="2960370"/>
            <a:ext cx="2632710" cy="653415"/>
          </a:xfrm>
          <a:prstGeom prst="rect">
            <a:avLst/>
          </a:prstGeom>
          <a:noFill/>
          <a:effectLst/>
        </p:spPr>
        <p:txBody>
          <a:bodyPr wrap="square" lIns="54315" tIns="27158" rIns="54315" bIns="27158" rtlCol="0">
            <a:spAutoFit/>
          </a:bodyPr>
          <a:lstStyle/>
          <a:p>
            <a:pPr>
              <a:lnSpc>
                <a:spcPct val="150000"/>
              </a:lnSpc>
            </a:pPr>
            <a:r>
              <a:rPr lang="zh-CN" altLang="en-US" sz="1295" dirty="0">
                <a:latin typeface="微软雅黑" panose="020B0503020204020204" pitchFamily="34" charset="-122"/>
                <a:ea typeface="微软雅黑" panose="020B0503020204020204" pitchFamily="34" charset="-122"/>
                <a:cs typeface="OPPOSans R" panose="00020600040101010101" pitchFamily="18" charset="-122"/>
              </a:rPr>
              <a:t>应对纵向联邦学习中的正样本与未标记数据学习挑战</a:t>
            </a:r>
          </a:p>
        </p:txBody>
      </p:sp>
      <p:sp>
        <p:nvSpPr>
          <p:cNvPr id="128" name="幻云PPT-演示军团40"/>
          <p:cNvSpPr txBox="1"/>
          <p:nvPr/>
        </p:nvSpPr>
        <p:spPr>
          <a:xfrm>
            <a:off x="9751060" y="4516120"/>
            <a:ext cx="1823720" cy="327025"/>
          </a:xfrm>
          <a:prstGeom prst="rect">
            <a:avLst/>
          </a:prstGeom>
          <a:noFill/>
          <a:effectLst/>
        </p:spPr>
        <p:txBody>
          <a:bodyPr wrap="square" lIns="54315" tIns="27158" rIns="54315" bIns="27158" rtlCol="0">
            <a:spAutoFit/>
          </a:bodyPr>
          <a:lstStyle/>
          <a:p>
            <a:r>
              <a:rPr lang="zh-CN" altLang="en-US" sz="1780" dirty="0">
                <a:solidFill>
                  <a:schemeClr val="accent2"/>
                </a:solidFill>
                <a:latin typeface="OPPOSans B" panose="00020600040101010101" pitchFamily="18" charset="-122"/>
                <a:ea typeface="OPPOSans B" panose="00020600040101010101" pitchFamily="18" charset="-122"/>
                <a:cs typeface="OPPOSans B" panose="00020600040101010101" pitchFamily="18" charset="-122"/>
              </a:rPr>
              <a:t>跨领域应用</a:t>
            </a:r>
          </a:p>
        </p:txBody>
      </p:sp>
      <p:grpSp>
        <p:nvGrpSpPr>
          <p:cNvPr id="3" name="组合 2"/>
          <p:cNvGrpSpPr/>
          <p:nvPr/>
        </p:nvGrpSpPr>
        <p:grpSpPr>
          <a:xfrm>
            <a:off x="11021695" y="4538345"/>
            <a:ext cx="292100" cy="176530"/>
            <a:chOff x="17647" y="7182"/>
            <a:chExt cx="460" cy="278"/>
          </a:xfrm>
        </p:grpSpPr>
        <p:sp>
          <p:nvSpPr>
            <p:cNvPr id="129" name="幻云PPT-演示军团41"/>
            <p:cNvSpPr/>
            <p:nvPr>
              <p:custDataLst>
                <p:tags r:id="rId14"/>
              </p:custDataLst>
            </p:nvPr>
          </p:nvSpPr>
          <p:spPr>
            <a:xfrm flipV="1">
              <a:off x="17707" y="7182"/>
              <a:ext cx="348" cy="278"/>
            </a:xfrm>
            <a:custGeom>
              <a:avLst/>
              <a:gdLst>
                <a:gd name="connsiteX0" fmla="*/ 0 w 487345"/>
                <a:gd name="connsiteY0" fmla="*/ 390037 h 390037"/>
                <a:gd name="connsiteX1" fmla="*/ 487345 w 487345"/>
                <a:gd name="connsiteY1" fmla="*/ 390037 h 390037"/>
                <a:gd name="connsiteX2" fmla="*/ 487345 w 487345"/>
                <a:gd name="connsiteY2" fmla="*/ 103659 h 390037"/>
                <a:gd name="connsiteX3" fmla="*/ 103659 w 487345"/>
                <a:gd name="connsiteY3" fmla="*/ 103659 h 390037"/>
                <a:gd name="connsiteX4" fmla="*/ 0 w 487345"/>
                <a:gd name="connsiteY4" fmla="*/ 0 h 390037"/>
                <a:gd name="connsiteX5" fmla="*/ 0 w 487345"/>
                <a:gd name="connsiteY5" fmla="*/ 103659 h 390037"/>
                <a:gd name="connsiteX6" fmla="*/ 0 w 487345"/>
                <a:gd name="connsiteY6" fmla="*/ 112713 h 390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7345" h="390037">
                  <a:moveTo>
                    <a:pt x="0" y="390037"/>
                  </a:moveTo>
                  <a:lnTo>
                    <a:pt x="487345" y="390037"/>
                  </a:lnTo>
                  <a:lnTo>
                    <a:pt x="487345" y="103659"/>
                  </a:lnTo>
                  <a:lnTo>
                    <a:pt x="103659" y="103659"/>
                  </a:lnTo>
                  <a:lnTo>
                    <a:pt x="0" y="0"/>
                  </a:lnTo>
                  <a:lnTo>
                    <a:pt x="0" y="103659"/>
                  </a:lnTo>
                  <a:lnTo>
                    <a:pt x="0" y="112713"/>
                  </a:lnTo>
                  <a:close/>
                </a:path>
              </a:pathLst>
            </a:cu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54315" tIns="27158" rIns="54315" bIns="27158" rtlCol="0" anchor="ctr">
              <a:noAutofit/>
            </a:bodyPr>
            <a:lstStyle/>
            <a:p>
              <a:pPr algn="ctr"/>
              <a:endParaRPr lang="en-US" sz="1070"/>
            </a:p>
          </p:txBody>
        </p:sp>
        <p:sp>
          <p:nvSpPr>
            <p:cNvPr id="130" name="幻云PPT-演示军团42"/>
            <p:cNvSpPr txBox="1"/>
            <p:nvPr>
              <p:custDataLst>
                <p:tags r:id="rId15"/>
              </p:custDataLst>
            </p:nvPr>
          </p:nvSpPr>
          <p:spPr>
            <a:xfrm>
              <a:off x="17647" y="7182"/>
              <a:ext cx="460" cy="243"/>
            </a:xfrm>
            <a:prstGeom prst="rect">
              <a:avLst/>
            </a:prstGeom>
            <a:noFill/>
            <a:effectLst/>
          </p:spPr>
          <p:txBody>
            <a:bodyPr wrap="square" lIns="54315" tIns="27158" rIns="54315" bIns="27158" rtlCol="0">
              <a:spAutoFit/>
            </a:bodyPr>
            <a:lstStyle/>
            <a:p>
              <a:pPr algn="ctr"/>
              <a:r>
                <a:rPr lang="en-US" altLang="zh-CN" sz="655">
                  <a:solidFill>
                    <a:schemeClr val="bg1"/>
                  </a:solidFill>
                  <a:latin typeface="OPPOSans B" panose="00020600040101010101" pitchFamily="18" charset="-122"/>
                  <a:ea typeface="OPPOSans B" panose="00020600040101010101" pitchFamily="18" charset="-122"/>
                  <a:cs typeface="OPPOSans B" panose="00020600040101010101" pitchFamily="18" charset="-122"/>
                </a:rPr>
                <a:t>05</a:t>
              </a:r>
              <a:endParaRPr lang="en-US" sz="655" dirty="0">
                <a:solidFill>
                  <a:schemeClr val="bg1"/>
                </a:solidFill>
                <a:latin typeface="OPPOSans B" panose="00020600040101010101" pitchFamily="18" charset="-122"/>
                <a:ea typeface="OPPOSans B" panose="00020600040101010101" pitchFamily="18" charset="-122"/>
                <a:cs typeface="OPPOSans B" panose="00020600040101010101" pitchFamily="18" charset="-122"/>
              </a:endParaRPr>
            </a:p>
          </p:txBody>
        </p:sp>
      </p:grpSp>
      <p:sp>
        <p:nvSpPr>
          <p:cNvPr id="132" name="幻云PPT-演示军团44"/>
          <p:cNvSpPr txBox="1"/>
          <p:nvPr/>
        </p:nvSpPr>
        <p:spPr>
          <a:xfrm>
            <a:off x="9955530" y="4928235"/>
            <a:ext cx="1735455" cy="653415"/>
          </a:xfrm>
          <a:prstGeom prst="rect">
            <a:avLst/>
          </a:prstGeom>
          <a:noFill/>
          <a:effectLst/>
        </p:spPr>
        <p:txBody>
          <a:bodyPr wrap="square" lIns="54315" tIns="27158" rIns="54315" bIns="27158" rtlCol="0">
            <a:spAutoFit/>
          </a:bodyPr>
          <a:lstStyle/>
          <a:p>
            <a:pPr>
              <a:lnSpc>
                <a:spcPct val="150000"/>
              </a:lnSpc>
            </a:pPr>
            <a:r>
              <a:rPr lang="zh-CN" altLang="en-US" sz="1295" dirty="0">
                <a:latin typeface="微软雅黑" panose="020B0503020204020204" pitchFamily="34" charset="-122"/>
                <a:ea typeface="微软雅黑" panose="020B0503020204020204" pitchFamily="34" charset="-122"/>
                <a:cs typeface="OPPOSans R" panose="00020600040101010101" pitchFamily="18" charset="-122"/>
              </a:rPr>
              <a:t>解决多领域数据孤岛问题</a:t>
            </a:r>
          </a:p>
        </p:txBody>
      </p:sp>
      <p:sp>
        <p:nvSpPr>
          <p:cNvPr id="133" name="幻云PPT-演示军团45"/>
          <p:cNvSpPr txBox="1"/>
          <p:nvPr/>
        </p:nvSpPr>
        <p:spPr>
          <a:xfrm>
            <a:off x="5911850" y="5489575"/>
            <a:ext cx="1524000" cy="451485"/>
          </a:xfrm>
          <a:prstGeom prst="rect">
            <a:avLst/>
          </a:prstGeom>
          <a:noFill/>
          <a:effectLst/>
        </p:spPr>
        <p:txBody>
          <a:bodyPr wrap="square" lIns="54315" tIns="27158" rIns="54315" bIns="27158" rtlCol="0">
            <a:spAutoFit/>
          </a:bodyPr>
          <a:lstStyle/>
          <a:p>
            <a:pPr algn="ctr"/>
            <a:r>
              <a:rPr lang="zh-CN" altLang="en-US" sz="2590" dirty="0">
                <a:solidFill>
                  <a:schemeClr val="bg1"/>
                </a:solidFill>
                <a:latin typeface="OPPOSans B" panose="00020600040101010101" pitchFamily="18" charset="-122"/>
                <a:ea typeface="OPPOSans B" panose="00020600040101010101" pitchFamily="18" charset="-122"/>
                <a:cs typeface="OPPOSans B" panose="00020600040101010101" pitchFamily="18" charset="-122"/>
              </a:rPr>
              <a:t>研究动机</a:t>
            </a:r>
          </a:p>
        </p:txBody>
      </p:sp>
      <p:sp>
        <p:nvSpPr>
          <p:cNvPr id="140" name="幻云PPT-演示军团46"/>
          <p:cNvSpPr/>
          <p:nvPr>
            <p:custDataLst>
              <p:tags r:id="rId13"/>
            </p:custDataLst>
          </p:nvPr>
        </p:nvSpPr>
        <p:spPr bwMode="auto">
          <a:xfrm>
            <a:off x="4680585" y="4364355"/>
            <a:ext cx="3971290" cy="1989455"/>
          </a:xfrm>
          <a:custGeom>
            <a:avLst/>
            <a:gdLst>
              <a:gd name="T0" fmla="*/ 920 w 920"/>
              <a:gd name="T1" fmla="*/ 460 h 460"/>
              <a:gd name="T2" fmla="*/ 888 w 920"/>
              <a:gd name="T3" fmla="*/ 460 h 460"/>
              <a:gd name="T4" fmla="*/ 460 w 920"/>
              <a:gd name="T5" fmla="*/ 32 h 460"/>
              <a:gd name="T6" fmla="*/ 32 w 920"/>
              <a:gd name="T7" fmla="*/ 460 h 460"/>
              <a:gd name="T8" fmla="*/ 0 w 920"/>
              <a:gd name="T9" fmla="*/ 460 h 460"/>
              <a:gd name="T10" fmla="*/ 460 w 920"/>
              <a:gd name="T11" fmla="*/ 0 h 460"/>
              <a:gd name="T12" fmla="*/ 920 w 920"/>
              <a:gd name="T13" fmla="*/ 460 h 460"/>
            </a:gdLst>
            <a:ahLst/>
            <a:cxnLst>
              <a:cxn ang="0">
                <a:pos x="T0" y="T1"/>
              </a:cxn>
              <a:cxn ang="0">
                <a:pos x="T2" y="T3"/>
              </a:cxn>
              <a:cxn ang="0">
                <a:pos x="T4" y="T5"/>
              </a:cxn>
              <a:cxn ang="0">
                <a:pos x="T6" y="T7"/>
              </a:cxn>
              <a:cxn ang="0">
                <a:pos x="T8" y="T9"/>
              </a:cxn>
              <a:cxn ang="0">
                <a:pos x="T10" y="T11"/>
              </a:cxn>
              <a:cxn ang="0">
                <a:pos x="T12" y="T13"/>
              </a:cxn>
            </a:cxnLst>
            <a:rect l="0" t="0" r="r" b="b"/>
            <a:pathLst>
              <a:path w="920" h="460">
                <a:moveTo>
                  <a:pt x="920" y="460"/>
                </a:moveTo>
                <a:cubicBezTo>
                  <a:pt x="888" y="460"/>
                  <a:pt x="888" y="460"/>
                  <a:pt x="888" y="460"/>
                </a:cubicBezTo>
                <a:cubicBezTo>
                  <a:pt x="888" y="224"/>
                  <a:pt x="696" y="32"/>
                  <a:pt x="460" y="32"/>
                </a:cubicBezTo>
                <a:cubicBezTo>
                  <a:pt x="224" y="32"/>
                  <a:pt x="32" y="224"/>
                  <a:pt x="32" y="460"/>
                </a:cubicBezTo>
                <a:cubicBezTo>
                  <a:pt x="0" y="460"/>
                  <a:pt x="0" y="460"/>
                  <a:pt x="0" y="460"/>
                </a:cubicBezTo>
                <a:cubicBezTo>
                  <a:pt x="0" y="206"/>
                  <a:pt x="206" y="0"/>
                  <a:pt x="460" y="0"/>
                </a:cubicBezTo>
                <a:cubicBezTo>
                  <a:pt x="713" y="0"/>
                  <a:pt x="920" y="206"/>
                  <a:pt x="920" y="460"/>
                </a:cubicBezTo>
                <a:close/>
              </a:path>
            </a:pathLst>
          </a:custGeom>
          <a:solidFill>
            <a:schemeClr val="accent1">
              <a:alpha val="14000"/>
            </a:schemeClr>
          </a:solidFill>
          <a:ln>
            <a:noFill/>
          </a:ln>
          <a:effectLst/>
        </p:spPr>
        <p:txBody>
          <a:bodyPr vert="horz" wrap="square" lIns="98755" tIns="49378" rIns="98755" bIns="49378" numCol="1" anchor="t" anchorCtr="0" compatLnSpc="1"/>
          <a:lstStyle/>
          <a:p>
            <a:endParaRPr lang="zh-CN" altLang="en-US" sz="1945" dirty="0">
              <a:latin typeface="OPPOSans B" panose="00020600040101010101" pitchFamily="18" charset="-122"/>
              <a:ea typeface="OPPOSans B" panose="00020600040101010101" pitchFamily="18" charset="-122"/>
            </a:endParaRPr>
          </a:p>
        </p:txBody>
      </p:sp>
      <p:sp>
        <p:nvSpPr>
          <p:cNvPr id="5" name="文本框 4"/>
          <p:cNvSpPr txBox="1"/>
          <p:nvPr/>
        </p:nvSpPr>
        <p:spPr>
          <a:xfrm>
            <a:off x="2042795" y="1132840"/>
            <a:ext cx="1767840" cy="368300"/>
          </a:xfrm>
          <a:prstGeom prst="rect">
            <a:avLst/>
          </a:prstGeom>
          <a:noFill/>
        </p:spPr>
        <p:txBody>
          <a:bodyPr wrap="square" rtlCol="0">
            <a:spAutoFit/>
          </a:bodyPr>
          <a:lstStyle/>
          <a:p>
            <a:r>
              <a:rPr lang="en-US" altLang="zh-CN" b="1" dirty="0">
                <a:latin typeface="微软雅黑" panose="020B0503020204020204" pitchFamily="34" charset="-122"/>
                <a:ea typeface="微软雅黑" panose="020B0503020204020204" pitchFamily="34" charset="-122"/>
                <a:cs typeface="微软雅黑" panose="020B0503020204020204" pitchFamily="34" charset="-122"/>
              </a:rPr>
              <a:t>1.</a:t>
            </a:r>
            <a:r>
              <a:rPr lang="zh-CN" altLang="en-US" b="1" dirty="0">
                <a:latin typeface="微软雅黑" panose="020B0503020204020204" pitchFamily="34" charset="-122"/>
                <a:ea typeface="微软雅黑" panose="020B0503020204020204" pitchFamily="34" charset="-122"/>
                <a:cs typeface="微软雅黑" panose="020B0503020204020204" pitchFamily="34" charset="-122"/>
              </a:rPr>
              <a:t>研究动机</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线连接符 11"/>
          <p:cNvCxnSpPr/>
          <p:nvPr/>
        </p:nvCxnSpPr>
        <p:spPr>
          <a:xfrm>
            <a:off x="2065866" y="1024256"/>
            <a:ext cx="94318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065866" y="447511"/>
            <a:ext cx="7839467" cy="460375"/>
          </a:xfrm>
          <a:prstGeom prst="rect">
            <a:avLst/>
          </a:prstGeom>
          <a:noFill/>
        </p:spPr>
        <p:txBody>
          <a:bodyPr wrap="square" rtlCol="0">
            <a:spAutoFit/>
          </a:bodyPr>
          <a:lstStyle/>
          <a:p>
            <a:pPr marL="342900" indent="-342900">
              <a:buFont typeface="Wingdings" panose="05000000000000000000" pitchFamily="2" charset="2"/>
              <a:buChar char="n"/>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sym typeface="+mn-ea"/>
              </a:rPr>
              <a:t>基于多方联邦的半监督学习方法</a:t>
            </a:r>
            <a:endPar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 name="矩形 1"/>
          <p:cNvSpPr/>
          <p:nvPr/>
        </p:nvSpPr>
        <p:spPr>
          <a:xfrm>
            <a:off x="2066290" y="1645920"/>
            <a:ext cx="4112895" cy="397510"/>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6" name="圆角矩形 5"/>
          <p:cNvSpPr/>
          <p:nvPr/>
        </p:nvSpPr>
        <p:spPr>
          <a:xfrm>
            <a:off x="2066290" y="2043430"/>
            <a:ext cx="4112207" cy="1979930"/>
          </a:xfrm>
          <a:prstGeom prst="roundRect">
            <a:avLst>
              <a:gd name="adj" fmla="val 0"/>
            </a:avLst>
          </a:prstGeom>
          <a:solidFill>
            <a:schemeClr val="bg1">
              <a:lumMod val="95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8" name="文本框 7"/>
          <p:cNvSpPr txBox="1"/>
          <p:nvPr/>
        </p:nvSpPr>
        <p:spPr>
          <a:xfrm>
            <a:off x="2210035" y="2092325"/>
            <a:ext cx="3968462" cy="1898015"/>
          </a:xfrm>
          <a:prstGeom prst="rect">
            <a:avLst/>
          </a:prstGeom>
          <a:noFill/>
        </p:spPr>
        <p:txBody>
          <a:bodyPr wrap="square" rtlCol="0">
            <a:spAutoFit/>
          </a:bodyPr>
          <a:lstStyle/>
          <a:p>
            <a:pPr>
              <a:lnSpc>
                <a:spcPct val="120000"/>
              </a:lnSpc>
            </a:pPr>
            <a:r>
              <a:rPr lang="en-US" altLang="zh-CN" b="1"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UDD-PU</a:t>
            </a:r>
            <a:r>
              <a:rPr lang="zh-CN" altLang="en-US" b="1"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问题</a:t>
            </a:r>
          </a:p>
          <a:p>
            <a:pPr marL="285750" indent="-285750">
              <a:lnSpc>
                <a:spcPct val="120000"/>
              </a:lnSpc>
              <a:buFont typeface="Arial" panose="020B0604020202020204" pitchFamily="34" charset="0"/>
              <a:buChar char="•"/>
            </a:pPr>
            <a:r>
              <a:rPr lang="en-US" altLang="zh-CN" sz="1600" dirty="0">
                <a:latin typeface="微软雅黑" panose="020B0503020204020204" pitchFamily="34" charset="-122"/>
                <a:ea typeface="微软雅黑" panose="020B0503020204020204" pitchFamily="34" charset="-122"/>
                <a:cs typeface="微软雅黑" panose="020B0503020204020204" pitchFamily="34" charset="-122"/>
              </a:rPr>
              <a:t>A</a:t>
            </a: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方：只有正类样本</a:t>
            </a:r>
            <a:r>
              <a:rPr lang="en-US" altLang="zh-CN" sz="1600" dirty="0">
                <a:latin typeface="微软雅黑" panose="020B0503020204020204" pitchFamily="34" charset="-122"/>
                <a:ea typeface="微软雅黑" panose="020B0503020204020204" pitchFamily="34" charset="-122"/>
                <a:cs typeface="微软雅黑" panose="020B0503020204020204" pitchFamily="34" charset="-122"/>
              </a:rPr>
              <a:t>P</a:t>
            </a:r>
            <a:endParaRPr lang="zh-CN" altLang="en-US" sz="1600" dirty="0">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lnSpc>
                <a:spcPct val="120000"/>
              </a:lnSpc>
              <a:buFont typeface="Arial" panose="020B0604020202020204" pitchFamily="34" charset="0"/>
              <a:buChar char="•"/>
            </a:pPr>
            <a:r>
              <a:rPr lang="en-US" altLang="zh-CN" sz="1600" dirty="0">
                <a:latin typeface="微软雅黑" panose="020B0503020204020204" pitchFamily="34" charset="-122"/>
                <a:ea typeface="微软雅黑" panose="020B0503020204020204" pitchFamily="34" charset="-122"/>
                <a:cs typeface="微软雅黑" panose="020B0503020204020204" pitchFamily="34" charset="-122"/>
              </a:rPr>
              <a:t>B/C</a:t>
            </a: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方：有未标注数据</a:t>
            </a:r>
            <a:r>
              <a:rPr lang="en-US" altLang="zh-CN" sz="1600" dirty="0">
                <a:latin typeface="微软雅黑" panose="020B0503020204020204" pitchFamily="34" charset="-122"/>
                <a:ea typeface="微软雅黑" panose="020B0503020204020204" pitchFamily="34" charset="-122"/>
                <a:cs typeface="微软雅黑" panose="020B0503020204020204" pitchFamily="34" charset="-122"/>
              </a:rPr>
              <a:t>U</a:t>
            </a:r>
          </a:p>
          <a:p>
            <a:pPr marL="285750" indent="-285750">
              <a:lnSpc>
                <a:spcPct val="120000"/>
              </a:lnSpc>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挑战：传统</a:t>
            </a:r>
            <a:r>
              <a:rPr lang="en-US" altLang="zh-CN" sz="1600" dirty="0">
                <a:latin typeface="微软雅黑" panose="020B0503020204020204" pitchFamily="34" charset="-122"/>
                <a:ea typeface="微软雅黑" panose="020B0503020204020204" pitchFamily="34" charset="-122"/>
                <a:cs typeface="微软雅黑" panose="020B0503020204020204" pitchFamily="34" charset="-122"/>
              </a:rPr>
              <a:t>VFL</a:t>
            </a: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不适用</a:t>
            </a:r>
          </a:p>
          <a:p>
            <a:pPr marL="285750" indent="-285750">
              <a:lnSpc>
                <a:spcPct val="120000"/>
              </a:lnSpc>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目标：从</a:t>
            </a:r>
            <a:r>
              <a:rPr lang="en-US" altLang="zh-CN" sz="1600" dirty="0">
                <a:latin typeface="微软雅黑" panose="020B0503020204020204" pitchFamily="34" charset="-122"/>
                <a:ea typeface="微软雅黑" panose="020B0503020204020204" pitchFamily="34" charset="-122"/>
                <a:cs typeface="微软雅黑" panose="020B0503020204020204" pitchFamily="34" charset="-122"/>
              </a:rPr>
              <a:t>U</a:t>
            </a: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中找出正类</a:t>
            </a:r>
            <a:r>
              <a:rPr lang="en-US" altLang="zh-CN" sz="1600" dirty="0">
                <a:latin typeface="微软雅黑" panose="020B0503020204020204" pitchFamily="34" charset="-122"/>
                <a:ea typeface="微软雅黑" panose="020B0503020204020204" pitchFamily="34" charset="-122"/>
                <a:cs typeface="微软雅黑" panose="020B0503020204020204" pitchFamily="34" charset="-122"/>
              </a:rPr>
              <a:t>R</a:t>
            </a: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给</a:t>
            </a:r>
            <a:r>
              <a:rPr lang="en-US" altLang="zh-CN" sz="1600" dirty="0">
                <a:latin typeface="微软雅黑" panose="020B0503020204020204" pitchFamily="34" charset="-122"/>
                <a:ea typeface="微软雅黑" panose="020B0503020204020204" pitchFamily="34" charset="-122"/>
                <a:cs typeface="微软雅黑" panose="020B0503020204020204" pitchFamily="34" charset="-122"/>
              </a:rPr>
              <a:t>A</a:t>
            </a: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方隐私</a:t>
            </a:r>
          </a:p>
          <a:p>
            <a:pPr marL="285750" indent="-285750">
              <a:lnSpc>
                <a:spcPct val="120000"/>
              </a:lnSpc>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保护：数据不可直接共享</a:t>
            </a:r>
          </a:p>
        </p:txBody>
      </p:sp>
      <p:sp>
        <p:nvSpPr>
          <p:cNvPr id="10" name="矩形 9"/>
          <p:cNvSpPr/>
          <p:nvPr/>
        </p:nvSpPr>
        <p:spPr>
          <a:xfrm>
            <a:off x="2065655" y="4224655"/>
            <a:ext cx="4112895" cy="397248"/>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1" name="文本框 10"/>
          <p:cNvSpPr txBox="1"/>
          <p:nvPr/>
        </p:nvSpPr>
        <p:spPr>
          <a:xfrm>
            <a:off x="3170683" y="4229099"/>
            <a:ext cx="1744980" cy="368225"/>
          </a:xfrm>
          <a:prstGeom prst="rect">
            <a:avLst/>
          </a:prstGeom>
          <a:noFill/>
        </p:spPr>
        <p:txBody>
          <a:bodyPr wrap="square" rtlCol="0">
            <a:spAutoFit/>
          </a:bodyPr>
          <a:lstStyle/>
          <a:p>
            <a:pPr algn="ctr"/>
            <a:r>
              <a:rPr lang="zh-CN" altLang="en-US" dirty="0">
                <a:solidFill>
                  <a:schemeClr val="bg1"/>
                </a:solidFill>
                <a:latin typeface="微软雅黑" panose="020B0503020204020204" pitchFamily="34" charset="-122"/>
                <a:ea typeface="微软雅黑" panose="020B0503020204020204" pitchFamily="34" charset="-122"/>
              </a:rPr>
              <a:t>技术挑战</a:t>
            </a:r>
          </a:p>
        </p:txBody>
      </p:sp>
      <p:sp>
        <p:nvSpPr>
          <p:cNvPr id="13" name="圆角矩形 12"/>
          <p:cNvSpPr/>
          <p:nvPr/>
        </p:nvSpPr>
        <p:spPr>
          <a:xfrm>
            <a:off x="2065655" y="4621903"/>
            <a:ext cx="4111995" cy="1980192"/>
          </a:xfrm>
          <a:prstGeom prst="roundRect">
            <a:avLst>
              <a:gd name="adj" fmla="val 0"/>
            </a:avLst>
          </a:prstGeom>
          <a:solidFill>
            <a:schemeClr val="bg1">
              <a:lumMod val="95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5" name="文本框 14"/>
          <p:cNvSpPr txBox="1"/>
          <p:nvPr/>
        </p:nvSpPr>
        <p:spPr>
          <a:xfrm>
            <a:off x="2209165" y="4671060"/>
            <a:ext cx="3968115" cy="1812925"/>
          </a:xfrm>
          <a:prstGeom prst="rect">
            <a:avLst/>
          </a:prstGeom>
          <a:noFill/>
        </p:spPr>
        <p:txBody>
          <a:bodyPr wrap="square" rtlCol="0">
            <a:spAutoFit/>
          </a:bodyPr>
          <a:lstStyle/>
          <a:p>
            <a:pPr marL="285750" indent="-285750">
              <a:lnSpc>
                <a:spcPct val="140000"/>
              </a:lnSpc>
              <a:buFont typeface="Arial" panose="020B0604020202020204" pitchFamily="34" charset="0"/>
              <a:buChar char="•"/>
            </a:pPr>
            <a:r>
              <a:rPr lang="zh-CN" altLang="en-US" sz="1600">
                <a:latin typeface="微软雅黑" panose="020B0503020204020204" pitchFamily="34" charset="-122"/>
                <a:ea typeface="微软雅黑" panose="020B0503020204020204" pitchFamily="34" charset="-122"/>
                <a:cs typeface="微软雅黑" panose="020B0503020204020204" pitchFamily="34" charset="-122"/>
              </a:rPr>
              <a:t>标签缺失：无完整标签数据</a:t>
            </a:r>
          </a:p>
          <a:p>
            <a:pPr marL="285750" indent="-285750">
              <a:lnSpc>
                <a:spcPct val="140000"/>
              </a:lnSpc>
              <a:buFont typeface="Arial" panose="020B0604020202020204" pitchFamily="34" charset="0"/>
              <a:buChar char="•"/>
            </a:pPr>
            <a:r>
              <a:rPr lang="zh-CN" altLang="en-US" sz="1600">
                <a:latin typeface="微软雅黑" panose="020B0503020204020204" pitchFamily="34" charset="-122"/>
                <a:ea typeface="微软雅黑" panose="020B0503020204020204" pitchFamily="34" charset="-122"/>
                <a:cs typeface="微软雅黑" panose="020B0503020204020204" pitchFamily="34" charset="-122"/>
              </a:rPr>
              <a:t>数据隔离：</a:t>
            </a:r>
            <a:r>
              <a:rPr lang="en-US" altLang="zh-CN" sz="1600">
                <a:latin typeface="微软雅黑" panose="020B0503020204020204" pitchFamily="34" charset="-122"/>
                <a:ea typeface="微软雅黑" panose="020B0503020204020204" pitchFamily="34" charset="-122"/>
                <a:cs typeface="微软雅黑" panose="020B0503020204020204" pitchFamily="34" charset="-122"/>
              </a:rPr>
              <a:t>P</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与</a:t>
            </a:r>
            <a:r>
              <a:rPr lang="en-US" altLang="zh-CN" sz="1600">
                <a:latin typeface="微软雅黑" panose="020B0503020204020204" pitchFamily="34" charset="-122"/>
                <a:ea typeface="微软雅黑" panose="020B0503020204020204" pitchFamily="34" charset="-122"/>
                <a:cs typeface="微软雅黑" panose="020B0503020204020204" pitchFamily="34" charset="-122"/>
              </a:rPr>
              <a:t>U</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分散在不同参与方</a:t>
            </a:r>
          </a:p>
          <a:p>
            <a:pPr marL="285750" indent="-285750">
              <a:lnSpc>
                <a:spcPct val="140000"/>
              </a:lnSpc>
              <a:buFont typeface="Arial" panose="020B0604020202020204" pitchFamily="34" charset="0"/>
              <a:buChar char="•"/>
            </a:pPr>
            <a:r>
              <a:rPr lang="zh-CN" altLang="en-US" sz="1600">
                <a:latin typeface="微软雅黑" panose="020B0503020204020204" pitchFamily="34" charset="-122"/>
                <a:ea typeface="微软雅黑" panose="020B0503020204020204" pitchFamily="34" charset="-122"/>
                <a:cs typeface="微软雅黑" panose="020B0503020204020204" pitchFamily="34" charset="-122"/>
              </a:rPr>
              <a:t>隐私约束：严格保护数据安全</a:t>
            </a:r>
          </a:p>
          <a:p>
            <a:pPr marL="285750" indent="-285750">
              <a:lnSpc>
                <a:spcPct val="140000"/>
              </a:lnSpc>
              <a:buFont typeface="Arial" panose="020B0604020202020204" pitchFamily="34" charset="0"/>
              <a:buChar char="•"/>
            </a:pPr>
            <a:r>
              <a:rPr lang="en-US" altLang="zh-CN" sz="1600">
                <a:latin typeface="微软雅黑" panose="020B0503020204020204" pitchFamily="34" charset="-122"/>
                <a:ea typeface="微软雅黑" panose="020B0503020204020204" pitchFamily="34" charset="-122"/>
                <a:cs typeface="微软雅黑" panose="020B0503020204020204" pitchFamily="34" charset="-122"/>
              </a:rPr>
              <a:t>PU</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学习局限：需同时访问</a:t>
            </a:r>
            <a:r>
              <a:rPr lang="en-US" altLang="zh-CN" sz="1600">
                <a:latin typeface="微软雅黑" panose="020B0503020204020204" pitchFamily="34" charset="-122"/>
                <a:ea typeface="微软雅黑" panose="020B0503020204020204" pitchFamily="34" charset="-122"/>
                <a:cs typeface="微软雅黑" panose="020B0503020204020204" pitchFamily="34" charset="-122"/>
              </a:rPr>
              <a:t>P</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和</a:t>
            </a:r>
            <a:r>
              <a:rPr lang="en-US" altLang="zh-CN" sz="1600">
                <a:latin typeface="微软雅黑" panose="020B0503020204020204" pitchFamily="34" charset="-122"/>
                <a:ea typeface="微软雅黑" panose="020B0503020204020204" pitchFamily="34" charset="-122"/>
                <a:cs typeface="微软雅黑" panose="020B0503020204020204" pitchFamily="34" charset="-122"/>
              </a:rPr>
              <a:t>U</a:t>
            </a:r>
          </a:p>
          <a:p>
            <a:pPr marL="285750" indent="-285750">
              <a:lnSpc>
                <a:spcPct val="140000"/>
              </a:lnSpc>
              <a:buFont typeface="Arial" panose="020B0604020202020204" pitchFamily="34" charset="0"/>
              <a:buChar char="•"/>
            </a:pPr>
            <a:r>
              <a:rPr lang="zh-CN" altLang="en-US" sz="1600">
                <a:latin typeface="微软雅黑" panose="020B0503020204020204" pitchFamily="34" charset="-122"/>
                <a:ea typeface="微软雅黑" panose="020B0503020204020204" pitchFamily="34" charset="-122"/>
                <a:cs typeface="微软雅黑" panose="020B0503020204020204" pitchFamily="34" charset="-122"/>
              </a:rPr>
              <a:t>需创新方案解决跨域挑战</a:t>
            </a:r>
          </a:p>
        </p:txBody>
      </p:sp>
      <p:cxnSp>
        <p:nvCxnSpPr>
          <p:cNvPr id="16" name="直接连接符 15"/>
          <p:cNvCxnSpPr>
            <a:cxnSpLocks/>
          </p:cNvCxnSpPr>
          <p:nvPr/>
        </p:nvCxnSpPr>
        <p:spPr>
          <a:xfrm>
            <a:off x="6457887" y="1191895"/>
            <a:ext cx="0" cy="5540744"/>
          </a:xfrm>
          <a:prstGeom prst="line">
            <a:avLst/>
          </a:prstGeom>
          <a:ln w="6350" cap="flat" cmpd="sng" algn="ctr">
            <a:solidFill>
              <a:schemeClr val="accent1"/>
            </a:solidFill>
            <a:prstDash val="dash"/>
            <a:miter lim="800000"/>
          </a:ln>
        </p:spPr>
        <p:style>
          <a:lnRef idx="0">
            <a:schemeClr val="accent1"/>
          </a:lnRef>
          <a:fillRef idx="0">
            <a:srgbClr val="FFFFFF"/>
          </a:fillRef>
          <a:effectRef idx="0">
            <a:srgbClr val="FFFFFF"/>
          </a:effectRef>
          <a:fontRef idx="minor">
            <a:schemeClr val="tx1"/>
          </a:fontRef>
        </p:style>
      </p:cxnSp>
      <p:sp>
        <p:nvSpPr>
          <p:cNvPr id="54" name="文本框 53"/>
          <p:cNvSpPr txBox="1"/>
          <p:nvPr/>
        </p:nvSpPr>
        <p:spPr>
          <a:xfrm>
            <a:off x="2042795" y="1132840"/>
            <a:ext cx="1767840" cy="368300"/>
          </a:xfrm>
          <a:prstGeom prst="rect">
            <a:avLst/>
          </a:prstGeom>
          <a:noFill/>
        </p:spPr>
        <p:txBody>
          <a:bodyPr wrap="square" rtlCol="0">
            <a:spAutoFit/>
          </a:bodyPr>
          <a:lstStyle/>
          <a:p>
            <a:r>
              <a:rPr lang="en-US" altLang="zh-CN" b="1" dirty="0">
                <a:latin typeface="微软雅黑" panose="020B0503020204020204" pitchFamily="34" charset="-122"/>
                <a:ea typeface="微软雅黑" panose="020B0503020204020204" pitchFamily="34" charset="-122"/>
                <a:cs typeface="微软雅黑" panose="020B0503020204020204" pitchFamily="34" charset="-122"/>
              </a:rPr>
              <a:t>2.</a:t>
            </a:r>
            <a:r>
              <a:rPr lang="zh-CN" altLang="en-US" b="1" dirty="0">
                <a:latin typeface="微软雅黑" panose="020B0503020204020204" pitchFamily="34" charset="-122"/>
                <a:ea typeface="微软雅黑" panose="020B0503020204020204" pitchFamily="34" charset="-122"/>
                <a:cs typeface="微软雅黑" panose="020B0503020204020204" pitchFamily="34" charset="-122"/>
              </a:rPr>
              <a:t>问题与定义</a:t>
            </a:r>
          </a:p>
        </p:txBody>
      </p:sp>
      <p:sp>
        <p:nvSpPr>
          <p:cNvPr id="28" name="矩形 27"/>
          <p:cNvSpPr/>
          <p:nvPr/>
        </p:nvSpPr>
        <p:spPr>
          <a:xfrm>
            <a:off x="6736590" y="1657111"/>
            <a:ext cx="5058790" cy="401382"/>
          </a:xfrm>
          <a:prstGeom prst="rect">
            <a:avLst/>
          </a:prstGeom>
          <a:ln>
            <a:solidFill>
              <a:srgbClr val="00853E"/>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dirty="0"/>
          </a:p>
        </p:txBody>
      </p:sp>
      <p:sp>
        <p:nvSpPr>
          <p:cNvPr id="29" name="文本框 28"/>
          <p:cNvSpPr txBox="1"/>
          <p:nvPr/>
        </p:nvSpPr>
        <p:spPr>
          <a:xfrm>
            <a:off x="8265431" y="1675326"/>
            <a:ext cx="2014439" cy="374351"/>
          </a:xfrm>
          <a:prstGeom prst="rect">
            <a:avLst/>
          </a:prstGeom>
          <a:noFill/>
          <a:ln>
            <a:solidFill>
              <a:srgbClr val="00853E"/>
            </a:solidFill>
          </a:ln>
        </p:spPr>
        <p:txBody>
          <a:bodyPr wrap="square" rtlCol="0">
            <a:spAutoFit/>
          </a:bodyPr>
          <a:lstStyle/>
          <a:p>
            <a:pPr algn="ctr"/>
            <a:r>
              <a:rPr lang="zh-CN" altLang="en-US" dirty="0">
                <a:solidFill>
                  <a:schemeClr val="bg1"/>
                </a:solidFill>
                <a:latin typeface="微软雅黑" panose="020B0503020204020204" pitchFamily="34" charset="-122"/>
                <a:ea typeface="微软雅黑" panose="020B0503020204020204" pitchFamily="34" charset="-122"/>
              </a:rPr>
              <a:t>问题举例示意图</a:t>
            </a:r>
          </a:p>
        </p:txBody>
      </p:sp>
      <p:sp>
        <p:nvSpPr>
          <p:cNvPr id="30" name="圆角矩形 29"/>
          <p:cNvSpPr/>
          <p:nvPr/>
        </p:nvSpPr>
        <p:spPr>
          <a:xfrm>
            <a:off x="6736590" y="2061759"/>
            <a:ext cx="5057944" cy="4540336"/>
          </a:xfrm>
          <a:prstGeom prst="roundRect">
            <a:avLst>
              <a:gd name="adj" fmla="val 0"/>
            </a:avLst>
          </a:prstGeom>
          <a:solidFill>
            <a:schemeClr val="bg1">
              <a:lumMod val="95000"/>
            </a:schemeClr>
          </a:solidFill>
          <a:ln>
            <a:solidFill>
              <a:srgbClr val="00853E"/>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46" name="图片 45">
            <a:extLst>
              <a:ext uri="{FF2B5EF4-FFF2-40B4-BE49-F238E27FC236}">
                <a16:creationId xmlns:a16="http://schemas.microsoft.com/office/drawing/2014/main" id="{B0786758-20A0-424B-B04D-1347170BC25C}"/>
              </a:ext>
            </a:extLst>
          </p:cNvPr>
          <p:cNvPicPr>
            <a:picLocks noChangeAspect="1"/>
          </p:cNvPicPr>
          <p:nvPr/>
        </p:nvPicPr>
        <p:blipFill>
          <a:blip r:embed="rId2"/>
          <a:stretch>
            <a:fillRect/>
          </a:stretch>
        </p:blipFill>
        <p:spPr>
          <a:xfrm>
            <a:off x="6743681" y="2216873"/>
            <a:ext cx="5057941" cy="1808160"/>
          </a:xfrm>
          <a:prstGeom prst="rect">
            <a:avLst/>
          </a:prstGeom>
        </p:spPr>
      </p:pic>
      <p:sp>
        <p:nvSpPr>
          <p:cNvPr id="48" name="矩形 47">
            <a:extLst>
              <a:ext uri="{FF2B5EF4-FFF2-40B4-BE49-F238E27FC236}">
                <a16:creationId xmlns:a16="http://schemas.microsoft.com/office/drawing/2014/main" id="{F88A202C-8565-4EED-83D2-0ACE2B706FF2}"/>
              </a:ext>
            </a:extLst>
          </p:cNvPr>
          <p:cNvSpPr/>
          <p:nvPr/>
        </p:nvSpPr>
        <p:spPr>
          <a:xfrm>
            <a:off x="8493500" y="6455644"/>
            <a:ext cx="151684" cy="59080"/>
          </a:xfrm>
          <a:prstGeom prst="rect">
            <a:avLst/>
          </a:prstGeom>
          <a:solidFill>
            <a:srgbClr val="2E8B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52" name="文本框 51">
            <a:extLst>
              <a:ext uri="{FF2B5EF4-FFF2-40B4-BE49-F238E27FC236}">
                <a16:creationId xmlns:a16="http://schemas.microsoft.com/office/drawing/2014/main" id="{251686AB-D196-43FA-B1B2-E3951A4BAE21}"/>
              </a:ext>
            </a:extLst>
          </p:cNvPr>
          <p:cNvSpPr txBox="1"/>
          <p:nvPr/>
        </p:nvSpPr>
        <p:spPr>
          <a:xfrm>
            <a:off x="7561248" y="6316805"/>
            <a:ext cx="641002" cy="282063"/>
          </a:xfrm>
          <a:prstGeom prst="rect">
            <a:avLst/>
          </a:prstGeom>
          <a:noFill/>
        </p:spPr>
        <p:txBody>
          <a:bodyPr wrap="square">
            <a:spAutoFit/>
          </a:bodyPr>
          <a:lstStyle/>
          <a:p>
            <a:pPr>
              <a:lnSpc>
                <a:spcPct val="120000"/>
              </a:lnSpc>
            </a:pPr>
            <a:r>
              <a:rPr lang="zh-CN" altLang="en-US" sz="1100" dirty="0">
                <a:latin typeface="微软雅黑" panose="020B0503020204020204" pitchFamily="34" charset="-122"/>
                <a:ea typeface="微软雅黑" panose="020B0503020204020204" pitchFamily="34" charset="-122"/>
                <a:cs typeface="微软雅黑" panose="020B0503020204020204" pitchFamily="34" charset="-122"/>
              </a:rPr>
              <a:t>正样本</a:t>
            </a:r>
          </a:p>
        </p:txBody>
      </p:sp>
      <p:sp>
        <p:nvSpPr>
          <p:cNvPr id="53" name="矩形 52">
            <a:extLst>
              <a:ext uri="{FF2B5EF4-FFF2-40B4-BE49-F238E27FC236}">
                <a16:creationId xmlns:a16="http://schemas.microsoft.com/office/drawing/2014/main" id="{C0CCCD03-ECD6-4C6B-B72D-2D66EEF5C5C9}"/>
              </a:ext>
            </a:extLst>
          </p:cNvPr>
          <p:cNvSpPr/>
          <p:nvPr/>
        </p:nvSpPr>
        <p:spPr>
          <a:xfrm>
            <a:off x="10872623" y="6467420"/>
            <a:ext cx="151684" cy="59080"/>
          </a:xfrm>
          <a:prstGeom prst="rect">
            <a:avLst/>
          </a:prstGeom>
          <a:solidFill>
            <a:srgbClr val="FF7F50"/>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55" name="文本框 54">
            <a:extLst>
              <a:ext uri="{FF2B5EF4-FFF2-40B4-BE49-F238E27FC236}">
                <a16:creationId xmlns:a16="http://schemas.microsoft.com/office/drawing/2014/main" id="{F8289B5F-5982-4C4C-9AE1-864C8DD5BB17}"/>
              </a:ext>
            </a:extLst>
          </p:cNvPr>
          <p:cNvSpPr txBox="1"/>
          <p:nvPr/>
        </p:nvSpPr>
        <p:spPr>
          <a:xfrm>
            <a:off x="9667819" y="6314092"/>
            <a:ext cx="931406" cy="282063"/>
          </a:xfrm>
          <a:prstGeom prst="rect">
            <a:avLst/>
          </a:prstGeom>
          <a:noFill/>
        </p:spPr>
        <p:txBody>
          <a:bodyPr wrap="square">
            <a:spAutoFit/>
          </a:bodyPr>
          <a:lstStyle/>
          <a:p>
            <a:pPr>
              <a:lnSpc>
                <a:spcPct val="120000"/>
              </a:lnSpc>
            </a:pPr>
            <a:r>
              <a:rPr lang="zh-CN" altLang="en-US" sz="1100" dirty="0">
                <a:latin typeface="微软雅黑" panose="020B0503020204020204" pitchFamily="34" charset="-122"/>
                <a:ea typeface="微软雅黑" panose="020B0503020204020204" pitchFamily="34" charset="-122"/>
                <a:cs typeface="微软雅黑" panose="020B0503020204020204" pitchFamily="34" charset="-122"/>
              </a:rPr>
              <a:t>未标记样本</a:t>
            </a:r>
          </a:p>
        </p:txBody>
      </p:sp>
      <p:sp>
        <p:nvSpPr>
          <p:cNvPr id="57" name="矩形 56">
            <a:extLst>
              <a:ext uri="{FF2B5EF4-FFF2-40B4-BE49-F238E27FC236}">
                <a16:creationId xmlns:a16="http://schemas.microsoft.com/office/drawing/2014/main" id="{63F62898-3142-4B54-AE11-1DC488B21AC0}"/>
              </a:ext>
            </a:extLst>
          </p:cNvPr>
          <p:cNvSpPr/>
          <p:nvPr/>
        </p:nvSpPr>
        <p:spPr>
          <a:xfrm>
            <a:off x="6797348" y="4551178"/>
            <a:ext cx="486000" cy="409326"/>
          </a:xfrm>
          <a:prstGeom prst="rect">
            <a:avLst/>
          </a:prstGeom>
          <a:solidFill>
            <a:srgbClr val="2E8B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58" name="矩形 57">
            <a:extLst>
              <a:ext uri="{FF2B5EF4-FFF2-40B4-BE49-F238E27FC236}">
                <a16:creationId xmlns:a16="http://schemas.microsoft.com/office/drawing/2014/main" id="{37CC068B-FB47-49A9-B138-70E72190BE9F}"/>
              </a:ext>
            </a:extLst>
          </p:cNvPr>
          <p:cNvSpPr/>
          <p:nvPr/>
        </p:nvSpPr>
        <p:spPr>
          <a:xfrm>
            <a:off x="7449480" y="4551178"/>
            <a:ext cx="486000" cy="938620"/>
          </a:xfrm>
          <a:prstGeom prst="rect">
            <a:avLst/>
          </a:prstGeom>
          <a:solidFill>
            <a:srgbClr val="FF7F50"/>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60" name="文本框 59">
            <a:extLst>
              <a:ext uri="{FF2B5EF4-FFF2-40B4-BE49-F238E27FC236}">
                <a16:creationId xmlns:a16="http://schemas.microsoft.com/office/drawing/2014/main" id="{DCA502F3-930C-4568-853E-BD45F7389F0E}"/>
              </a:ext>
            </a:extLst>
          </p:cNvPr>
          <p:cNvSpPr txBox="1"/>
          <p:nvPr/>
        </p:nvSpPr>
        <p:spPr>
          <a:xfrm>
            <a:off x="6885126" y="4331067"/>
            <a:ext cx="361389" cy="280763"/>
          </a:xfrm>
          <a:prstGeom prst="rect">
            <a:avLst/>
          </a:prstGeom>
          <a:noFill/>
        </p:spPr>
        <p:txBody>
          <a:bodyPr wrap="square">
            <a:spAutoFit/>
          </a:bodyPr>
          <a:lstStyle/>
          <a:p>
            <a:r>
              <a:rPr lang="en-US" altLang="zh-CN" sz="1200" dirty="0">
                <a:latin typeface="微软雅黑" panose="020B0503020204020204" pitchFamily="34" charset="-122"/>
                <a:ea typeface="微软雅黑" panose="020B0503020204020204" pitchFamily="34" charset="-122"/>
              </a:rPr>
              <a:t>A</a:t>
            </a:r>
            <a:endParaRPr lang="zh-CN" altLang="en-US" sz="1200" dirty="0">
              <a:latin typeface="微软雅黑" panose="020B0503020204020204" pitchFamily="34" charset="-122"/>
              <a:ea typeface="微软雅黑" panose="020B0503020204020204" pitchFamily="34" charset="-122"/>
            </a:endParaRPr>
          </a:p>
        </p:txBody>
      </p:sp>
      <p:sp>
        <p:nvSpPr>
          <p:cNvPr id="61" name="文本框 60">
            <a:extLst>
              <a:ext uri="{FF2B5EF4-FFF2-40B4-BE49-F238E27FC236}">
                <a16:creationId xmlns:a16="http://schemas.microsoft.com/office/drawing/2014/main" id="{A1836A8E-B36C-4B8F-987A-4D37A7E85F8B}"/>
              </a:ext>
            </a:extLst>
          </p:cNvPr>
          <p:cNvSpPr txBox="1"/>
          <p:nvPr/>
        </p:nvSpPr>
        <p:spPr>
          <a:xfrm>
            <a:off x="7561248" y="4331067"/>
            <a:ext cx="361389" cy="280763"/>
          </a:xfrm>
          <a:prstGeom prst="rect">
            <a:avLst/>
          </a:prstGeom>
          <a:noFill/>
        </p:spPr>
        <p:txBody>
          <a:bodyPr wrap="square">
            <a:spAutoFit/>
          </a:bodyPr>
          <a:lstStyle/>
          <a:p>
            <a:r>
              <a:rPr lang="en-US" altLang="zh-CN" sz="1200" dirty="0">
                <a:latin typeface="微软雅黑" panose="020B0503020204020204" pitchFamily="34" charset="-122"/>
                <a:ea typeface="微软雅黑" panose="020B0503020204020204" pitchFamily="34" charset="-122"/>
              </a:rPr>
              <a:t>B</a:t>
            </a:r>
            <a:endParaRPr lang="zh-CN" altLang="en-US" sz="1200" dirty="0">
              <a:latin typeface="微软雅黑" panose="020B0503020204020204" pitchFamily="34" charset="-122"/>
              <a:ea typeface="微软雅黑" panose="020B0503020204020204" pitchFamily="34" charset="-122"/>
            </a:endParaRPr>
          </a:p>
        </p:txBody>
      </p:sp>
      <p:sp>
        <p:nvSpPr>
          <p:cNvPr id="63" name="文本框 62">
            <a:extLst>
              <a:ext uri="{FF2B5EF4-FFF2-40B4-BE49-F238E27FC236}">
                <a16:creationId xmlns:a16="http://schemas.microsoft.com/office/drawing/2014/main" id="{68D47AD1-77AA-4098-AECD-F35FFEB002B6}"/>
              </a:ext>
            </a:extLst>
          </p:cNvPr>
          <p:cNvSpPr txBox="1"/>
          <p:nvPr/>
        </p:nvSpPr>
        <p:spPr>
          <a:xfrm>
            <a:off x="6860673" y="5670833"/>
            <a:ext cx="377049" cy="280763"/>
          </a:xfrm>
          <a:prstGeom prst="rect">
            <a:avLst/>
          </a:prstGeom>
          <a:noFill/>
        </p:spPr>
        <p:txBody>
          <a:bodyPr wrap="square">
            <a:spAutoFit/>
          </a:bodyPr>
          <a:lstStyle/>
          <a:p>
            <a:r>
              <a:rPr lang="en-US" altLang="zh-CN" sz="1200" dirty="0">
                <a:latin typeface="微软雅黑" panose="020B0503020204020204" pitchFamily="34" charset="-122"/>
                <a:ea typeface="微软雅黑" panose="020B0503020204020204" pitchFamily="34" charset="-122"/>
              </a:rPr>
              <a:t>P</a:t>
            </a:r>
            <a:endParaRPr lang="zh-CN" altLang="en-US" sz="1200" dirty="0">
              <a:latin typeface="微软雅黑" panose="020B0503020204020204" pitchFamily="34" charset="-122"/>
              <a:ea typeface="微软雅黑" panose="020B0503020204020204" pitchFamily="34" charset="-122"/>
            </a:endParaRPr>
          </a:p>
        </p:txBody>
      </p:sp>
      <p:sp>
        <p:nvSpPr>
          <p:cNvPr id="64" name="文本框 63">
            <a:extLst>
              <a:ext uri="{FF2B5EF4-FFF2-40B4-BE49-F238E27FC236}">
                <a16:creationId xmlns:a16="http://schemas.microsoft.com/office/drawing/2014/main" id="{0040794F-47E6-4AB8-94C2-8024205F36C0}"/>
              </a:ext>
            </a:extLst>
          </p:cNvPr>
          <p:cNvSpPr txBox="1"/>
          <p:nvPr/>
        </p:nvSpPr>
        <p:spPr>
          <a:xfrm>
            <a:off x="7910498" y="5670833"/>
            <a:ext cx="377049" cy="280763"/>
          </a:xfrm>
          <a:prstGeom prst="rect">
            <a:avLst/>
          </a:prstGeom>
          <a:noFill/>
        </p:spPr>
        <p:txBody>
          <a:bodyPr wrap="square">
            <a:spAutoFit/>
          </a:bodyPr>
          <a:lstStyle/>
          <a:p>
            <a:r>
              <a:rPr lang="en-US" altLang="zh-CN" sz="1200" dirty="0">
                <a:latin typeface="微软雅黑" panose="020B0503020204020204" pitchFamily="34" charset="-122"/>
                <a:ea typeface="微软雅黑" panose="020B0503020204020204" pitchFamily="34" charset="-122"/>
              </a:rPr>
              <a:t>U</a:t>
            </a:r>
            <a:endParaRPr lang="zh-CN" altLang="en-US" sz="1200" dirty="0">
              <a:latin typeface="微软雅黑" panose="020B0503020204020204" pitchFamily="34" charset="-122"/>
              <a:ea typeface="微软雅黑" panose="020B0503020204020204" pitchFamily="34" charset="-122"/>
            </a:endParaRPr>
          </a:p>
        </p:txBody>
      </p:sp>
      <p:sp>
        <p:nvSpPr>
          <p:cNvPr id="65" name="右大括号 64">
            <a:extLst>
              <a:ext uri="{FF2B5EF4-FFF2-40B4-BE49-F238E27FC236}">
                <a16:creationId xmlns:a16="http://schemas.microsoft.com/office/drawing/2014/main" id="{A44CF0DC-4A16-4929-A591-8305FFFD4845}"/>
              </a:ext>
            </a:extLst>
          </p:cNvPr>
          <p:cNvSpPr/>
          <p:nvPr/>
        </p:nvSpPr>
        <p:spPr>
          <a:xfrm rot="5400000">
            <a:off x="7978490" y="5172701"/>
            <a:ext cx="157561" cy="836755"/>
          </a:xfrm>
          <a:prstGeom prst="righ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68" name="矩形 67">
            <a:extLst>
              <a:ext uri="{FF2B5EF4-FFF2-40B4-BE49-F238E27FC236}">
                <a16:creationId xmlns:a16="http://schemas.microsoft.com/office/drawing/2014/main" id="{6994EA2A-9CC4-4AF9-801D-3B6334E81F85}"/>
              </a:ext>
            </a:extLst>
          </p:cNvPr>
          <p:cNvSpPr/>
          <p:nvPr/>
        </p:nvSpPr>
        <p:spPr>
          <a:xfrm>
            <a:off x="8101612" y="4551178"/>
            <a:ext cx="486000" cy="938620"/>
          </a:xfrm>
          <a:prstGeom prst="rect">
            <a:avLst/>
          </a:prstGeom>
          <a:solidFill>
            <a:srgbClr val="FF7F50"/>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70" name="文本框 69">
            <a:extLst>
              <a:ext uri="{FF2B5EF4-FFF2-40B4-BE49-F238E27FC236}">
                <a16:creationId xmlns:a16="http://schemas.microsoft.com/office/drawing/2014/main" id="{CC49747C-09F4-4A39-8337-741B894DF492}"/>
              </a:ext>
            </a:extLst>
          </p:cNvPr>
          <p:cNvSpPr txBox="1"/>
          <p:nvPr/>
        </p:nvSpPr>
        <p:spPr>
          <a:xfrm>
            <a:off x="8186039" y="4331067"/>
            <a:ext cx="361389" cy="280763"/>
          </a:xfrm>
          <a:prstGeom prst="rect">
            <a:avLst/>
          </a:prstGeom>
          <a:noFill/>
        </p:spPr>
        <p:txBody>
          <a:bodyPr wrap="square">
            <a:spAutoFit/>
          </a:bodyPr>
          <a:lstStyle/>
          <a:p>
            <a:r>
              <a:rPr lang="en-US" altLang="zh-CN" sz="1200" dirty="0">
                <a:latin typeface="微软雅黑" panose="020B0503020204020204" pitchFamily="34" charset="-122"/>
                <a:ea typeface="微软雅黑" panose="020B0503020204020204" pitchFamily="34" charset="-122"/>
              </a:rPr>
              <a:t>C</a:t>
            </a:r>
            <a:endParaRPr lang="zh-CN" altLang="en-US" sz="1200" dirty="0">
              <a:latin typeface="微软雅黑" panose="020B0503020204020204" pitchFamily="34" charset="-122"/>
              <a:ea typeface="微软雅黑" panose="020B0503020204020204" pitchFamily="34" charset="-122"/>
            </a:endParaRPr>
          </a:p>
        </p:txBody>
      </p:sp>
      <p:pic>
        <p:nvPicPr>
          <p:cNvPr id="7" name="图片 6">
            <a:extLst>
              <a:ext uri="{FF2B5EF4-FFF2-40B4-BE49-F238E27FC236}">
                <a16:creationId xmlns:a16="http://schemas.microsoft.com/office/drawing/2014/main" id="{D434A227-718C-4E6A-AB91-68971D53CB24}"/>
              </a:ext>
            </a:extLst>
          </p:cNvPr>
          <p:cNvPicPr>
            <a:picLocks noChangeAspect="1"/>
          </p:cNvPicPr>
          <p:nvPr/>
        </p:nvPicPr>
        <p:blipFill>
          <a:blip r:embed="rId3"/>
          <a:stretch>
            <a:fillRect/>
          </a:stretch>
        </p:blipFill>
        <p:spPr>
          <a:xfrm>
            <a:off x="8994140" y="4570647"/>
            <a:ext cx="3159512" cy="915477"/>
          </a:xfrm>
          <a:prstGeom prst="rect">
            <a:avLst/>
          </a:prstGeom>
        </p:spPr>
      </p:pic>
      <p:sp>
        <p:nvSpPr>
          <p:cNvPr id="5" name="文本框 4"/>
          <p:cNvSpPr txBox="1"/>
          <p:nvPr/>
        </p:nvSpPr>
        <p:spPr>
          <a:xfrm>
            <a:off x="3395645" y="1657112"/>
            <a:ext cx="1295057" cy="368300"/>
          </a:xfrm>
          <a:prstGeom prst="rect">
            <a:avLst/>
          </a:prstGeom>
          <a:noFill/>
        </p:spPr>
        <p:txBody>
          <a:bodyPr wrap="square" rtlCol="0">
            <a:spAutoFit/>
          </a:bodyPr>
          <a:lstStyle/>
          <a:p>
            <a:pPr algn="ctr"/>
            <a:r>
              <a:rPr lang="zh-CN" altLang="en-US" dirty="0">
                <a:solidFill>
                  <a:schemeClr val="bg1"/>
                </a:solidFill>
                <a:latin typeface="微软雅黑" panose="020B0503020204020204" pitchFamily="34" charset="-122"/>
                <a:ea typeface="微软雅黑" panose="020B0503020204020204" pitchFamily="34" charset="-122"/>
              </a:rPr>
              <a:t>问题定义</a:t>
            </a:r>
          </a:p>
        </p:txBody>
      </p:sp>
      <p:sp>
        <p:nvSpPr>
          <p:cNvPr id="39" name="矩形 38">
            <a:extLst>
              <a:ext uri="{FF2B5EF4-FFF2-40B4-BE49-F238E27FC236}">
                <a16:creationId xmlns:a16="http://schemas.microsoft.com/office/drawing/2014/main" id="{87693840-CCF7-4C8E-BCE0-B0055D64CBE6}"/>
              </a:ext>
            </a:extLst>
          </p:cNvPr>
          <p:cNvSpPr/>
          <p:nvPr/>
        </p:nvSpPr>
        <p:spPr>
          <a:xfrm>
            <a:off x="0" y="0"/>
            <a:ext cx="14588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pic>
        <p:nvPicPr>
          <p:cNvPr id="40" name="图片 39">
            <a:extLst>
              <a:ext uri="{FF2B5EF4-FFF2-40B4-BE49-F238E27FC236}">
                <a16:creationId xmlns:a16="http://schemas.microsoft.com/office/drawing/2014/main" id="{14F642C8-FF35-4591-9996-933721D46D1B}"/>
              </a:ext>
            </a:extLst>
          </p:cNvPr>
          <p:cNvPicPr>
            <a:picLocks noChangeAspect="1"/>
          </p:cNvPicPr>
          <p:nvPr/>
        </p:nvPicPr>
        <p:blipFill>
          <a:blip r:embed="rId4">
            <a:clrChange>
              <a:clrFrom>
                <a:srgbClr val="FFFFFF">
                  <a:alpha val="100000"/>
                </a:srgbClr>
              </a:clrFrom>
              <a:clrTo>
                <a:srgbClr val="FFFFFF">
                  <a:alpha val="100000"/>
                  <a:alpha val="0"/>
                </a:srgbClr>
              </a:clrTo>
            </a:clrChange>
          </a:blip>
          <a:srcRect t="662" b="662"/>
          <a:stretch>
            <a:fillRect/>
          </a:stretch>
        </p:blipFill>
        <p:spPr>
          <a:xfrm>
            <a:off x="324835" y="447511"/>
            <a:ext cx="809182" cy="796878"/>
          </a:xfrm>
          <a:prstGeom prst="rect">
            <a:avLst/>
          </a:prstGeom>
        </p:spPr>
      </p:pic>
      <p:sp>
        <p:nvSpPr>
          <p:cNvPr id="41" name="矩形 40">
            <a:extLst>
              <a:ext uri="{FF2B5EF4-FFF2-40B4-BE49-F238E27FC236}">
                <a16:creationId xmlns:a16="http://schemas.microsoft.com/office/drawing/2014/main" id="{078F8C0A-AD00-4DC7-B066-3D93B8893A9F}"/>
              </a:ext>
            </a:extLst>
          </p:cNvPr>
          <p:cNvSpPr/>
          <p:nvPr/>
        </p:nvSpPr>
        <p:spPr>
          <a:xfrm>
            <a:off x="0" y="3266331"/>
            <a:ext cx="1458852" cy="662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42" name="文本框 41">
            <a:extLst>
              <a:ext uri="{FF2B5EF4-FFF2-40B4-BE49-F238E27FC236}">
                <a16:creationId xmlns:a16="http://schemas.microsoft.com/office/drawing/2014/main" id="{EFF4FEF7-92AE-4676-8BB5-A00FF82E01DC}"/>
              </a:ext>
            </a:extLst>
          </p:cNvPr>
          <p:cNvSpPr txBox="1"/>
          <p:nvPr/>
        </p:nvSpPr>
        <p:spPr>
          <a:xfrm>
            <a:off x="0" y="1820545"/>
            <a:ext cx="1458595" cy="607695"/>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研究背景及意义</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43" name="文本框 42">
            <a:extLst>
              <a:ext uri="{FF2B5EF4-FFF2-40B4-BE49-F238E27FC236}">
                <a16:creationId xmlns:a16="http://schemas.microsoft.com/office/drawing/2014/main" id="{F1018BCF-4BBB-4826-82A8-49E9CF0D842C}"/>
              </a:ext>
            </a:extLst>
          </p:cNvPr>
          <p:cNvSpPr txBox="1"/>
          <p:nvPr/>
        </p:nvSpPr>
        <p:spPr>
          <a:xfrm>
            <a:off x="218095" y="3443287"/>
            <a:ext cx="1130238" cy="34925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研究内容</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44" name="文本框 43">
            <a:extLst>
              <a:ext uri="{FF2B5EF4-FFF2-40B4-BE49-F238E27FC236}">
                <a16:creationId xmlns:a16="http://schemas.microsoft.com/office/drawing/2014/main" id="{23D1B295-5D30-4782-837F-D7AB34CC2496}"/>
              </a:ext>
            </a:extLst>
          </p:cNvPr>
          <p:cNvSpPr txBox="1"/>
          <p:nvPr/>
        </p:nvSpPr>
        <p:spPr>
          <a:xfrm>
            <a:off x="0" y="4807585"/>
            <a:ext cx="1458595" cy="349250"/>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结论与展望</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SHADOWSIZE" val="100"/>
</p:tagLst>
</file>

<file path=ppt/tags/tag10.xml><?xml version="1.0" encoding="utf-8"?>
<p:tagLst xmlns:a="http://schemas.openxmlformats.org/drawingml/2006/main" xmlns:r="http://schemas.openxmlformats.org/officeDocument/2006/relationships" xmlns:p="http://schemas.openxmlformats.org/presentationml/2006/main">
  <p:tag name="PA" val="v5.2.11"/>
</p:tagLst>
</file>

<file path=ppt/tags/tag11.xml><?xml version="1.0" encoding="utf-8"?>
<p:tagLst xmlns:a="http://schemas.openxmlformats.org/drawingml/2006/main" xmlns:r="http://schemas.openxmlformats.org/officeDocument/2006/relationships" xmlns:p="http://schemas.openxmlformats.org/presentationml/2006/main">
  <p:tag name="PA" val="v5.2.11"/>
</p:tagLst>
</file>

<file path=ppt/tags/tag12.xml><?xml version="1.0" encoding="utf-8"?>
<p:tagLst xmlns:a="http://schemas.openxmlformats.org/drawingml/2006/main" xmlns:r="http://schemas.openxmlformats.org/officeDocument/2006/relationships" xmlns:p="http://schemas.openxmlformats.org/presentationml/2006/main">
  <p:tag name="PA" val="v5.2.11"/>
</p:tagLst>
</file>

<file path=ppt/tags/tag13.xml><?xml version="1.0" encoding="utf-8"?>
<p:tagLst xmlns:a="http://schemas.openxmlformats.org/drawingml/2006/main" xmlns:r="http://schemas.openxmlformats.org/officeDocument/2006/relationships" xmlns:p="http://schemas.openxmlformats.org/presentationml/2006/main">
  <p:tag name="PA" val="v5.2.11"/>
</p:tagLst>
</file>

<file path=ppt/tags/tag14.xml><?xml version="1.0" encoding="utf-8"?>
<p:tagLst xmlns:a="http://schemas.openxmlformats.org/drawingml/2006/main" xmlns:r="http://schemas.openxmlformats.org/officeDocument/2006/relationships" xmlns:p="http://schemas.openxmlformats.org/presentationml/2006/main">
  <p:tag name="PA" val="v5.2.11"/>
</p:tagLst>
</file>

<file path=ppt/tags/tag15.xml><?xml version="1.0" encoding="utf-8"?>
<p:tagLst xmlns:a="http://schemas.openxmlformats.org/drawingml/2006/main" xmlns:r="http://schemas.openxmlformats.org/officeDocument/2006/relationships" xmlns:p="http://schemas.openxmlformats.org/presentationml/2006/main">
  <p:tag name="PA" val="v5.2.11"/>
</p:tagLst>
</file>

<file path=ppt/tags/tag16.xml><?xml version="1.0" encoding="utf-8"?>
<p:tagLst xmlns:a="http://schemas.openxmlformats.org/drawingml/2006/main" xmlns:r="http://schemas.openxmlformats.org/officeDocument/2006/relationships" xmlns:p="http://schemas.openxmlformats.org/presentationml/2006/main">
  <p:tag name="PA" val="v5.2.11"/>
</p:tagLst>
</file>

<file path=ppt/tags/tag17.xml><?xml version="1.0" encoding="utf-8"?>
<p:tagLst xmlns:a="http://schemas.openxmlformats.org/drawingml/2006/main" xmlns:r="http://schemas.openxmlformats.org/officeDocument/2006/relationships" xmlns:p="http://schemas.openxmlformats.org/presentationml/2006/main">
  <p:tag name="PA" val="v5.2.11"/>
</p:tagLst>
</file>

<file path=ppt/tags/tag18.xml><?xml version="1.0" encoding="utf-8"?>
<p:tagLst xmlns:a="http://schemas.openxmlformats.org/drawingml/2006/main" xmlns:r="http://schemas.openxmlformats.org/officeDocument/2006/relationships" xmlns:p="http://schemas.openxmlformats.org/presentationml/2006/main">
  <p:tag name="PA" val="v5.2.11"/>
</p:tagLst>
</file>

<file path=ppt/tags/tag19.xml><?xml version="1.0" encoding="utf-8"?>
<p:tagLst xmlns:a="http://schemas.openxmlformats.org/drawingml/2006/main" xmlns:r="http://schemas.openxmlformats.org/officeDocument/2006/relationships" xmlns:p="http://schemas.openxmlformats.org/presentationml/2006/main">
  <p:tag name="PA" val="v5.2.11"/>
</p:tagLst>
</file>

<file path=ppt/tags/tag2.xml><?xml version="1.0" encoding="utf-8"?>
<p:tagLst xmlns:a="http://schemas.openxmlformats.org/drawingml/2006/main" xmlns:r="http://schemas.openxmlformats.org/officeDocument/2006/relationships" xmlns:p="http://schemas.openxmlformats.org/presentationml/2006/main">
  <p:tag name="SHADOWSIZE" val="100"/>
</p:tagLst>
</file>

<file path=ppt/tags/tag20.xml><?xml version="1.0" encoding="utf-8"?>
<p:tagLst xmlns:a="http://schemas.openxmlformats.org/drawingml/2006/main" xmlns:r="http://schemas.openxmlformats.org/officeDocument/2006/relationships" xmlns:p="http://schemas.openxmlformats.org/presentationml/2006/main">
  <p:tag name="PA" val="v5.2.11"/>
</p:tagLst>
</file>

<file path=ppt/tags/tag21.xml><?xml version="1.0" encoding="utf-8"?>
<p:tagLst xmlns:a="http://schemas.openxmlformats.org/drawingml/2006/main" xmlns:r="http://schemas.openxmlformats.org/officeDocument/2006/relationships" xmlns:p="http://schemas.openxmlformats.org/presentationml/2006/main">
  <p:tag name="PA" val="v5.2.11"/>
</p:tagLst>
</file>

<file path=ppt/tags/tag22.xml><?xml version="1.0" encoding="utf-8"?>
<p:tagLst xmlns:a="http://schemas.openxmlformats.org/drawingml/2006/main" xmlns:r="http://schemas.openxmlformats.org/officeDocument/2006/relationships" xmlns:p="http://schemas.openxmlformats.org/presentationml/2006/main">
  <p:tag name="PA" val="v5.2.11"/>
</p:tagLst>
</file>

<file path=ppt/tags/tag23.xml><?xml version="1.0" encoding="utf-8"?>
<p:tagLst xmlns:a="http://schemas.openxmlformats.org/drawingml/2006/main" xmlns:r="http://schemas.openxmlformats.org/officeDocument/2006/relationships" xmlns:p="http://schemas.openxmlformats.org/presentationml/2006/main">
  <p:tag name="PA" val="v5.2.11"/>
</p:tagLst>
</file>

<file path=ppt/tags/tag24.xml><?xml version="1.0" encoding="utf-8"?>
<p:tagLst xmlns:a="http://schemas.openxmlformats.org/drawingml/2006/main" xmlns:r="http://schemas.openxmlformats.org/officeDocument/2006/relationships" xmlns:p="http://schemas.openxmlformats.org/presentationml/2006/main">
  <p:tag name="PA" val="v5.2.11"/>
</p:tagLst>
</file>

<file path=ppt/tags/tag25.xml><?xml version="1.0" encoding="utf-8"?>
<p:tagLst xmlns:a="http://schemas.openxmlformats.org/drawingml/2006/main" xmlns:r="http://schemas.openxmlformats.org/officeDocument/2006/relationships" xmlns:p="http://schemas.openxmlformats.org/presentationml/2006/main">
  <p:tag name="PA" val="v5.2.11"/>
</p:tagLst>
</file>

<file path=ppt/tags/tag26.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27.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28.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29.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3.xml><?xml version="1.0" encoding="utf-8"?>
<p:tagLst xmlns:a="http://schemas.openxmlformats.org/drawingml/2006/main" xmlns:r="http://schemas.openxmlformats.org/officeDocument/2006/relationships" xmlns:p="http://schemas.openxmlformats.org/presentationml/2006/main">
  <p:tag name="SHADOWSIZE" val="100"/>
</p:tagLst>
</file>

<file path=ppt/tags/tag30.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31.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32.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33.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34.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35.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36.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37.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38.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39.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4.xml><?xml version="1.0" encoding="utf-8"?>
<p:tagLst xmlns:a="http://schemas.openxmlformats.org/drawingml/2006/main" xmlns:r="http://schemas.openxmlformats.org/officeDocument/2006/relationships" xmlns:p="http://schemas.openxmlformats.org/presentationml/2006/main">
  <p:tag name="SHADOWSIZE" val="100"/>
</p:tagLst>
</file>

<file path=ppt/tags/tag40.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41.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42.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43.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44.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45.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46.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47.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48.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49.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5.xml><?xml version="1.0" encoding="utf-8"?>
<p:tagLst xmlns:a="http://schemas.openxmlformats.org/drawingml/2006/main" xmlns:r="http://schemas.openxmlformats.org/officeDocument/2006/relationships" xmlns:p="http://schemas.openxmlformats.org/presentationml/2006/main">
  <p:tag name="SHADOWSIZE" val="100"/>
</p:tagLst>
</file>

<file path=ppt/tags/tag50.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51.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52.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53.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54.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55.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56.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57.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58.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59.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6.xml><?xml version="1.0" encoding="utf-8"?>
<p:tagLst xmlns:a="http://schemas.openxmlformats.org/drawingml/2006/main" xmlns:r="http://schemas.openxmlformats.org/officeDocument/2006/relationships" xmlns:p="http://schemas.openxmlformats.org/presentationml/2006/main">
  <p:tag name="SHADOWSIZE" val="100"/>
</p:tagLst>
</file>

<file path=ppt/tags/tag60.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61.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62.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63.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64.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65.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66.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67.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68.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69.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7.xml><?xml version="1.0" encoding="utf-8"?>
<p:tagLst xmlns:a="http://schemas.openxmlformats.org/drawingml/2006/main" xmlns:r="http://schemas.openxmlformats.org/officeDocument/2006/relationships" xmlns:p="http://schemas.openxmlformats.org/presentationml/2006/main">
  <p:tag name="PA" val="v5.2.11"/>
</p:tagLst>
</file>

<file path=ppt/tags/tag70.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71.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72.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73.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74.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75.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76.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77.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78.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79.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8.xml><?xml version="1.0" encoding="utf-8"?>
<p:tagLst xmlns:a="http://schemas.openxmlformats.org/drawingml/2006/main" xmlns:r="http://schemas.openxmlformats.org/officeDocument/2006/relationships" xmlns:p="http://schemas.openxmlformats.org/presentationml/2006/main">
  <p:tag name="PA" val="v5.2.11"/>
</p:tagLst>
</file>

<file path=ppt/tags/tag80.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81.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82.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83.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84.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85.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86.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87.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88.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89.xml><?xml version="1.0" encoding="utf-8"?>
<p:tagLst xmlns:a="http://schemas.openxmlformats.org/drawingml/2006/main" xmlns:r="http://schemas.openxmlformats.org/officeDocument/2006/relationships" xmlns:p="http://schemas.openxmlformats.org/presentationml/2006/main">
  <p:tag name="WPP_GENERATEPICTURE" val="1"/>
</p:tagLst>
</file>

<file path=ppt/tags/tag9.xml><?xml version="1.0" encoding="utf-8"?>
<p:tagLst xmlns:a="http://schemas.openxmlformats.org/drawingml/2006/main" xmlns:r="http://schemas.openxmlformats.org/officeDocument/2006/relationships" xmlns:p="http://schemas.openxmlformats.org/presentationml/2006/main">
  <p:tag name="PA" val="v5.2.11"/>
</p:tagLst>
</file>

<file path=ppt/tags/tag90.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91.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92.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heme/theme1.xml><?xml version="1.0" encoding="utf-8"?>
<a:theme xmlns:a="http://schemas.openxmlformats.org/drawingml/2006/main" name="Office 主题​​">
  <a:themeElements>
    <a:clrScheme name="自定义 1427">
      <a:dk1>
        <a:srgbClr val="000000"/>
      </a:dk1>
      <a:lt1>
        <a:srgbClr val="FFFFFF"/>
      </a:lt1>
      <a:dk2>
        <a:srgbClr val="44546A"/>
      </a:dk2>
      <a:lt2>
        <a:srgbClr val="E7E6E6"/>
      </a:lt2>
      <a:accent1>
        <a:srgbClr val="00853E"/>
      </a:accent1>
      <a:accent2>
        <a:srgbClr val="00853E"/>
      </a:accent2>
      <a:accent3>
        <a:srgbClr val="F1B000"/>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自定义 1427">
      <a:dk1>
        <a:srgbClr val="000000"/>
      </a:dk1>
      <a:lt1>
        <a:srgbClr val="FFFFFF"/>
      </a:lt1>
      <a:dk2>
        <a:srgbClr val="44546A"/>
      </a:dk2>
      <a:lt2>
        <a:srgbClr val="E7E6E6"/>
      </a:lt2>
      <a:accent1>
        <a:srgbClr val="00853E"/>
      </a:accent1>
      <a:accent2>
        <a:srgbClr val="00853E"/>
      </a:accent2>
      <a:accent3>
        <a:srgbClr val="F1B000"/>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1348</TotalTime>
  <Words>4004</Words>
  <Application>Microsoft Office PowerPoint</Application>
  <PresentationFormat>宽屏</PresentationFormat>
  <Paragraphs>525</Paragraphs>
  <Slides>37</Slides>
  <Notes>1</Notes>
  <HiddenSlides>0</HiddenSlides>
  <MMClips>0</MMClips>
  <ScaleCrop>false</ScaleCrop>
  <HeadingPairs>
    <vt:vector size="8" baseType="variant">
      <vt:variant>
        <vt:lpstr>已用的字体</vt:lpstr>
      </vt:variant>
      <vt:variant>
        <vt:i4>15</vt:i4>
      </vt:variant>
      <vt:variant>
        <vt:lpstr>主题</vt:lpstr>
      </vt:variant>
      <vt:variant>
        <vt:i4>2</vt:i4>
      </vt:variant>
      <vt:variant>
        <vt:lpstr>嵌入 OLE 服务器</vt:lpstr>
      </vt:variant>
      <vt:variant>
        <vt:i4>1</vt:i4>
      </vt:variant>
      <vt:variant>
        <vt:lpstr>幻灯片标题</vt:lpstr>
      </vt:variant>
      <vt:variant>
        <vt:i4>37</vt:i4>
      </vt:variant>
    </vt:vector>
  </HeadingPairs>
  <TitlesOfParts>
    <vt:vector size="55" baseType="lpstr">
      <vt:lpstr>OPPOSans B</vt:lpstr>
      <vt:lpstr>OPPOSans L</vt:lpstr>
      <vt:lpstr>OPPOSans R</vt:lpstr>
      <vt:lpstr>Times Newer Roman</vt:lpstr>
      <vt:lpstr>等线</vt:lpstr>
      <vt:lpstr>等线 Light</vt:lpstr>
      <vt:lpstr>汉仪雅酷黑 65W</vt:lpstr>
      <vt:lpstr>思源黑体 CN Light</vt:lpstr>
      <vt:lpstr>思源宋体 Heavy</vt:lpstr>
      <vt:lpstr>SimSun</vt:lpstr>
      <vt:lpstr>微软雅黑</vt:lpstr>
      <vt:lpstr>Arial</vt:lpstr>
      <vt:lpstr>Cambria Math</vt:lpstr>
      <vt:lpstr>Times New Roman</vt:lpstr>
      <vt:lpstr>Wingdings</vt:lpstr>
      <vt:lpstr>Office 主题​​</vt:lpstr>
      <vt:lpstr>1_Office 主题​​</vt:lpstr>
      <vt:lpstr>Equation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Microsoft Office User</dc:creator>
  <cp:lastModifiedBy>Administrator</cp:lastModifiedBy>
  <cp:revision>750</cp:revision>
  <dcterms:created xsi:type="dcterms:W3CDTF">2023-05-11T12:03:00Z</dcterms:created>
  <dcterms:modified xsi:type="dcterms:W3CDTF">2025-05-17T05:06:14Z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A8E257BCCE714B49BE75A243C49FEC16_12</vt:lpwstr>
  </property>
  <property fmtid="{D5CDD505-2E9C-101B-9397-08002B2CF9AE}" pid="3" name="KSOProductBuildVer">
    <vt:lpwstr>2052-12.1.0.20784</vt:lpwstr>
  </property>
</Properties>
</file>